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23" r:id="rId3"/>
    <p:sldId id="424" r:id="rId4"/>
    <p:sldId id="562" r:id="rId5"/>
    <p:sldId id="563" r:id="rId6"/>
    <p:sldId id="564" r:id="rId7"/>
    <p:sldId id="425" r:id="rId8"/>
    <p:sldId id="539" r:id="rId9"/>
    <p:sldId id="565" r:id="rId10"/>
    <p:sldId id="566" r:id="rId11"/>
    <p:sldId id="426" r:id="rId12"/>
    <p:sldId id="427" r:id="rId13"/>
    <p:sldId id="540" r:id="rId14"/>
    <p:sldId id="428" r:id="rId15"/>
    <p:sldId id="541" r:id="rId16"/>
    <p:sldId id="429" r:id="rId17"/>
    <p:sldId id="5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5/19/2025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1_Dos objetos">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s-ES"/>
              <a:t>Haga clic para modificar el estilo de título del patrón</a:t>
            </a:r>
            <a:endParaRPr lang="en-US" dirty="0"/>
          </a:p>
        </p:txBody>
      </p:sp>
      <p:sp>
        <p:nvSpPr>
          <p:cNvPr id="5" name="Content Placeholder 4"/>
          <p:cNvSpPr>
            <a:spLocks noGrp="1"/>
          </p:cNvSpPr>
          <p:nvPr>
            <p:ph sz="quarter" idx="13"/>
          </p:nvPr>
        </p:nvSpPr>
        <p:spPr>
          <a:xfrm>
            <a:off x="1792224" y="658368"/>
            <a:ext cx="4364736" cy="3429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Content Placeholder 6"/>
          <p:cNvSpPr>
            <a:spLocks noGrp="1"/>
          </p:cNvSpPr>
          <p:nvPr>
            <p:ph sz="quarter" idx="14"/>
          </p:nvPr>
        </p:nvSpPr>
        <p:spPr>
          <a:xfrm>
            <a:off x="6705600" y="658369"/>
            <a:ext cx="4364736" cy="3432175"/>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Date Placeholder 3">
            <a:extLst>
              <a:ext uri="{FF2B5EF4-FFF2-40B4-BE49-F238E27FC236}">
                <a16:creationId xmlns:a16="http://schemas.microsoft.com/office/drawing/2014/main" id="{60EF5841-CAA0-4649-8A25-431D07D4E2DB}"/>
              </a:ext>
            </a:extLst>
          </p:cNvPr>
          <p:cNvSpPr>
            <a:spLocks noGrp="1"/>
          </p:cNvSpPr>
          <p:nvPr>
            <p:ph type="dt" sz="half" idx="15"/>
          </p:nvPr>
        </p:nvSpPr>
        <p:spPr/>
        <p:txBody>
          <a:bodyPr/>
          <a:lstStyle>
            <a:lvl1pPr>
              <a:defRPr/>
            </a:lvl1pPr>
          </a:lstStyle>
          <a:p>
            <a:pPr>
              <a:defRPr/>
            </a:pPr>
            <a:endParaRPr lang="es-EC"/>
          </a:p>
        </p:txBody>
      </p:sp>
      <p:sp>
        <p:nvSpPr>
          <p:cNvPr id="8" name="Footer Placeholder 4">
            <a:extLst>
              <a:ext uri="{FF2B5EF4-FFF2-40B4-BE49-F238E27FC236}">
                <a16:creationId xmlns:a16="http://schemas.microsoft.com/office/drawing/2014/main" id="{54E3BB00-32E2-41FC-B174-2C2AD101E26A}"/>
              </a:ext>
            </a:extLst>
          </p:cNvPr>
          <p:cNvSpPr>
            <a:spLocks noGrp="1"/>
          </p:cNvSpPr>
          <p:nvPr>
            <p:ph type="ftr" sz="quarter" idx="16"/>
          </p:nvPr>
        </p:nvSpPr>
        <p:spPr/>
        <p:txBody>
          <a:bodyPr/>
          <a:lstStyle>
            <a:lvl1pPr>
              <a:defRPr/>
            </a:lvl1pPr>
          </a:lstStyle>
          <a:p>
            <a:pPr>
              <a:defRPr/>
            </a:pPr>
            <a:endParaRPr lang="es-EC"/>
          </a:p>
        </p:txBody>
      </p:sp>
      <p:sp>
        <p:nvSpPr>
          <p:cNvPr id="9" name="Slide Number Placeholder 5">
            <a:extLst>
              <a:ext uri="{FF2B5EF4-FFF2-40B4-BE49-F238E27FC236}">
                <a16:creationId xmlns:a16="http://schemas.microsoft.com/office/drawing/2014/main" id="{79236724-C6C9-4C30-9D18-3207F2C2F4F7}"/>
              </a:ext>
            </a:extLst>
          </p:cNvPr>
          <p:cNvSpPr>
            <a:spLocks noGrp="1"/>
          </p:cNvSpPr>
          <p:nvPr>
            <p:ph type="sldNum" sz="quarter" idx="17"/>
          </p:nvPr>
        </p:nvSpPr>
        <p:spPr/>
        <p:txBody>
          <a:bodyPr/>
          <a:lstStyle>
            <a:lvl1pPr>
              <a:defRPr/>
            </a:lvl1pPr>
          </a:lstStyle>
          <a:p>
            <a:pPr>
              <a:defRPr/>
            </a:pPr>
            <a:fld id="{190B1FA7-94F4-4A17-8785-B0E683923E1C}" type="slidenum">
              <a:rPr lang="es-EC" altLang="es-ES"/>
              <a:pPr>
                <a:defRPr/>
              </a:pPr>
              <a:t>‹Nº›</a:t>
            </a:fld>
            <a:endParaRPr lang="es-EC" altLang="es-ES"/>
          </a:p>
        </p:txBody>
      </p:sp>
    </p:spTree>
    <p:extLst>
      <p:ext uri="{BB962C8B-B14F-4D97-AF65-F5344CB8AC3E}">
        <p14:creationId xmlns:p14="http://schemas.microsoft.com/office/powerpoint/2010/main" val="424488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5/19/2025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 id="2147483668" r:id="rId18"/>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image" Target="../media/image4.wmf"/><Relationship Id="rId7" Type="http://schemas.openxmlformats.org/officeDocument/2006/relationships/image" Target="../media/image6.wmf"/><Relationship Id="rId2" Type="http://schemas.openxmlformats.org/officeDocument/2006/relationships/oleObject" Target="../embeddings/oleObject1.bin"/><Relationship Id="rId1" Type="http://schemas.openxmlformats.org/officeDocument/2006/relationships/slideLayout" Target="../slideLayouts/slideLayout18.xml"/><Relationship Id="rId6" Type="http://schemas.openxmlformats.org/officeDocument/2006/relationships/oleObject" Target="../embeddings/oleObject3.bin"/><Relationship Id="rId5" Type="http://schemas.openxmlformats.org/officeDocument/2006/relationships/image" Target="../media/image5.wmf"/><Relationship Id="rId4" Type="http://schemas.openxmlformats.org/officeDocument/2006/relationships/oleObject" Target="../embeddings/oleObject2.bin"/><Relationship Id="rId9" Type="http://schemas.openxmlformats.org/officeDocument/2006/relationships/image" Target="../media/image7.wmf"/></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F416B3-B729-43A3-AD0E-D4359F7C778D}"/>
              </a:ext>
            </a:extLst>
          </p:cNvPr>
          <p:cNvSpPr>
            <a:spLocks noGrp="1"/>
          </p:cNvSpPr>
          <p:nvPr>
            <p:ph type="ctrTitle"/>
          </p:nvPr>
        </p:nvSpPr>
        <p:spPr/>
        <p:txBody>
          <a:bodyPr/>
          <a:lstStyle/>
          <a:p>
            <a:r>
              <a:rPr lang="es-EC" dirty="0"/>
              <a:t>MUESTREO</a:t>
            </a:r>
            <a:endParaRPr lang="en-US" dirty="0"/>
          </a:p>
        </p:txBody>
      </p:sp>
      <p:sp>
        <p:nvSpPr>
          <p:cNvPr id="3" name="Subtítulo 2">
            <a:extLst>
              <a:ext uri="{FF2B5EF4-FFF2-40B4-BE49-F238E27FC236}">
                <a16:creationId xmlns:a16="http://schemas.microsoft.com/office/drawing/2014/main" id="{EE00ED5E-9F63-41C2-8D40-A537E8A5B5C2}"/>
              </a:ext>
            </a:extLst>
          </p:cNvPr>
          <p:cNvSpPr>
            <a:spLocks noGrp="1"/>
          </p:cNvSpPr>
          <p:nvPr>
            <p:ph type="subTitle" idx="1"/>
          </p:nvPr>
        </p:nvSpPr>
        <p:spPr/>
        <p:txBody>
          <a:bodyPr/>
          <a:lstStyle/>
          <a:p>
            <a:r>
              <a:rPr lang="es-EC" dirty="0"/>
              <a:t>ANGELICA URQUIZO</a:t>
            </a:r>
            <a:endParaRPr lang="en-US" dirty="0"/>
          </a:p>
        </p:txBody>
      </p:sp>
    </p:spTree>
    <p:extLst>
      <p:ext uri="{BB962C8B-B14F-4D97-AF65-F5344CB8AC3E}">
        <p14:creationId xmlns:p14="http://schemas.microsoft.com/office/powerpoint/2010/main" val="2375629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62FC04-6215-4484-880F-486F88C80FD3}"/>
              </a:ext>
            </a:extLst>
          </p:cNvPr>
          <p:cNvSpPr>
            <a:spLocks noGrp="1"/>
          </p:cNvSpPr>
          <p:nvPr>
            <p:ph type="title"/>
          </p:nvPr>
        </p:nvSpPr>
        <p:spPr/>
        <p:txBody>
          <a:bodyPr/>
          <a:lstStyle/>
          <a:p>
            <a:r>
              <a:rPr lang="es-EC" dirty="0"/>
              <a:t>n= 1200      </a:t>
            </a:r>
            <a:endParaRPr lang="es-EC" sz="800" dirty="0"/>
          </a:p>
        </p:txBody>
      </p:sp>
      <p:sp>
        <p:nvSpPr>
          <p:cNvPr id="5" name="CuadroTexto 4">
            <a:extLst>
              <a:ext uri="{FF2B5EF4-FFF2-40B4-BE49-F238E27FC236}">
                <a16:creationId xmlns:a16="http://schemas.microsoft.com/office/drawing/2014/main" id="{13C6FD6E-95EC-DDE6-F188-290EDB9D5450}"/>
              </a:ext>
            </a:extLst>
          </p:cNvPr>
          <p:cNvSpPr txBox="1"/>
          <p:nvPr/>
        </p:nvSpPr>
        <p:spPr>
          <a:xfrm>
            <a:off x="685801" y="2065867"/>
            <a:ext cx="2216019" cy="2308324"/>
          </a:xfrm>
          <a:prstGeom prst="rect">
            <a:avLst/>
          </a:prstGeom>
          <a:noFill/>
        </p:spPr>
        <p:txBody>
          <a:bodyPr wrap="square" rtlCol="0">
            <a:spAutoFit/>
          </a:bodyPr>
          <a:lstStyle/>
          <a:p>
            <a:r>
              <a:rPr lang="es-EC" sz="3600" dirty="0">
                <a:latin typeface="Times New Roman" panose="02020603050405020304" pitchFamily="18" charset="0"/>
                <a:cs typeface="Times New Roman" panose="02020603050405020304" pitchFamily="18" charset="0"/>
              </a:rPr>
              <a:t>n= 292     k= 292/1200 = 0,2433</a:t>
            </a:r>
          </a:p>
        </p:txBody>
      </p:sp>
      <p:graphicFrame>
        <p:nvGraphicFramePr>
          <p:cNvPr id="6" name="Tabla 5">
            <a:extLst>
              <a:ext uri="{FF2B5EF4-FFF2-40B4-BE49-F238E27FC236}">
                <a16:creationId xmlns:a16="http://schemas.microsoft.com/office/drawing/2014/main" id="{A463E995-A096-F616-6288-B1DCF0324450}"/>
              </a:ext>
            </a:extLst>
          </p:cNvPr>
          <p:cNvGraphicFramePr>
            <a:graphicFrameLocks noGrp="1"/>
          </p:cNvGraphicFramePr>
          <p:nvPr>
            <p:extLst>
              <p:ext uri="{D42A27DB-BD31-4B8C-83A1-F6EECF244321}">
                <p14:modId xmlns:p14="http://schemas.microsoft.com/office/powerpoint/2010/main" val="3544188838"/>
              </p:ext>
            </p:extLst>
          </p:nvPr>
        </p:nvGraphicFramePr>
        <p:xfrm>
          <a:off x="4133850" y="969309"/>
          <a:ext cx="3023871" cy="4574714"/>
        </p:xfrm>
        <a:graphic>
          <a:graphicData uri="http://schemas.openxmlformats.org/drawingml/2006/table">
            <a:tbl>
              <a:tblPr firstRow="1" bandRow="1">
                <a:tableStyleId>{5C22544A-7EE6-4342-B048-85BDC9FD1C3A}</a:tableStyleId>
              </a:tblPr>
              <a:tblGrid>
                <a:gridCol w="813065">
                  <a:extLst>
                    <a:ext uri="{9D8B030D-6E8A-4147-A177-3AD203B41FA5}">
                      <a16:colId xmlns:a16="http://schemas.microsoft.com/office/drawing/2014/main" val="3242083436"/>
                    </a:ext>
                  </a:extLst>
                </a:gridCol>
                <a:gridCol w="1105403">
                  <a:extLst>
                    <a:ext uri="{9D8B030D-6E8A-4147-A177-3AD203B41FA5}">
                      <a16:colId xmlns:a16="http://schemas.microsoft.com/office/drawing/2014/main" val="3475745260"/>
                    </a:ext>
                  </a:extLst>
                </a:gridCol>
                <a:gridCol w="1105403">
                  <a:extLst>
                    <a:ext uri="{9D8B030D-6E8A-4147-A177-3AD203B41FA5}">
                      <a16:colId xmlns:a16="http://schemas.microsoft.com/office/drawing/2014/main" val="2727731132"/>
                    </a:ext>
                  </a:extLst>
                </a:gridCol>
              </a:tblGrid>
              <a:tr h="452163">
                <a:tc>
                  <a:txBody>
                    <a:bodyPr/>
                    <a:lstStyle/>
                    <a:p>
                      <a:r>
                        <a:rPr lang="es-EC" sz="1800" dirty="0">
                          <a:highlight>
                            <a:srgbClr val="FFFF00"/>
                          </a:highlight>
                        </a:rPr>
                        <a:t>Estratos</a:t>
                      </a:r>
                      <a:endParaRPr lang="en-US" sz="1800" dirty="0">
                        <a:highlight>
                          <a:srgbClr val="FFFF00"/>
                        </a:highlight>
                      </a:endParaRPr>
                    </a:p>
                  </a:txBody>
                  <a:tcPr marL="91426" marR="91426" marT="45732" marB="45732"/>
                </a:tc>
                <a:tc>
                  <a:txBody>
                    <a:bodyPr/>
                    <a:lstStyle/>
                    <a:p>
                      <a:r>
                        <a:rPr lang="es-EC" sz="1800" dirty="0"/>
                        <a:t>N</a:t>
                      </a:r>
                      <a:endParaRPr lang="en-US" sz="1800" dirty="0"/>
                    </a:p>
                  </a:txBody>
                  <a:tcPr marL="91426" marR="91426" marT="45732" marB="45732"/>
                </a:tc>
                <a:tc>
                  <a:txBody>
                    <a:bodyPr/>
                    <a:lstStyle/>
                    <a:p>
                      <a:r>
                        <a:rPr lang="en-US" sz="1800" dirty="0"/>
                        <a:t>n</a:t>
                      </a:r>
                    </a:p>
                  </a:txBody>
                  <a:tcPr marL="91426" marR="91426" marT="45732" marB="45732"/>
                </a:tc>
                <a:extLst>
                  <a:ext uri="{0D108BD9-81ED-4DB2-BD59-A6C34878D82A}">
                    <a16:rowId xmlns:a16="http://schemas.microsoft.com/office/drawing/2014/main" val="1088561461"/>
                  </a:ext>
                </a:extLst>
              </a:tr>
              <a:tr h="8231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sz="1800" dirty="0"/>
                        <a:t>S. PRE BÁSICA</a:t>
                      </a:r>
                      <a:endParaRPr lang="en-US" sz="1800" dirty="0"/>
                    </a:p>
                    <a:p>
                      <a:endParaRPr lang="en-US" sz="1800" dirty="0"/>
                    </a:p>
                  </a:txBody>
                  <a:tcPr marL="91426" marR="91426" marT="45732" marB="45732"/>
                </a:tc>
                <a:tc>
                  <a:txBody>
                    <a:bodyPr/>
                    <a:lstStyle/>
                    <a:p>
                      <a:r>
                        <a:rPr lang="en-US" sz="1800" dirty="0"/>
                        <a:t>100</a:t>
                      </a:r>
                    </a:p>
                  </a:txBody>
                  <a:tcPr marL="91426" marR="91426" marT="45732" marB="45732"/>
                </a:tc>
                <a:tc>
                  <a:txBody>
                    <a:bodyPr/>
                    <a:lstStyle/>
                    <a:p>
                      <a:r>
                        <a:rPr lang="en-US" sz="1800" dirty="0"/>
                        <a:t>100*0,24= 24</a:t>
                      </a:r>
                    </a:p>
                  </a:txBody>
                  <a:tcPr marL="91426" marR="91426" marT="45732" marB="45732"/>
                </a:tc>
                <a:extLst>
                  <a:ext uri="{0D108BD9-81ED-4DB2-BD59-A6C34878D82A}">
                    <a16:rowId xmlns:a16="http://schemas.microsoft.com/office/drawing/2014/main" val="4201719258"/>
                  </a:ext>
                </a:extLst>
              </a:tr>
              <a:tr h="642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sz="1800" dirty="0"/>
                        <a:t>S. BÁSICA</a:t>
                      </a:r>
                      <a:endParaRPr lang="en-US" sz="1800" dirty="0"/>
                    </a:p>
                    <a:p>
                      <a:endParaRPr lang="en-US" sz="1800" dirty="0"/>
                    </a:p>
                  </a:txBody>
                  <a:tcPr marL="91426" marR="91426" marT="45732" marB="45732"/>
                </a:tc>
                <a:tc>
                  <a:txBody>
                    <a:bodyPr/>
                    <a:lstStyle/>
                    <a:p>
                      <a:r>
                        <a:rPr lang="en-US" sz="1800" dirty="0"/>
                        <a:t>800</a:t>
                      </a:r>
                    </a:p>
                  </a:txBody>
                  <a:tcPr marL="91426" marR="91426" marT="45732" marB="45732"/>
                </a:tc>
                <a:tc>
                  <a:txBody>
                    <a:bodyPr/>
                    <a:lstStyle/>
                    <a:p>
                      <a:r>
                        <a:rPr lang="en-US" sz="1800" dirty="0"/>
                        <a:t>800*0,2433 = 195</a:t>
                      </a:r>
                    </a:p>
                  </a:txBody>
                  <a:tcPr marL="91426" marR="91426" marT="45732" marB="45732"/>
                </a:tc>
                <a:extLst>
                  <a:ext uri="{0D108BD9-81ED-4DB2-BD59-A6C34878D82A}">
                    <a16:rowId xmlns:a16="http://schemas.microsoft.com/office/drawing/2014/main" val="4197811760"/>
                  </a:ext>
                </a:extLst>
              </a:tr>
              <a:tr h="642698">
                <a:tc>
                  <a:txBody>
                    <a:bodyPr/>
                    <a:lstStyle/>
                    <a:p>
                      <a:r>
                        <a:rPr lang="es-EC" sz="1800" dirty="0"/>
                        <a:t>S. BACHILL.</a:t>
                      </a:r>
                      <a:endParaRPr lang="en-US" sz="1800" dirty="0"/>
                    </a:p>
                  </a:txBody>
                  <a:tcPr marL="91426" marR="91426" marT="45732" marB="45732"/>
                </a:tc>
                <a:tc>
                  <a:txBody>
                    <a:bodyPr/>
                    <a:lstStyle/>
                    <a:p>
                      <a:r>
                        <a:rPr lang="en-US" sz="1800" dirty="0"/>
                        <a:t>300</a:t>
                      </a:r>
                    </a:p>
                  </a:txBody>
                  <a:tcPr marL="91426" marR="91426" marT="45732" marB="45732"/>
                </a:tc>
                <a:tc>
                  <a:txBody>
                    <a:bodyPr/>
                    <a:lstStyle/>
                    <a:p>
                      <a:r>
                        <a:rPr lang="en-US" sz="1800" dirty="0"/>
                        <a:t>300*0,2433 =73</a:t>
                      </a:r>
                    </a:p>
                  </a:txBody>
                  <a:tcPr marL="91426" marR="91426" marT="45732" marB="45732"/>
                </a:tc>
                <a:extLst>
                  <a:ext uri="{0D108BD9-81ED-4DB2-BD59-A6C34878D82A}">
                    <a16:rowId xmlns:a16="http://schemas.microsoft.com/office/drawing/2014/main" val="1392091043"/>
                  </a:ext>
                </a:extLst>
              </a:tr>
              <a:tr h="642698">
                <a:tc>
                  <a:txBody>
                    <a:bodyPr/>
                    <a:lstStyle/>
                    <a:p>
                      <a:r>
                        <a:rPr lang="en-US" sz="1800" dirty="0"/>
                        <a:t>total</a:t>
                      </a:r>
                    </a:p>
                  </a:txBody>
                  <a:tcPr marL="91426" marR="91426" marT="45732" marB="45732"/>
                </a:tc>
                <a:tc>
                  <a:txBody>
                    <a:bodyPr/>
                    <a:lstStyle/>
                    <a:p>
                      <a:r>
                        <a:rPr lang="en-US" sz="1800" dirty="0"/>
                        <a:t>1200</a:t>
                      </a:r>
                    </a:p>
                  </a:txBody>
                  <a:tcPr marL="91426" marR="91426" marT="45732" marB="45732"/>
                </a:tc>
                <a:tc>
                  <a:txBody>
                    <a:bodyPr/>
                    <a:lstStyle/>
                    <a:p>
                      <a:r>
                        <a:rPr lang="en-US" sz="1800" dirty="0"/>
                        <a:t>292</a:t>
                      </a:r>
                    </a:p>
                  </a:txBody>
                  <a:tcPr marL="91426" marR="91426" marT="45732" marB="45732"/>
                </a:tc>
                <a:extLst>
                  <a:ext uri="{0D108BD9-81ED-4DB2-BD59-A6C34878D82A}">
                    <a16:rowId xmlns:a16="http://schemas.microsoft.com/office/drawing/2014/main" val="918557674"/>
                  </a:ext>
                </a:extLst>
              </a:tr>
            </a:tbl>
          </a:graphicData>
        </a:graphic>
      </p:graphicFrame>
    </p:spTree>
    <p:extLst>
      <p:ext uri="{BB962C8B-B14F-4D97-AF65-F5344CB8AC3E}">
        <p14:creationId xmlns:p14="http://schemas.microsoft.com/office/powerpoint/2010/main" val="474258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5">
            <a:extLst>
              <a:ext uri="{FF2B5EF4-FFF2-40B4-BE49-F238E27FC236}">
                <a16:creationId xmlns:a16="http://schemas.microsoft.com/office/drawing/2014/main" id="{7E6C5C72-79B9-4012-8250-A78B84F4F04D}"/>
              </a:ext>
            </a:extLst>
          </p:cNvPr>
          <p:cNvSpPr txBox="1">
            <a:spLocks noChangeArrowheads="1"/>
          </p:cNvSpPr>
          <p:nvPr/>
        </p:nvSpPr>
        <p:spPr bwMode="auto">
          <a:xfrm>
            <a:off x="1790700" y="304800"/>
            <a:ext cx="8648700"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es-ES_tradnl" altLang="es-ES" dirty="0">
                <a:latin typeface="Arial" panose="020B0604020202020204" pitchFamily="34" charset="0"/>
                <a:cs typeface="Times New Roman" panose="02020603050405020304" pitchFamily="18" charset="0"/>
              </a:rPr>
              <a:t> </a:t>
            </a:r>
            <a:r>
              <a:rPr lang="es-ES_tradnl" altLang="es-ES" sz="2400" b="1" dirty="0">
                <a:cs typeface="Times New Roman" panose="02020603050405020304" pitchFamily="18" charset="0"/>
              </a:rPr>
              <a:t>c)</a:t>
            </a:r>
            <a:r>
              <a:rPr lang="es-ES_tradnl" altLang="es-ES" sz="2400" b="1" i="1" dirty="0">
                <a:cs typeface="Times New Roman" panose="02020603050405020304" pitchFamily="18" charset="0"/>
              </a:rPr>
              <a:t> </a:t>
            </a:r>
            <a:r>
              <a:rPr lang="es-ES_tradnl" altLang="es-ES" sz="2400" b="1" dirty="0">
                <a:cs typeface="Times New Roman" panose="02020603050405020304" pitchFamily="18" charset="0"/>
              </a:rPr>
              <a:t> </a:t>
            </a:r>
            <a:r>
              <a:rPr lang="es-ES_tradnl" altLang="es-ES" sz="2400" b="1" i="1" dirty="0">
                <a:cs typeface="Times New Roman" panose="02020603050405020304" pitchFamily="18" charset="0"/>
              </a:rPr>
              <a:t>Por </a:t>
            </a:r>
            <a:r>
              <a:rPr lang="es-ES_tradnl" altLang="es-ES" sz="2400" b="1" i="1" dirty="0">
                <a:solidFill>
                  <a:srgbClr val="FFFF00"/>
                </a:solidFill>
                <a:cs typeface="Times New Roman" panose="02020603050405020304" pitchFamily="18" charset="0"/>
              </a:rPr>
              <a:t>Conglomerados</a:t>
            </a:r>
            <a:r>
              <a:rPr lang="es-ES_tradnl" altLang="es-ES" sz="2400" b="1" dirty="0">
                <a:cs typeface="Times New Roman" panose="02020603050405020304" pitchFamily="18" charset="0"/>
              </a:rPr>
              <a:t>.- Se </a:t>
            </a:r>
            <a:r>
              <a:rPr lang="es-ES_tradnl" altLang="es-ES" sz="2400" b="1" dirty="0">
                <a:solidFill>
                  <a:srgbClr val="66FF33"/>
                </a:solidFill>
                <a:cs typeface="Times New Roman" panose="02020603050405020304" pitchFamily="18" charset="0"/>
              </a:rPr>
              <a:t>divide la población por características de tipo geográfico</a:t>
            </a:r>
            <a:r>
              <a:rPr lang="es-ES_tradnl" altLang="es-ES" sz="2400" b="1" dirty="0">
                <a:cs typeface="Times New Roman" panose="02020603050405020304" pitchFamily="18" charset="0"/>
              </a:rPr>
              <a:t> o de ubicación geográfica. </a:t>
            </a:r>
          </a:p>
          <a:p>
            <a:pPr algn="just" eaLnBrk="1" hangingPunct="1">
              <a:spcBef>
                <a:spcPct val="50000"/>
              </a:spcBef>
            </a:pPr>
            <a:r>
              <a:rPr lang="es-ES_tradnl" altLang="es-ES" sz="2400" b="1" dirty="0">
                <a:cs typeface="Times New Roman" panose="02020603050405020304" pitchFamily="18" charset="0"/>
              </a:rPr>
              <a:t> EJEMPLO </a:t>
            </a:r>
          </a:p>
          <a:p>
            <a:pPr algn="just" eaLnBrk="1" hangingPunct="1">
              <a:spcBef>
                <a:spcPct val="50000"/>
              </a:spcBef>
            </a:pPr>
            <a:r>
              <a:rPr lang="es-ES_tradnl" altLang="es-ES" sz="2400" b="1" dirty="0">
                <a:cs typeface="Times New Roman" panose="02020603050405020304" pitchFamily="18" charset="0"/>
              </a:rPr>
              <a:t> 1)  Dos manzanas del norte, dos del sur, dos del este y dos del oeste de una ciudad.</a:t>
            </a:r>
          </a:p>
          <a:p>
            <a:pPr algn="just" eaLnBrk="1" hangingPunct="1">
              <a:spcBef>
                <a:spcPct val="50000"/>
              </a:spcBef>
            </a:pPr>
            <a:r>
              <a:rPr lang="es-ES_tradnl" altLang="es-ES" sz="2400" b="1" dirty="0">
                <a:cs typeface="Times New Roman" panose="02020603050405020304" pitchFamily="18" charset="0"/>
              </a:rPr>
              <a:t>2) Una provincia de la costa, una de la sierra, una del oriente y la provincia de Galápagos</a:t>
            </a:r>
            <a:r>
              <a:rPr lang="es-ES_tradnl" altLang="es-ES" sz="2400" dirty="0">
                <a:cs typeface="Times New Roman" panose="02020603050405020304" pitchFamily="18" charset="0"/>
              </a:rPr>
              <a:t>.</a:t>
            </a:r>
            <a:r>
              <a:rPr lang="es-ES" altLang="es-ES" sz="2400" dirty="0">
                <a:cs typeface="Times New Roman" panose="02020603050405020304" pitchFamily="18" charset="0"/>
              </a:rPr>
              <a:t> </a:t>
            </a:r>
            <a:endParaRPr lang="es-ES_tradnl" altLang="es-ES" sz="2400" dirty="0">
              <a:cs typeface="Times New Roman" panose="02020603050405020304" pitchFamily="18" charset="0"/>
            </a:endParaRPr>
          </a:p>
        </p:txBody>
      </p:sp>
      <p:sp>
        <p:nvSpPr>
          <p:cNvPr id="79875" name="Rectangle 7">
            <a:extLst>
              <a:ext uri="{FF2B5EF4-FFF2-40B4-BE49-F238E27FC236}">
                <a16:creationId xmlns:a16="http://schemas.microsoft.com/office/drawing/2014/main" id="{7ED346F8-004A-4484-948E-FFF5C1273563}"/>
              </a:ext>
            </a:extLst>
          </p:cNvPr>
          <p:cNvSpPr>
            <a:spLocks noChangeArrowheads="1"/>
          </p:cNvSpPr>
          <p:nvPr/>
        </p:nvSpPr>
        <p:spPr bwMode="auto">
          <a:xfrm>
            <a:off x="4972050" y="2828925"/>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ES" altLang="es-ES"/>
          </a:p>
        </p:txBody>
      </p:sp>
      <p:pic>
        <p:nvPicPr>
          <p:cNvPr id="79876" name="Picture 6" descr="BL00662_">
            <a:extLst>
              <a:ext uri="{FF2B5EF4-FFF2-40B4-BE49-F238E27FC236}">
                <a16:creationId xmlns:a16="http://schemas.microsoft.com/office/drawing/2014/main" id="{BC70294F-5C04-470B-87A6-8366CAF7A4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5181600"/>
            <a:ext cx="2819400" cy="150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5">
            <a:extLst>
              <a:ext uri="{FF2B5EF4-FFF2-40B4-BE49-F238E27FC236}">
                <a16:creationId xmlns:a16="http://schemas.microsoft.com/office/drawing/2014/main" id="{F80E7458-4A0D-4B9B-B9BA-DA36CBF5D511}"/>
              </a:ext>
            </a:extLst>
          </p:cNvPr>
          <p:cNvSpPr txBox="1">
            <a:spLocks noChangeArrowheads="1"/>
          </p:cNvSpPr>
          <p:nvPr/>
        </p:nvSpPr>
        <p:spPr bwMode="auto">
          <a:xfrm>
            <a:off x="809625" y="181958"/>
            <a:ext cx="1064895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es-ES_tradnl" altLang="es-ES" sz="2400" dirty="0">
                <a:solidFill>
                  <a:srgbClr val="FFFF99"/>
                </a:solidFill>
                <a:latin typeface="Arial" panose="020B0604020202020204" pitchFamily="34" charset="0"/>
                <a:cs typeface="Times New Roman" panose="02020603050405020304" pitchFamily="18" charset="0"/>
              </a:rPr>
              <a:t> </a:t>
            </a:r>
            <a:r>
              <a:rPr lang="es-ES_tradnl" altLang="es-ES" sz="3200" b="1" dirty="0">
                <a:solidFill>
                  <a:srgbClr val="FFFF99"/>
                </a:solidFill>
                <a:latin typeface="Arial" panose="020B0604020202020204" pitchFamily="34" charset="0"/>
                <a:cs typeface="Times New Roman" panose="02020603050405020304" pitchFamily="18" charset="0"/>
              </a:rPr>
              <a:t>4.3.2.2   </a:t>
            </a:r>
            <a:r>
              <a:rPr lang="es-ES_tradnl" altLang="es-ES" sz="3200" b="1" dirty="0">
                <a:solidFill>
                  <a:srgbClr val="FFFF00"/>
                </a:solidFill>
                <a:latin typeface="Arial" panose="020B0604020202020204" pitchFamily="34" charset="0"/>
                <a:cs typeface="Times New Roman" panose="02020603050405020304" pitchFamily="18" charset="0"/>
              </a:rPr>
              <a:t>Selección de elementos de una muestra probabilística</a:t>
            </a:r>
          </a:p>
          <a:p>
            <a:pPr algn="just" eaLnBrk="1" hangingPunct="1">
              <a:spcBef>
                <a:spcPct val="50000"/>
              </a:spcBef>
            </a:pPr>
            <a:r>
              <a:rPr lang="es-ES_tradnl" altLang="es-ES" sz="3200" b="1" dirty="0">
                <a:latin typeface="Arial" panose="020B0604020202020204" pitchFamily="34" charset="0"/>
                <a:cs typeface="Times New Roman" panose="02020603050405020304" pitchFamily="18" charset="0"/>
              </a:rPr>
              <a:t> Las dos formas probabilísticas principales son:</a:t>
            </a:r>
          </a:p>
          <a:p>
            <a:pPr algn="just" eaLnBrk="1" hangingPunct="1">
              <a:spcBef>
                <a:spcPct val="50000"/>
              </a:spcBef>
            </a:pPr>
            <a:r>
              <a:rPr lang="es-ES_tradnl" altLang="es-ES" sz="3200" b="1" dirty="0">
                <a:latin typeface="Arial" panose="020B0604020202020204" pitchFamily="34" charset="0"/>
                <a:cs typeface="Times New Roman" panose="02020603050405020304" pitchFamily="18" charset="0"/>
              </a:rPr>
              <a:t> a) </a:t>
            </a:r>
            <a:r>
              <a:rPr lang="es-ES_tradnl" altLang="es-ES" sz="3200" b="1" i="1" dirty="0">
                <a:solidFill>
                  <a:srgbClr val="66FF66"/>
                </a:solidFill>
                <a:latin typeface="Arial" panose="020B0604020202020204" pitchFamily="34" charset="0"/>
                <a:cs typeface="Times New Roman" panose="02020603050405020304" pitchFamily="18" charset="0"/>
              </a:rPr>
              <a:t>Aleatorio simple</a:t>
            </a:r>
            <a:r>
              <a:rPr lang="es-ES_tradnl" altLang="es-ES" sz="3200" b="1" i="1" dirty="0">
                <a:latin typeface="Arial" panose="020B0604020202020204" pitchFamily="34" charset="0"/>
                <a:cs typeface="Times New Roman" panose="02020603050405020304" pitchFamily="18" charset="0"/>
              </a:rPr>
              <a:t> (Tómbola)</a:t>
            </a:r>
            <a:r>
              <a:rPr lang="es-ES_tradnl" altLang="es-ES" sz="3200" b="1" dirty="0">
                <a:latin typeface="Arial" panose="020B0604020202020204" pitchFamily="34" charset="0"/>
                <a:cs typeface="Times New Roman" panose="02020603050405020304" pitchFamily="18" charset="0"/>
              </a:rPr>
              <a:t>.- Se </a:t>
            </a:r>
            <a:r>
              <a:rPr lang="es-ES_tradnl" altLang="es-ES" sz="3200" b="1" dirty="0">
                <a:solidFill>
                  <a:srgbClr val="FFFF00"/>
                </a:solidFill>
                <a:latin typeface="Arial" panose="020B0604020202020204" pitchFamily="34" charset="0"/>
                <a:cs typeface="Times New Roman" panose="02020603050405020304" pitchFamily="18" charset="0"/>
              </a:rPr>
              <a:t>numeran</a:t>
            </a:r>
            <a:r>
              <a:rPr lang="es-ES_tradnl" altLang="es-ES" sz="3200" b="1" dirty="0">
                <a:latin typeface="Arial" panose="020B0604020202020204" pitchFamily="34" charset="0"/>
                <a:cs typeface="Times New Roman" panose="02020603050405020304" pitchFamily="18" charset="0"/>
              </a:rPr>
              <a:t> los elementos de la población del 1 al N, se </a:t>
            </a:r>
            <a:r>
              <a:rPr lang="es-ES_tradnl" altLang="es-ES" sz="3200" b="1" dirty="0">
                <a:solidFill>
                  <a:srgbClr val="FFFF00"/>
                </a:solidFill>
                <a:latin typeface="Arial" panose="020B0604020202020204" pitchFamily="34" charset="0"/>
                <a:cs typeface="Times New Roman" panose="02020603050405020304" pitchFamily="18" charset="0"/>
              </a:rPr>
              <a:t>hacen fichas</a:t>
            </a:r>
            <a:r>
              <a:rPr lang="es-ES_tradnl" altLang="es-ES" sz="3200" b="1" dirty="0">
                <a:latin typeface="Arial" panose="020B0604020202020204" pitchFamily="34" charset="0"/>
                <a:cs typeface="Times New Roman" panose="02020603050405020304" pitchFamily="18" charset="0"/>
              </a:rPr>
              <a:t> una por cada elemento, se las </a:t>
            </a:r>
            <a:r>
              <a:rPr lang="es-ES_tradnl" altLang="es-ES" sz="3200" b="1" dirty="0">
                <a:solidFill>
                  <a:srgbClr val="FFFF00"/>
                </a:solidFill>
                <a:latin typeface="Arial" panose="020B0604020202020204" pitchFamily="34" charset="0"/>
                <a:cs typeface="Times New Roman" panose="02020603050405020304" pitchFamily="18" charset="0"/>
              </a:rPr>
              <a:t>revuelve</a:t>
            </a:r>
            <a:r>
              <a:rPr lang="es-ES_tradnl" altLang="es-ES" sz="3200" b="1" dirty="0">
                <a:latin typeface="Arial" panose="020B0604020202020204" pitchFamily="34" charset="0"/>
                <a:cs typeface="Times New Roman" panose="02020603050405020304" pitchFamily="18" charset="0"/>
              </a:rPr>
              <a:t> en una caja y </a:t>
            </a:r>
            <a:r>
              <a:rPr lang="es-ES_tradnl" altLang="es-ES" sz="3200" b="1" dirty="0">
                <a:solidFill>
                  <a:srgbClr val="FFFF00"/>
                </a:solidFill>
                <a:latin typeface="Arial" panose="020B0604020202020204" pitchFamily="34" charset="0"/>
                <a:cs typeface="Times New Roman" panose="02020603050405020304" pitchFamily="18" charset="0"/>
              </a:rPr>
              <a:t>se sacan n fichas (tamaño de la muestra)</a:t>
            </a:r>
            <a:r>
              <a:rPr lang="es-ES_tradnl" altLang="es-ES" sz="3200" b="1" dirty="0">
                <a:latin typeface="Arial" panose="020B0604020202020204" pitchFamily="34" charset="0"/>
                <a:cs typeface="Times New Roman" panose="02020603050405020304" pitchFamily="18" charset="0"/>
              </a:rPr>
              <a:t>, estos elementos conformarán la muestra. Esta forma se utiliza cuando se cuenta con una lista de los elementos de la población</a:t>
            </a:r>
          </a:p>
        </p:txBody>
      </p:sp>
    </p:spTree>
  </p:cSld>
  <p:clrMapOvr>
    <a:masterClrMapping/>
  </p:clrMapOvr>
  <p:transition>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4">
            <a:extLst>
              <a:ext uri="{FF2B5EF4-FFF2-40B4-BE49-F238E27FC236}">
                <a16:creationId xmlns:a16="http://schemas.microsoft.com/office/drawing/2014/main" id="{7F1857BB-648C-464B-A70B-210118450B14}"/>
              </a:ext>
            </a:extLst>
          </p:cNvPr>
          <p:cNvSpPr txBox="1">
            <a:spLocks noChangeArrowheads="1"/>
          </p:cNvSpPr>
          <p:nvPr/>
        </p:nvSpPr>
        <p:spPr bwMode="auto">
          <a:xfrm>
            <a:off x="1142999" y="247650"/>
            <a:ext cx="9991725"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es-ES_tradnl" altLang="es-ES" sz="2400" b="1" i="1" dirty="0">
                <a:latin typeface="Arial" panose="020B0604020202020204" pitchFamily="34" charset="0"/>
                <a:cs typeface="Times New Roman" panose="02020603050405020304" pitchFamily="18" charset="0"/>
              </a:rPr>
              <a:t> </a:t>
            </a:r>
            <a:r>
              <a:rPr lang="es-ES_tradnl" altLang="es-ES" sz="2800" b="1" dirty="0">
                <a:latin typeface="Arial" panose="020B0604020202020204" pitchFamily="34" charset="0"/>
                <a:cs typeface="Times New Roman" panose="02020603050405020304" pitchFamily="18" charset="0"/>
              </a:rPr>
              <a:t>b) </a:t>
            </a:r>
            <a:r>
              <a:rPr lang="es-ES_tradnl" altLang="es-ES" sz="2800" b="1" i="1" dirty="0">
                <a:solidFill>
                  <a:srgbClr val="66FF66"/>
                </a:solidFill>
                <a:latin typeface="Arial" panose="020B0604020202020204" pitchFamily="34" charset="0"/>
                <a:cs typeface="Times New Roman" panose="02020603050405020304" pitchFamily="18" charset="0"/>
              </a:rPr>
              <a:t>Selección sistemática</a:t>
            </a:r>
            <a:r>
              <a:rPr lang="es-ES_tradnl" altLang="es-ES" sz="2800" b="1" i="1" dirty="0">
                <a:latin typeface="Arial" panose="020B0604020202020204" pitchFamily="34" charset="0"/>
                <a:cs typeface="Times New Roman" panose="02020603050405020304" pitchFamily="18" charset="0"/>
              </a:rPr>
              <a:t> de elementos muestrales</a:t>
            </a:r>
            <a:r>
              <a:rPr lang="es-ES_tradnl" altLang="es-ES" sz="2800" b="1" dirty="0">
                <a:latin typeface="Arial" panose="020B0604020202020204" pitchFamily="34" charset="0"/>
                <a:cs typeface="Times New Roman" panose="02020603050405020304" pitchFamily="18" charset="0"/>
              </a:rPr>
              <a:t>.- Es muy útil y fácil, se selecciona dentro de una población N una muestra de n elementos a partir de un intervalo K, siendo: </a:t>
            </a:r>
          </a:p>
          <a:p>
            <a:pPr algn="ctr" eaLnBrk="1" hangingPunct="1">
              <a:spcBef>
                <a:spcPct val="50000"/>
              </a:spcBef>
            </a:pPr>
            <a:r>
              <a:rPr lang="es-ES_tradnl" altLang="es-ES" sz="2800" b="1" dirty="0">
                <a:latin typeface="Arial" panose="020B0604020202020204" pitchFamily="34" charset="0"/>
                <a:cs typeface="Times New Roman" panose="02020603050405020304" pitchFamily="18" charset="0"/>
              </a:rPr>
              <a:t>K = N/n</a:t>
            </a:r>
          </a:p>
          <a:p>
            <a:pPr algn="just" eaLnBrk="1" hangingPunct="1">
              <a:spcBef>
                <a:spcPct val="50000"/>
              </a:spcBef>
            </a:pPr>
            <a:r>
              <a:rPr lang="es-ES_tradnl" altLang="es-ES" sz="2800" b="1" dirty="0">
                <a:latin typeface="Arial" panose="020B0604020202020204" pitchFamily="34" charset="0"/>
                <a:cs typeface="Times New Roman" panose="02020603050405020304" pitchFamily="18" charset="0"/>
              </a:rPr>
              <a:t>EJEMPLO. Supongamos que la población está formada </a:t>
            </a:r>
            <a:r>
              <a:rPr lang="es-ES_tradnl" altLang="es-ES" sz="2800" b="1" dirty="0">
                <a:solidFill>
                  <a:srgbClr val="08F8F2"/>
                </a:solidFill>
                <a:latin typeface="Arial" panose="020B0604020202020204" pitchFamily="34" charset="0"/>
                <a:cs typeface="Times New Roman" panose="02020603050405020304" pitchFamily="18" charset="0"/>
              </a:rPr>
              <a:t>por 90 colegios</a:t>
            </a:r>
            <a:r>
              <a:rPr lang="es-ES_tradnl" altLang="es-ES" sz="2800" b="1" dirty="0">
                <a:latin typeface="Arial" panose="020B0604020202020204" pitchFamily="34" charset="0"/>
                <a:cs typeface="Times New Roman" panose="02020603050405020304" pitchFamily="18" charset="0"/>
              </a:rPr>
              <a:t>  y se tiene que elegir una </a:t>
            </a:r>
            <a:r>
              <a:rPr lang="es-ES_tradnl" altLang="es-ES" sz="2800" b="1" dirty="0">
                <a:solidFill>
                  <a:srgbClr val="08F8F2"/>
                </a:solidFill>
                <a:latin typeface="Arial" panose="020B0604020202020204" pitchFamily="34" charset="0"/>
                <a:cs typeface="Times New Roman" panose="02020603050405020304" pitchFamily="18" charset="0"/>
              </a:rPr>
              <a:t>muestra de 15 colegios</a:t>
            </a:r>
            <a:r>
              <a:rPr lang="es-ES_tradnl" altLang="es-ES" sz="2800" b="1" dirty="0">
                <a:latin typeface="Arial" panose="020B0604020202020204" pitchFamily="34" charset="0"/>
                <a:cs typeface="Times New Roman" panose="02020603050405020304" pitchFamily="18" charset="0"/>
              </a:rPr>
              <a:t>. Se numeran los colegios del 1 al 90, como </a:t>
            </a:r>
            <a:r>
              <a:rPr lang="es-ES_tradnl" altLang="es-ES" sz="2800" b="1" dirty="0">
                <a:solidFill>
                  <a:srgbClr val="08F8F2"/>
                </a:solidFill>
                <a:latin typeface="Arial" panose="020B0604020202020204" pitchFamily="34" charset="0"/>
                <a:cs typeface="Times New Roman" panose="02020603050405020304" pitchFamily="18" charset="0"/>
              </a:rPr>
              <a:t>K =90/15=6</a:t>
            </a:r>
            <a:r>
              <a:rPr lang="es-ES_tradnl" altLang="es-ES" sz="2800" b="1" dirty="0">
                <a:latin typeface="Arial" panose="020B0604020202020204" pitchFamily="34" charset="0"/>
                <a:cs typeface="Times New Roman" panose="02020603050405020304" pitchFamily="18" charset="0"/>
              </a:rPr>
              <a:t>, entonces, se eligen los colegios numerados con </a:t>
            </a:r>
            <a:r>
              <a:rPr lang="es-ES_tradnl" altLang="es-ES" sz="2800" b="1" dirty="0">
                <a:solidFill>
                  <a:srgbClr val="08F8F2"/>
                </a:solidFill>
                <a:latin typeface="Arial" panose="020B0604020202020204" pitchFamily="34" charset="0"/>
                <a:cs typeface="Times New Roman" panose="02020603050405020304" pitchFamily="18" charset="0"/>
              </a:rPr>
              <a:t>1,7,13, ...hasta completar los 15</a:t>
            </a:r>
            <a:r>
              <a:rPr lang="es-ES_tradnl" altLang="es-ES" sz="2800" b="1" dirty="0">
                <a:latin typeface="Arial" panose="020B0604020202020204" pitchFamily="34" charset="0"/>
                <a:cs typeface="Times New Roman" panose="02020603050405020304" pitchFamily="18" charset="0"/>
              </a:rPr>
              <a:t>. En este caso hemos empezado en 1, puede iniciarse en otro dígito del 1 al 6</a:t>
            </a:r>
            <a:r>
              <a:rPr lang="es-ES_tradnl" altLang="es-ES" sz="2800" dirty="0">
                <a:latin typeface="Arial" panose="020B0604020202020204" pitchFamily="34" charset="0"/>
                <a:cs typeface="Times New Roman" panose="02020603050405020304" pitchFamily="18" charset="0"/>
              </a:rPr>
              <a:t>.</a:t>
            </a:r>
            <a:r>
              <a:rPr lang="es-ES" altLang="es-ES" sz="2800" dirty="0">
                <a:latin typeface="Arial" panose="020B0604020202020204" pitchFamily="34" charset="0"/>
                <a:cs typeface="Times New Roman" panose="02020603050405020304" pitchFamily="18" charset="0"/>
              </a:rPr>
              <a:t> </a:t>
            </a:r>
            <a:endParaRPr lang="es-ES_tradnl" altLang="es-ES" sz="2800" dirty="0">
              <a:latin typeface="Arial" panose="020B0604020202020204" pitchFamily="34" charset="0"/>
              <a:cs typeface="Times New Roman" panose="02020603050405020304" pitchFamily="18" charset="0"/>
            </a:endParaRPr>
          </a:p>
        </p:txBody>
      </p:sp>
    </p:spTree>
  </p:cSld>
  <p:clrMapOvr>
    <a:masterClrMapping/>
  </p:clrMapOvr>
  <p:transition>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5">
            <a:extLst>
              <a:ext uri="{FF2B5EF4-FFF2-40B4-BE49-F238E27FC236}">
                <a16:creationId xmlns:a16="http://schemas.microsoft.com/office/drawing/2014/main" id="{33B0C89B-374C-484B-A4EC-44AA58638019}"/>
              </a:ext>
            </a:extLst>
          </p:cNvPr>
          <p:cNvSpPr txBox="1">
            <a:spLocks noChangeArrowheads="1"/>
          </p:cNvSpPr>
          <p:nvPr/>
        </p:nvSpPr>
        <p:spPr bwMode="auto">
          <a:xfrm>
            <a:off x="495299" y="252414"/>
            <a:ext cx="10601325"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es-ES_tradnl" altLang="es-ES" sz="2400" dirty="0">
                <a:solidFill>
                  <a:srgbClr val="FFFF99"/>
                </a:solidFill>
                <a:latin typeface="Arial" panose="020B0604020202020204" pitchFamily="34" charset="0"/>
                <a:cs typeface="Times New Roman" panose="02020603050405020304" pitchFamily="18" charset="0"/>
              </a:rPr>
              <a:t> </a:t>
            </a:r>
            <a:r>
              <a:rPr lang="es-ES_tradnl" altLang="es-ES" sz="2800" b="1" dirty="0">
                <a:solidFill>
                  <a:srgbClr val="FFFF99"/>
                </a:solidFill>
                <a:cs typeface="Times New Roman" panose="02020603050405020304" pitchFamily="18" charset="0"/>
              </a:rPr>
              <a:t>4.3.3  </a:t>
            </a:r>
            <a:r>
              <a:rPr lang="es-ES_tradnl" altLang="es-ES" sz="2800" b="1" dirty="0">
                <a:solidFill>
                  <a:srgbClr val="FFFF00"/>
                </a:solidFill>
                <a:cs typeface="Times New Roman" panose="02020603050405020304" pitchFamily="18" charset="0"/>
              </a:rPr>
              <a:t>Muestra no probabilística</a:t>
            </a:r>
            <a:endParaRPr lang="es-ES_tradnl" altLang="es-ES" sz="2800" dirty="0">
              <a:solidFill>
                <a:srgbClr val="FFFF00"/>
              </a:solidFill>
              <a:cs typeface="Times New Roman" panose="02020603050405020304" pitchFamily="18" charset="0"/>
            </a:endParaRPr>
          </a:p>
          <a:p>
            <a:pPr algn="just" eaLnBrk="1" hangingPunct="1">
              <a:spcBef>
                <a:spcPct val="50000"/>
              </a:spcBef>
            </a:pPr>
            <a:r>
              <a:rPr lang="es-ES_tradnl" altLang="es-ES" sz="2800" b="1" i="1" dirty="0">
                <a:cs typeface="Times New Roman" panose="02020603050405020304" pitchFamily="18" charset="0"/>
              </a:rPr>
              <a:t> </a:t>
            </a:r>
            <a:r>
              <a:rPr lang="es-ES_tradnl" altLang="es-ES" sz="2800" b="1" dirty="0">
                <a:cs typeface="Times New Roman" panose="02020603050405020304" pitchFamily="18" charset="0"/>
              </a:rPr>
              <a:t>Son seleccionadas </a:t>
            </a:r>
            <a:r>
              <a:rPr lang="es-ES_tradnl" altLang="es-ES" sz="2800" b="1" dirty="0">
                <a:solidFill>
                  <a:srgbClr val="66FF33"/>
                </a:solidFill>
                <a:cs typeface="Times New Roman" panose="02020603050405020304" pitchFamily="18" charset="0"/>
              </a:rPr>
              <a:t>de manera informal y un poco arbitraria</a:t>
            </a:r>
            <a:r>
              <a:rPr lang="es-ES_tradnl" altLang="es-ES" sz="2800" b="1" dirty="0">
                <a:cs typeface="Times New Roman" panose="02020603050405020304" pitchFamily="18" charset="0"/>
              </a:rPr>
              <a:t>, depende del criterio y conveniencia del investigador, y son:</a:t>
            </a:r>
            <a:r>
              <a:rPr lang="es-ES_tradnl" altLang="es-ES" sz="2800" dirty="0">
                <a:cs typeface="Times New Roman" panose="02020603050405020304" pitchFamily="18" charset="0"/>
              </a:rPr>
              <a:t> </a:t>
            </a:r>
          </a:p>
          <a:p>
            <a:pPr algn="just" eaLnBrk="1" hangingPunct="1">
              <a:spcBef>
                <a:spcPct val="50000"/>
              </a:spcBef>
            </a:pPr>
            <a:r>
              <a:rPr lang="es-ES_tradnl" altLang="es-ES" sz="2800" i="1" dirty="0">
                <a:cs typeface="Times New Roman" panose="02020603050405020304" pitchFamily="18" charset="0"/>
              </a:rPr>
              <a:t> </a:t>
            </a:r>
            <a:r>
              <a:rPr lang="es-ES_tradnl" altLang="es-ES" sz="2800" b="1" dirty="0">
                <a:cs typeface="Times New Roman" panose="02020603050405020304" pitchFamily="18" charset="0"/>
              </a:rPr>
              <a:t>a) </a:t>
            </a:r>
            <a:r>
              <a:rPr lang="es-ES_tradnl" altLang="es-ES" sz="2800" b="1" i="1" dirty="0">
                <a:solidFill>
                  <a:srgbClr val="FFFF00"/>
                </a:solidFill>
                <a:cs typeface="Times New Roman" panose="02020603050405020304" pitchFamily="18" charset="0"/>
              </a:rPr>
              <a:t>Muestra de sujetos voluntarios (casual</a:t>
            </a:r>
            <a:r>
              <a:rPr lang="es-ES_tradnl" altLang="es-ES" sz="2800" b="1" i="1" dirty="0">
                <a:solidFill>
                  <a:srgbClr val="27E9F3"/>
                </a:solidFill>
                <a:cs typeface="Times New Roman" panose="02020603050405020304" pitchFamily="18" charset="0"/>
              </a:rPr>
              <a:t>)</a:t>
            </a:r>
            <a:r>
              <a:rPr lang="es-ES_tradnl" altLang="es-ES" sz="2800" b="1" dirty="0">
                <a:solidFill>
                  <a:srgbClr val="27E9F3"/>
                </a:solidFill>
                <a:cs typeface="Times New Roman" panose="02020603050405020304" pitchFamily="18" charset="0"/>
              </a:rPr>
              <a:t>.-</a:t>
            </a:r>
            <a:r>
              <a:rPr lang="es-ES_tradnl" altLang="es-ES" sz="2800" b="1" dirty="0">
                <a:cs typeface="Times New Roman" panose="02020603050405020304" pitchFamily="18" charset="0"/>
              </a:rPr>
              <a:t> Muy utilizado en medicina. </a:t>
            </a:r>
            <a:r>
              <a:rPr lang="es-ES_tradnl" altLang="es-ES" sz="2800" b="1" dirty="0">
                <a:solidFill>
                  <a:srgbClr val="66FF33"/>
                </a:solidFill>
                <a:cs typeface="Times New Roman" panose="02020603050405020304" pitchFamily="18" charset="0"/>
              </a:rPr>
              <a:t>Se seleccionan a los n primeros voluntarios con características similares</a:t>
            </a:r>
            <a:r>
              <a:rPr lang="es-ES_tradnl" altLang="es-ES" sz="2800" b="1" dirty="0">
                <a:cs typeface="Times New Roman" panose="02020603050405020304" pitchFamily="18" charset="0"/>
              </a:rPr>
              <a:t> para someterles por ejemplo a un experimento, debe ser representativa</a:t>
            </a:r>
            <a:r>
              <a:rPr lang="es-ES_tradnl" altLang="es-ES" sz="2800" dirty="0">
                <a:cs typeface="Times New Roman" panose="02020603050405020304" pitchFamily="18" charset="0"/>
              </a:rPr>
              <a:t>. </a:t>
            </a:r>
          </a:p>
          <a:p>
            <a:pPr algn="just" eaLnBrk="1" hangingPunct="1">
              <a:spcBef>
                <a:spcPct val="50000"/>
              </a:spcBef>
            </a:pPr>
            <a:r>
              <a:rPr lang="es-ES_tradnl" altLang="es-ES" sz="2800" i="1" dirty="0">
                <a:cs typeface="Times New Roman" panose="02020603050405020304" pitchFamily="18" charset="0"/>
              </a:rPr>
              <a:t> </a:t>
            </a:r>
            <a:r>
              <a:rPr lang="es-ES_tradnl" altLang="es-ES" sz="2800" b="1" dirty="0">
                <a:cs typeface="Times New Roman" panose="02020603050405020304" pitchFamily="18" charset="0"/>
              </a:rPr>
              <a:t>b) </a:t>
            </a:r>
            <a:r>
              <a:rPr lang="es-ES_tradnl" altLang="es-ES" sz="2800" b="1" i="1" dirty="0">
                <a:solidFill>
                  <a:srgbClr val="FFFF00"/>
                </a:solidFill>
                <a:cs typeface="Times New Roman" panose="02020603050405020304" pitchFamily="18" charset="0"/>
              </a:rPr>
              <a:t>Muestra intencional (por ejemplo, de expertos</a:t>
            </a:r>
            <a:r>
              <a:rPr lang="es-ES_tradnl" altLang="es-ES" sz="2800" b="1" i="1" dirty="0">
                <a:solidFill>
                  <a:srgbClr val="FF99FF"/>
                </a:solidFill>
                <a:cs typeface="Times New Roman" panose="02020603050405020304" pitchFamily="18" charset="0"/>
              </a:rPr>
              <a:t>)</a:t>
            </a:r>
            <a:r>
              <a:rPr lang="es-ES_tradnl" altLang="es-ES" sz="2800" b="1" dirty="0">
                <a:solidFill>
                  <a:srgbClr val="FF99FF"/>
                </a:solidFill>
                <a:cs typeface="Times New Roman" panose="02020603050405020304" pitchFamily="18" charset="0"/>
              </a:rPr>
              <a:t>.-</a:t>
            </a:r>
            <a:r>
              <a:rPr lang="es-ES_tradnl" altLang="es-ES" sz="2800" b="1" dirty="0">
                <a:cs typeface="Times New Roman" panose="02020603050405020304" pitchFamily="18" charset="0"/>
              </a:rPr>
              <a:t> En estudios cualitativos, </a:t>
            </a:r>
            <a:r>
              <a:rPr lang="es-ES_tradnl" altLang="es-ES" sz="2800" b="1" dirty="0" err="1">
                <a:cs typeface="Times New Roman" panose="02020603050405020304" pitchFamily="18" charset="0"/>
              </a:rPr>
              <a:t>cuanti</a:t>
            </a:r>
            <a:r>
              <a:rPr lang="es-ES_tradnl" altLang="es-ES" sz="2800" b="1" dirty="0">
                <a:cs typeface="Times New Roman" panose="02020603050405020304" pitchFamily="18" charset="0"/>
              </a:rPr>
              <a:t>-cualitativos y exploratorios es necesario la opinión de expertos; </a:t>
            </a:r>
            <a:r>
              <a:rPr lang="es-ES_tradnl" altLang="es-ES" sz="2800" b="1" dirty="0">
                <a:solidFill>
                  <a:srgbClr val="66FF33"/>
                </a:solidFill>
                <a:cs typeface="Times New Roman" panose="02020603050405020304" pitchFamily="18" charset="0"/>
              </a:rPr>
              <a:t>el investigador forma una muestra de n expertos (3 o 4)</a:t>
            </a:r>
            <a:r>
              <a:rPr lang="es-ES_tradnl" altLang="es-ES" sz="2800" dirty="0">
                <a:cs typeface="Times New Roman" panose="02020603050405020304" pitchFamily="18" charset="0"/>
              </a:rPr>
              <a:t>.</a:t>
            </a:r>
          </a:p>
        </p:txBody>
      </p:sp>
    </p:spTree>
  </p:cSld>
  <p:clrMapOvr>
    <a:masterClrMapping/>
  </p:clrMapOvr>
  <p:transition>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4">
            <a:extLst>
              <a:ext uri="{FF2B5EF4-FFF2-40B4-BE49-F238E27FC236}">
                <a16:creationId xmlns:a16="http://schemas.microsoft.com/office/drawing/2014/main" id="{44227EB5-1E46-45B8-8CD4-57F9FEAAA81E}"/>
              </a:ext>
            </a:extLst>
          </p:cNvPr>
          <p:cNvSpPr txBox="1">
            <a:spLocks noChangeArrowheads="1"/>
          </p:cNvSpPr>
          <p:nvPr/>
        </p:nvSpPr>
        <p:spPr bwMode="auto">
          <a:xfrm>
            <a:off x="1828800" y="385763"/>
            <a:ext cx="8610600"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es-ES_tradnl" altLang="es-ES" sz="2000">
                <a:solidFill>
                  <a:srgbClr val="FFFF99"/>
                </a:solidFill>
                <a:latin typeface="Arial" panose="020B0604020202020204" pitchFamily="34" charset="0"/>
                <a:cs typeface="Times New Roman" panose="02020603050405020304" pitchFamily="18" charset="0"/>
              </a:rPr>
              <a:t> </a:t>
            </a:r>
            <a:r>
              <a:rPr lang="es-ES_tradnl" altLang="es-ES" sz="2400" i="1">
                <a:cs typeface="Times New Roman" panose="02020603050405020304" pitchFamily="18" charset="0"/>
              </a:rPr>
              <a:t> </a:t>
            </a:r>
            <a:r>
              <a:rPr lang="es-ES_tradnl" altLang="es-ES" sz="2800" b="1">
                <a:cs typeface="Times New Roman" panose="02020603050405020304" pitchFamily="18" charset="0"/>
              </a:rPr>
              <a:t>c) </a:t>
            </a:r>
            <a:r>
              <a:rPr lang="es-ES_tradnl" altLang="es-ES" sz="2800" b="1" i="1">
                <a:solidFill>
                  <a:srgbClr val="FFFF00"/>
                </a:solidFill>
                <a:cs typeface="Times New Roman" panose="02020603050405020304" pitchFamily="18" charset="0"/>
              </a:rPr>
              <a:t>Muestra por cuotas</a:t>
            </a:r>
            <a:r>
              <a:rPr lang="es-ES_tradnl" altLang="es-ES" sz="2800" b="1">
                <a:solidFill>
                  <a:srgbClr val="FFFF99"/>
                </a:solidFill>
                <a:cs typeface="Times New Roman" panose="02020603050405020304" pitchFamily="18" charset="0"/>
              </a:rPr>
              <a:t>.-</a:t>
            </a:r>
            <a:r>
              <a:rPr lang="es-ES_tradnl" altLang="es-ES" sz="2800" b="1">
                <a:cs typeface="Times New Roman" panose="02020603050405020304" pitchFamily="18" charset="0"/>
              </a:rPr>
              <a:t> Utilizados en </a:t>
            </a:r>
            <a:r>
              <a:rPr lang="es-ES_tradnl" altLang="es-ES" sz="2800" b="1">
                <a:solidFill>
                  <a:srgbClr val="08F8F2"/>
                </a:solidFill>
                <a:cs typeface="Times New Roman" panose="02020603050405020304" pitchFamily="18" charset="0"/>
              </a:rPr>
              <a:t>estudios de opinión</a:t>
            </a:r>
            <a:r>
              <a:rPr lang="es-ES_tradnl" altLang="es-ES" sz="2800" b="1">
                <a:cs typeface="Times New Roman" panose="02020603050405020304" pitchFamily="18" charset="0"/>
              </a:rPr>
              <a:t>, se utilizan por su comodidad y economía: </a:t>
            </a:r>
          </a:p>
          <a:p>
            <a:pPr algn="just" eaLnBrk="1" hangingPunct="1">
              <a:spcBef>
                <a:spcPct val="50000"/>
              </a:spcBef>
              <a:buFontTx/>
              <a:buAutoNum type="arabicParenR"/>
            </a:pPr>
            <a:r>
              <a:rPr lang="es-ES_tradnl" altLang="es-ES" sz="2000" b="1">
                <a:cs typeface="Times New Roman" panose="02020603050405020304" pitchFamily="18" charset="0"/>
              </a:rPr>
              <a:t> </a:t>
            </a:r>
            <a:r>
              <a:rPr lang="es-ES_tradnl" altLang="es-ES" sz="2800" b="1">
                <a:cs typeface="Times New Roman" panose="02020603050405020304" pitchFamily="18" charset="0"/>
              </a:rPr>
              <a:t>Se </a:t>
            </a:r>
            <a:r>
              <a:rPr lang="es-ES_tradnl" altLang="es-ES" sz="2800" b="1">
                <a:solidFill>
                  <a:srgbClr val="08F8F2"/>
                </a:solidFill>
                <a:cs typeface="Times New Roman" panose="02020603050405020304" pitchFamily="18" charset="0"/>
              </a:rPr>
              <a:t>divide la población en subgrupos</a:t>
            </a:r>
            <a:r>
              <a:rPr lang="es-ES_tradnl" altLang="es-ES" sz="2800" b="1">
                <a:cs typeface="Times New Roman" panose="02020603050405020304" pitchFamily="18" charset="0"/>
              </a:rPr>
              <a:t> (o estratos), se fijan unas cuotas de individuos de cada subgrupo con  determinadas </a:t>
            </a:r>
            <a:r>
              <a:rPr lang="es-ES_tradnl" altLang="es-ES" sz="2800" b="1">
                <a:solidFill>
                  <a:srgbClr val="08F8F2"/>
                </a:solidFill>
                <a:cs typeface="Times New Roman" panose="02020603050405020304" pitchFamily="18" charset="0"/>
              </a:rPr>
              <a:t>características</a:t>
            </a:r>
            <a:r>
              <a:rPr lang="es-ES_tradnl" altLang="es-ES" sz="2800" b="1">
                <a:cs typeface="Times New Roman" panose="02020603050405020304" pitchFamily="18" charset="0"/>
              </a:rPr>
              <a:t>: edad, sexo, estado civil, agrupación afín; etc, de acuerdo al tamaño de la muestra. </a:t>
            </a:r>
          </a:p>
          <a:p>
            <a:pPr algn="just" eaLnBrk="1" hangingPunct="1">
              <a:spcBef>
                <a:spcPct val="50000"/>
              </a:spcBef>
            </a:pPr>
            <a:r>
              <a:rPr lang="es-ES_tradnl" altLang="es-ES" sz="2000" b="1">
                <a:cs typeface="Times New Roman" panose="02020603050405020304" pitchFamily="18" charset="0"/>
              </a:rPr>
              <a:t>2)</a:t>
            </a:r>
            <a:r>
              <a:rPr lang="es-ES_tradnl" altLang="es-ES" b="1">
                <a:cs typeface="Times New Roman" panose="02020603050405020304" pitchFamily="18" charset="0"/>
              </a:rPr>
              <a:t> </a:t>
            </a:r>
            <a:r>
              <a:rPr lang="es-ES_tradnl" altLang="es-ES" sz="2800" b="1">
                <a:cs typeface="Times New Roman" panose="02020603050405020304" pitchFamily="18" charset="0"/>
              </a:rPr>
              <a:t>Se </a:t>
            </a:r>
            <a:r>
              <a:rPr lang="es-ES_tradnl" altLang="es-ES" sz="2800" b="1">
                <a:solidFill>
                  <a:srgbClr val="08F8F2"/>
                </a:solidFill>
                <a:cs typeface="Times New Roman" panose="02020603050405020304" pitchFamily="18" charset="0"/>
              </a:rPr>
              <a:t>seleccionan</a:t>
            </a:r>
            <a:r>
              <a:rPr lang="es-ES_tradnl" altLang="es-ES" sz="2800" b="1">
                <a:cs typeface="Times New Roman" panose="02020603050405020304" pitchFamily="18" charset="0"/>
              </a:rPr>
              <a:t> los  elementos muestrales por ejemplo mediante la técnica </a:t>
            </a:r>
            <a:r>
              <a:rPr lang="es-ES_tradnl" altLang="es-ES" sz="2800" b="1">
                <a:solidFill>
                  <a:srgbClr val="08F8F2"/>
                </a:solidFill>
                <a:cs typeface="Times New Roman" panose="02020603050405020304" pitchFamily="18" charset="0"/>
              </a:rPr>
              <a:t>bola de nieve</a:t>
            </a:r>
            <a:r>
              <a:rPr lang="es-ES_tradnl" altLang="es-ES" sz="2800">
                <a:cs typeface="Times New Roman" panose="02020603050405020304" pitchFamily="18" charset="0"/>
              </a:rPr>
              <a:t>.   </a:t>
            </a:r>
          </a:p>
        </p:txBody>
      </p:sp>
    </p:spTree>
  </p:cSld>
  <p:clrMapOvr>
    <a:masterClrMapping/>
  </p:clrMapOvr>
  <p:transition>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5">
            <a:extLst>
              <a:ext uri="{FF2B5EF4-FFF2-40B4-BE49-F238E27FC236}">
                <a16:creationId xmlns:a16="http://schemas.microsoft.com/office/drawing/2014/main" id="{AA2E35A0-2A81-48EA-8ADD-B80A9FED97AC}"/>
              </a:ext>
            </a:extLst>
          </p:cNvPr>
          <p:cNvSpPr txBox="1">
            <a:spLocks noChangeArrowheads="1"/>
          </p:cNvSpPr>
          <p:nvPr/>
        </p:nvSpPr>
        <p:spPr bwMode="auto">
          <a:xfrm>
            <a:off x="1676400" y="152401"/>
            <a:ext cx="81534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es-ES_tradnl" altLang="es-ES" sz="2000" dirty="0">
                <a:latin typeface="Arial" panose="020B0604020202020204" pitchFamily="34" charset="0"/>
                <a:cs typeface="Times New Roman" panose="02020603050405020304" pitchFamily="18" charset="0"/>
              </a:rPr>
              <a:t> </a:t>
            </a:r>
            <a:r>
              <a:rPr lang="es-ES_tradnl" altLang="es-ES" sz="2400" b="1" dirty="0">
                <a:solidFill>
                  <a:srgbClr val="FFFF99"/>
                </a:solidFill>
                <a:latin typeface="Arial" panose="020B0604020202020204" pitchFamily="34" charset="0"/>
                <a:cs typeface="Times New Roman" panose="02020603050405020304" pitchFamily="18" charset="0"/>
              </a:rPr>
              <a:t>d) </a:t>
            </a:r>
            <a:r>
              <a:rPr lang="es-ES_tradnl" altLang="es-ES" sz="2400" b="1" i="1" dirty="0">
                <a:solidFill>
                  <a:srgbClr val="FFFF00"/>
                </a:solidFill>
                <a:latin typeface="Arial" panose="020B0604020202020204" pitchFamily="34" charset="0"/>
                <a:cs typeface="Times New Roman" panose="02020603050405020304" pitchFamily="18" charset="0"/>
              </a:rPr>
              <a:t>Muestra mediante bola de nieve</a:t>
            </a:r>
            <a:r>
              <a:rPr lang="es-ES_tradnl" altLang="es-ES" sz="2400" b="1" i="1" dirty="0">
                <a:solidFill>
                  <a:srgbClr val="FFFF99"/>
                </a:solidFill>
                <a:latin typeface="Arial" panose="020B0604020202020204" pitchFamily="34" charset="0"/>
                <a:cs typeface="Times New Roman" panose="02020603050405020304" pitchFamily="18" charset="0"/>
              </a:rPr>
              <a:t>.-</a:t>
            </a:r>
            <a:r>
              <a:rPr lang="es-ES_tradnl" altLang="es-ES" sz="2400" b="1" i="1" dirty="0">
                <a:latin typeface="Arial" panose="020B0604020202020204" pitchFamily="34" charset="0"/>
                <a:cs typeface="Times New Roman" panose="02020603050405020304" pitchFamily="18" charset="0"/>
              </a:rPr>
              <a:t> </a:t>
            </a:r>
            <a:r>
              <a:rPr lang="es-ES_tradnl" altLang="es-ES" sz="2400" b="1" dirty="0">
                <a:solidFill>
                  <a:srgbClr val="66FF33"/>
                </a:solidFill>
                <a:latin typeface="Arial" panose="020B0604020202020204" pitchFamily="34" charset="0"/>
                <a:cs typeface="Times New Roman" panose="02020603050405020304" pitchFamily="18" charset="0"/>
              </a:rPr>
              <a:t>Se localizan a los primeros elementos de la muestra y estos nos llevan a los demás hasta completar la muestra</a:t>
            </a:r>
            <a:r>
              <a:rPr lang="es-ES_tradnl" altLang="es-ES" sz="2400" b="1" dirty="0">
                <a:latin typeface="Arial" panose="020B0604020202020204" pitchFamily="34" charset="0"/>
                <a:cs typeface="Times New Roman" panose="02020603050405020304" pitchFamily="18" charset="0"/>
              </a:rPr>
              <a:t>. Se utiliza esta forma, por ejemplo, para completar cuotas de subgrupos</a:t>
            </a:r>
            <a:r>
              <a:rPr lang="es-ES_tradnl" altLang="es-ES" sz="2400" dirty="0">
                <a:latin typeface="Arial" panose="020B0604020202020204" pitchFamily="34" charset="0"/>
                <a:cs typeface="Times New Roman" panose="02020603050405020304" pitchFamily="18" charset="0"/>
              </a:rPr>
              <a:t>. </a:t>
            </a:r>
          </a:p>
          <a:p>
            <a:pPr algn="just" eaLnBrk="1" hangingPunct="1">
              <a:spcBef>
                <a:spcPct val="50000"/>
              </a:spcBef>
            </a:pPr>
            <a:r>
              <a:rPr lang="es-ES_tradnl" altLang="es-ES" sz="2400" b="1" dirty="0">
                <a:latin typeface="Arial" panose="020B0604020202020204" pitchFamily="34" charset="0"/>
                <a:cs typeface="Times New Roman" panose="02020603050405020304" pitchFamily="18" charset="0"/>
              </a:rPr>
              <a:t> EJEMPLO. De 4 colegios debo encuestar a 5 profesores de matemática de cada uno, serán encuestados los 5 primeros profesores de matemática de cada colegio que encuentre en mi ruta</a:t>
            </a:r>
            <a:r>
              <a:rPr lang="es-ES_tradnl" altLang="es-ES" sz="2400" dirty="0">
                <a:latin typeface="Arial" panose="020B0604020202020204" pitchFamily="34" charset="0"/>
                <a:cs typeface="Times New Roman" panose="02020603050405020304" pitchFamily="18" charset="0"/>
              </a:rPr>
              <a:t>.</a:t>
            </a:r>
            <a:r>
              <a:rPr lang="es-ES" altLang="es-ES" sz="2400" b="1" dirty="0">
                <a:latin typeface="Arial" panose="020B0604020202020204" pitchFamily="34" charset="0"/>
                <a:cs typeface="Times New Roman" panose="02020603050405020304" pitchFamily="18" charset="0"/>
              </a:rPr>
              <a:t> </a:t>
            </a:r>
            <a:endParaRPr lang="es-ES_tradnl" altLang="es-ES" sz="2400" dirty="0">
              <a:latin typeface="Arial" panose="020B0604020202020204" pitchFamily="34" charset="0"/>
              <a:cs typeface="Times New Roman" panose="02020603050405020304" pitchFamily="18" charset="0"/>
            </a:endParaRPr>
          </a:p>
          <a:p>
            <a:pPr algn="just" eaLnBrk="1" hangingPunct="1">
              <a:spcBef>
                <a:spcPct val="50000"/>
              </a:spcBef>
            </a:pPr>
            <a:r>
              <a:rPr lang="es-ES_tradnl" altLang="es-ES" sz="2400" b="1" i="1" dirty="0">
                <a:solidFill>
                  <a:srgbClr val="FFFF00"/>
                </a:solidFill>
                <a:latin typeface="Arial" panose="020B0604020202020204" pitchFamily="34" charset="0"/>
                <a:cs typeface="Times New Roman" panose="02020603050405020304" pitchFamily="18" charset="0"/>
              </a:rPr>
              <a:t>e) Casual</a:t>
            </a:r>
            <a:r>
              <a:rPr lang="es-ES_tradnl" altLang="es-ES" sz="2400" b="1" dirty="0">
                <a:latin typeface="Arial" panose="020B0604020202020204" pitchFamily="34" charset="0"/>
                <a:cs typeface="Times New Roman" panose="02020603050405020304" pitchFamily="18" charset="0"/>
              </a:rPr>
              <a:t>.- Si se necesita investigar inmediatamente </a:t>
            </a:r>
          </a:p>
          <a:p>
            <a:pPr algn="just" eaLnBrk="1" hangingPunct="1">
              <a:spcBef>
                <a:spcPct val="50000"/>
              </a:spcBef>
            </a:pPr>
            <a:r>
              <a:rPr lang="es-ES_tradnl" altLang="es-ES" sz="2400" b="1" dirty="0">
                <a:latin typeface="Arial" panose="020B0604020202020204" pitchFamily="34" charset="0"/>
                <a:cs typeface="Times New Roman" panose="02020603050405020304" pitchFamily="18" charset="0"/>
              </a:rPr>
              <a:t>a un grupo de personas, se lo puede hacer</a:t>
            </a:r>
          </a:p>
          <a:p>
            <a:pPr algn="just" eaLnBrk="1" hangingPunct="1">
              <a:spcBef>
                <a:spcPct val="50000"/>
              </a:spcBef>
            </a:pPr>
            <a:r>
              <a:rPr lang="es-ES_tradnl" altLang="es-ES" sz="2400" b="1" dirty="0">
                <a:latin typeface="Arial" panose="020B0604020202020204" pitchFamily="34" charset="0"/>
                <a:cs typeface="Times New Roman" panose="02020603050405020304" pitchFamily="18" charset="0"/>
              </a:rPr>
              <a:t>a los que caminan por la calle, o a los</a:t>
            </a:r>
          </a:p>
          <a:p>
            <a:pPr algn="just" eaLnBrk="1" hangingPunct="1">
              <a:spcBef>
                <a:spcPct val="50000"/>
              </a:spcBef>
            </a:pPr>
            <a:r>
              <a:rPr lang="es-ES_tradnl" altLang="es-ES" sz="2400" b="1" dirty="0">
                <a:latin typeface="Arial" panose="020B0604020202020204" pitchFamily="34" charset="0"/>
                <a:cs typeface="Times New Roman" panose="02020603050405020304" pitchFamily="18" charset="0"/>
              </a:rPr>
              <a:t> que trabajan en tal o cual sitio</a:t>
            </a:r>
            <a:r>
              <a:rPr lang="es-ES_tradnl" altLang="es-ES" sz="2400" dirty="0">
                <a:latin typeface="Arial" panose="020B0604020202020204" pitchFamily="34" charset="0"/>
                <a:cs typeface="Times New Roman" panose="02020603050405020304" pitchFamily="18" charset="0"/>
              </a:rPr>
              <a:t>. </a:t>
            </a:r>
          </a:p>
        </p:txBody>
      </p:sp>
      <p:sp>
        <p:nvSpPr>
          <p:cNvPr id="84995" name="Rectangle 7">
            <a:extLst>
              <a:ext uri="{FF2B5EF4-FFF2-40B4-BE49-F238E27FC236}">
                <a16:creationId xmlns:a16="http://schemas.microsoft.com/office/drawing/2014/main" id="{FC4E36E7-7240-4F0F-87F0-405D4D974F20}"/>
              </a:ext>
            </a:extLst>
          </p:cNvPr>
          <p:cNvSpPr>
            <a:spLocks noChangeArrowheads="1"/>
          </p:cNvSpPr>
          <p:nvPr/>
        </p:nvSpPr>
        <p:spPr bwMode="auto">
          <a:xfrm>
            <a:off x="5514975" y="2562225"/>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ES" altLang="es-ES"/>
          </a:p>
        </p:txBody>
      </p:sp>
      <p:pic>
        <p:nvPicPr>
          <p:cNvPr id="84996" name="Picture 6" descr="BD19564_">
            <a:extLst>
              <a:ext uri="{FF2B5EF4-FFF2-40B4-BE49-F238E27FC236}">
                <a16:creationId xmlns:a16="http://schemas.microsoft.com/office/drawing/2014/main" id="{588B9933-D0DB-4EEB-9FD7-49A41903D77E}"/>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915400" y="4191000"/>
            <a:ext cx="175260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F2801F-1749-4A5F-9837-222A79624458}"/>
              </a:ext>
            </a:extLst>
          </p:cNvPr>
          <p:cNvSpPr>
            <a:spLocks noGrp="1"/>
          </p:cNvSpPr>
          <p:nvPr>
            <p:ph type="title"/>
          </p:nvPr>
        </p:nvSpPr>
        <p:spPr>
          <a:xfrm>
            <a:off x="906073" y="1283559"/>
            <a:ext cx="9917437" cy="4290882"/>
          </a:xfrm>
        </p:spPr>
        <p:txBody>
          <a:bodyPr>
            <a:normAutofit fontScale="90000"/>
          </a:bodyPr>
          <a:lstStyle/>
          <a:p>
            <a:pPr algn="just">
              <a:defRPr/>
            </a:pPr>
            <a:r>
              <a:rPr lang="es-EC" dirty="0"/>
              <a:t>ACTIVIDAD EXPERIMENTAL SEMANA 9</a:t>
            </a:r>
            <a:br>
              <a:rPr lang="es-EC" dirty="0"/>
            </a:br>
            <a:r>
              <a:rPr lang="es-EC" dirty="0"/>
              <a:t>En una población de 3200 empleados, 2500 son obreros, 500 es personal administrativo y el resto son ejecutivos.</a:t>
            </a:r>
            <a:br>
              <a:rPr lang="es-EC" dirty="0"/>
            </a:br>
            <a:r>
              <a:rPr lang="es-EC" dirty="0"/>
              <a:t>Calcule una muestra estratificada con un margen de error del 10%.</a:t>
            </a:r>
            <a:br>
              <a:rPr lang="es-EC" dirty="0"/>
            </a:br>
            <a:br>
              <a:rPr lang="es-EC" dirty="0"/>
            </a:br>
            <a:br>
              <a:rPr lang="es-EC" dirty="0"/>
            </a:br>
            <a:br>
              <a:rPr lang="es-EC" dirty="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5">
            <a:extLst>
              <a:ext uri="{FF2B5EF4-FFF2-40B4-BE49-F238E27FC236}">
                <a16:creationId xmlns:a16="http://schemas.microsoft.com/office/drawing/2014/main" id="{E669030F-4568-4D37-9AE7-C74CB1CB2EA9}"/>
              </a:ext>
            </a:extLst>
          </p:cNvPr>
          <p:cNvSpPr txBox="1">
            <a:spLocks noChangeArrowheads="1"/>
          </p:cNvSpPr>
          <p:nvPr/>
        </p:nvSpPr>
        <p:spPr bwMode="auto">
          <a:xfrm>
            <a:off x="1600200" y="0"/>
            <a:ext cx="8991600" cy="6986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es-ES_tradnl" altLang="es-ES" sz="2400" b="1">
                <a:solidFill>
                  <a:srgbClr val="FFCDFF"/>
                </a:solidFill>
                <a:cs typeface="Times New Roman" panose="02020603050405020304" pitchFamily="18" charset="0"/>
              </a:rPr>
              <a:t>4.3  Poblaciones y muestras</a:t>
            </a:r>
            <a:endParaRPr lang="es-ES_tradnl" altLang="es-ES" sz="2400">
              <a:solidFill>
                <a:srgbClr val="FFCDFF"/>
              </a:solidFill>
              <a:cs typeface="Times New Roman" panose="02020603050405020304" pitchFamily="18" charset="0"/>
            </a:endParaRPr>
          </a:p>
          <a:p>
            <a:pPr algn="just" eaLnBrk="1" hangingPunct="1">
              <a:spcBef>
                <a:spcPct val="50000"/>
              </a:spcBef>
            </a:pPr>
            <a:r>
              <a:rPr lang="es-ES_tradnl" altLang="es-ES" sz="2400">
                <a:cs typeface="Times New Roman" panose="02020603050405020304" pitchFamily="18" charset="0"/>
              </a:rPr>
              <a:t> </a:t>
            </a:r>
            <a:r>
              <a:rPr lang="es-ES_tradnl" altLang="es-ES" sz="2400" b="1">
                <a:cs typeface="Times New Roman" panose="02020603050405020304" pitchFamily="18" charset="0"/>
              </a:rPr>
              <a:t>El problema y los objetivos de la investigación orientan a ver cuáles son </a:t>
            </a:r>
            <a:r>
              <a:rPr lang="es-ES_tradnl" altLang="es-ES" sz="2400" b="1" i="1">
                <a:cs typeface="Times New Roman" panose="02020603050405020304" pitchFamily="18" charset="0"/>
              </a:rPr>
              <a:t>las </a:t>
            </a:r>
            <a:r>
              <a:rPr lang="es-ES_tradnl" altLang="es-ES" sz="2400" b="1" i="1">
                <a:solidFill>
                  <a:srgbClr val="66FF66"/>
                </a:solidFill>
                <a:cs typeface="Times New Roman" panose="02020603050405020304" pitchFamily="18" charset="0"/>
              </a:rPr>
              <a:t>unidades de análisis</a:t>
            </a:r>
            <a:r>
              <a:rPr lang="es-ES_tradnl" altLang="es-ES" sz="2400" b="1">
                <a:solidFill>
                  <a:srgbClr val="66FF66"/>
                </a:solidFill>
                <a:cs typeface="Times New Roman" panose="02020603050405020304" pitchFamily="18" charset="0"/>
              </a:rPr>
              <a:t>:</a:t>
            </a:r>
            <a:r>
              <a:rPr lang="es-ES_tradnl" altLang="es-ES" sz="2400" b="1" i="1">
                <a:solidFill>
                  <a:srgbClr val="66FF66"/>
                </a:solidFill>
                <a:cs typeface="Times New Roman" panose="02020603050405020304" pitchFamily="18" charset="0"/>
              </a:rPr>
              <a:t> </a:t>
            </a:r>
            <a:r>
              <a:rPr lang="es-ES_tradnl" altLang="es-ES" sz="2400" b="1">
                <a:solidFill>
                  <a:srgbClr val="66FF66"/>
                </a:solidFill>
                <a:cs typeface="Times New Roman" panose="02020603050405020304" pitchFamily="18" charset="0"/>
              </a:rPr>
              <a:t>personas, instituciones, organizaciones, hechos u objetos observables</a:t>
            </a:r>
            <a:r>
              <a:rPr lang="es-ES_tradnl" altLang="es-ES" sz="2400" b="1">
                <a:cs typeface="Times New Roman" panose="02020603050405020304" pitchFamily="18" charset="0"/>
              </a:rPr>
              <a:t>; que nos proporcionarán los datos.</a:t>
            </a:r>
          </a:p>
          <a:p>
            <a:pPr algn="just" eaLnBrk="1" hangingPunct="1">
              <a:spcBef>
                <a:spcPct val="50000"/>
              </a:spcBef>
            </a:pPr>
            <a:r>
              <a:rPr lang="es-ES_tradnl" altLang="es-ES" sz="2400">
                <a:cs typeface="Times New Roman" panose="02020603050405020304" pitchFamily="18" charset="0"/>
              </a:rPr>
              <a:t> </a:t>
            </a:r>
            <a:r>
              <a:rPr lang="es-ES_tradnl" altLang="es-ES" sz="2400" b="1">
                <a:cs typeface="Times New Roman" panose="02020603050405020304" pitchFamily="18" charset="0"/>
              </a:rPr>
              <a:t>La </a:t>
            </a:r>
            <a:r>
              <a:rPr lang="es-ES_tradnl" altLang="es-ES" sz="2400" b="1">
                <a:solidFill>
                  <a:srgbClr val="FFFF00"/>
                </a:solidFill>
                <a:cs typeface="Times New Roman" panose="02020603050405020304" pitchFamily="18" charset="0"/>
              </a:rPr>
              <a:t>población es el conjunto de todos los elementos a ser investigados</a:t>
            </a:r>
            <a:r>
              <a:rPr lang="es-ES_tradnl" altLang="es-ES" sz="2400" b="1">
                <a:cs typeface="Times New Roman" panose="02020603050405020304" pitchFamily="18" charset="0"/>
              </a:rPr>
              <a:t>, que sea la necesaria y suficiente. Cuando ésta es muy grande se selecciona una </a:t>
            </a:r>
            <a:r>
              <a:rPr lang="es-ES_tradnl" altLang="es-ES" sz="2400" b="1" i="1">
                <a:cs typeface="Times New Roman" panose="02020603050405020304" pitchFamily="18" charset="0"/>
              </a:rPr>
              <a:t>muestra</a:t>
            </a:r>
            <a:r>
              <a:rPr lang="es-ES_tradnl" altLang="es-ES" sz="2400">
                <a:cs typeface="Times New Roman" panose="02020603050405020304" pitchFamily="18" charset="0"/>
              </a:rPr>
              <a:t>. </a:t>
            </a:r>
          </a:p>
          <a:p>
            <a:pPr algn="just" eaLnBrk="1" hangingPunct="1">
              <a:spcBef>
                <a:spcPct val="50000"/>
              </a:spcBef>
            </a:pPr>
            <a:r>
              <a:rPr lang="es-ES_tradnl" altLang="es-ES" sz="2400">
                <a:cs typeface="Times New Roman" panose="02020603050405020304" pitchFamily="18" charset="0"/>
              </a:rPr>
              <a:t> </a:t>
            </a:r>
            <a:r>
              <a:rPr lang="es-ES_tradnl" altLang="es-ES" sz="2400" b="1">
                <a:cs typeface="Times New Roman" panose="02020603050405020304" pitchFamily="18" charset="0"/>
              </a:rPr>
              <a:t>La </a:t>
            </a:r>
            <a:r>
              <a:rPr lang="es-ES_tradnl" altLang="es-ES" sz="2400" b="1">
                <a:solidFill>
                  <a:srgbClr val="66FF66"/>
                </a:solidFill>
                <a:cs typeface="Times New Roman" panose="02020603050405020304" pitchFamily="18" charset="0"/>
              </a:rPr>
              <a:t>muestra es entonces una parte representativa de la población</a:t>
            </a:r>
            <a:r>
              <a:rPr lang="es-ES_tradnl" altLang="es-ES" sz="2400" b="1">
                <a:cs typeface="Times New Roman" panose="02020603050405020304" pitchFamily="18" charset="0"/>
              </a:rPr>
              <a:t> en la que realizaremos nuestro estudio, refleja en sus unidades las características de dicha población. </a:t>
            </a:r>
            <a:r>
              <a:rPr lang="es-ES_tradnl" altLang="es-ES" sz="2400" b="1">
                <a:solidFill>
                  <a:srgbClr val="66FF66"/>
                </a:solidFill>
                <a:cs typeface="Times New Roman" panose="02020603050405020304" pitchFamily="18" charset="0"/>
              </a:rPr>
              <a:t>Los resultados obtenidos en ella son </a:t>
            </a:r>
            <a:r>
              <a:rPr lang="es-ES_tradnl" altLang="es-ES" sz="2800" b="1">
                <a:solidFill>
                  <a:srgbClr val="66FF66"/>
                </a:solidFill>
                <a:cs typeface="Times New Roman" panose="02020603050405020304" pitchFamily="18" charset="0"/>
              </a:rPr>
              <a:t>inferidos</a:t>
            </a:r>
            <a:r>
              <a:rPr lang="es-ES_tradnl" altLang="es-ES" sz="2400" b="1">
                <a:solidFill>
                  <a:srgbClr val="66FF66"/>
                </a:solidFill>
                <a:cs typeface="Times New Roman" panose="02020603050405020304" pitchFamily="18" charset="0"/>
              </a:rPr>
              <a:t> a la población</a:t>
            </a:r>
            <a:r>
              <a:rPr lang="es-ES_tradnl" altLang="es-ES" sz="2400" b="1">
                <a:cs typeface="Times New Roman" panose="02020603050405020304" pitchFamily="18" charset="0"/>
              </a:rPr>
              <a:t> o universo. </a:t>
            </a:r>
            <a:r>
              <a:rPr lang="es-ES_tradnl" altLang="es-ES" sz="2400">
                <a:cs typeface="Times New Roman" panose="02020603050405020304" pitchFamily="18" charset="0"/>
              </a:rPr>
              <a:t> </a:t>
            </a:r>
            <a:r>
              <a:rPr lang="es-ES_tradnl" altLang="es-ES" sz="2400" b="1">
                <a:cs typeface="Times New Roman" panose="02020603050405020304" pitchFamily="18" charset="0"/>
              </a:rPr>
              <a:t>Elegir una muestra probabilística o no probabilística depende del </a:t>
            </a:r>
            <a:r>
              <a:rPr lang="es-ES_tradnl" altLang="es-ES" sz="2400" b="1">
                <a:solidFill>
                  <a:srgbClr val="FFFF00"/>
                </a:solidFill>
                <a:cs typeface="Times New Roman" panose="02020603050405020304" pitchFamily="18" charset="0"/>
              </a:rPr>
              <a:t>tipo de estudio</a:t>
            </a:r>
            <a:r>
              <a:rPr lang="es-ES_tradnl" altLang="es-ES" sz="2400" b="1">
                <a:cs typeface="Times New Roman" panose="02020603050405020304" pitchFamily="18" charset="0"/>
              </a:rPr>
              <a:t>, del </a:t>
            </a:r>
            <a:r>
              <a:rPr lang="es-ES_tradnl" altLang="es-ES" sz="2400" b="1">
                <a:solidFill>
                  <a:srgbClr val="FFFF00"/>
                </a:solidFill>
                <a:cs typeface="Times New Roman" panose="02020603050405020304" pitchFamily="18" charset="0"/>
              </a:rPr>
              <a:t>nivel de inferencia</a:t>
            </a:r>
            <a:r>
              <a:rPr lang="es-ES_tradnl" altLang="es-ES" sz="2400" b="1">
                <a:cs typeface="Times New Roman" panose="02020603050405020304" pitchFamily="18" charset="0"/>
              </a:rPr>
              <a:t> que se quiera dar a los resultados; así como de la </a:t>
            </a:r>
            <a:r>
              <a:rPr lang="es-ES_tradnl" altLang="es-ES" sz="2400" b="1">
                <a:solidFill>
                  <a:srgbClr val="FFFF00"/>
                </a:solidFill>
                <a:cs typeface="Times New Roman" panose="02020603050405020304" pitchFamily="18" charset="0"/>
              </a:rPr>
              <a:t>disponibilidad de tiempo y recursos del investigador</a:t>
            </a:r>
            <a:r>
              <a:rPr lang="es-ES_tradnl" altLang="es-ES" sz="2400" b="1">
                <a:cs typeface="Times New Roman" panose="02020603050405020304" pitchFamily="18" charset="0"/>
              </a:rPr>
              <a:t>.</a:t>
            </a:r>
            <a:r>
              <a:rPr lang="es-ES_tradnl" altLang="es-ES" sz="2400" b="1">
                <a:latin typeface="Arial" panose="020B0604020202020204" pitchFamily="34" charset="0"/>
                <a:cs typeface="Times New Roman" panose="02020603050405020304" pitchFamily="18" charset="0"/>
              </a:rPr>
              <a:t> </a:t>
            </a:r>
            <a:endParaRPr lang="es-ES_tradnl" altLang="es-ES">
              <a:latin typeface="Arial" panose="020B0604020202020204" pitchFamily="34" charset="0"/>
              <a:cs typeface="Times New Roman" panose="02020603050405020304" pitchFamily="18" charset="0"/>
            </a:endParaRPr>
          </a:p>
        </p:txBody>
      </p:sp>
    </p:spTree>
  </p:cSld>
  <p:clrMapOvr>
    <a:masterClrMapping/>
  </p:clrMapOvr>
  <p:transition>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5">
            <a:extLst>
              <a:ext uri="{FF2B5EF4-FFF2-40B4-BE49-F238E27FC236}">
                <a16:creationId xmlns:a16="http://schemas.microsoft.com/office/drawing/2014/main" id="{9289C02A-B076-4562-BEF4-57B01343B18B}"/>
              </a:ext>
            </a:extLst>
          </p:cNvPr>
          <p:cNvSpPr txBox="1">
            <a:spLocks noChangeArrowheads="1"/>
          </p:cNvSpPr>
          <p:nvPr/>
        </p:nvSpPr>
        <p:spPr bwMode="auto">
          <a:xfrm>
            <a:off x="1905000" y="127000"/>
            <a:ext cx="83820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es-ES_tradnl" altLang="es-ES" sz="2400" b="1">
                <a:solidFill>
                  <a:srgbClr val="66FFFF"/>
                </a:solidFill>
                <a:latin typeface="Arial" panose="020B0604020202020204" pitchFamily="34" charset="0"/>
                <a:cs typeface="Times New Roman" panose="02020603050405020304" pitchFamily="18" charset="0"/>
              </a:rPr>
              <a:t> 4.3.1  Fórmulas para calcular el tamaño de la muestra</a:t>
            </a:r>
          </a:p>
          <a:p>
            <a:pPr algn="just" eaLnBrk="1" hangingPunct="1">
              <a:spcBef>
                <a:spcPct val="50000"/>
              </a:spcBef>
            </a:pPr>
            <a:r>
              <a:rPr lang="es-ES_tradnl" altLang="es-ES" sz="2400" b="1">
                <a:latin typeface="Arial" panose="020B0604020202020204" pitchFamily="34" charset="0"/>
                <a:cs typeface="Times New Roman" panose="02020603050405020304" pitchFamily="18" charset="0"/>
              </a:rPr>
              <a:t> Determinar el tamaño de la muestra, a veces no es sencillo; primero porque se requiere conocimientos estadísticos, y segundo porque depende del estudio y de la disponibilidad de recursos y tiempo del investigador.  </a:t>
            </a:r>
          </a:p>
          <a:p>
            <a:pPr algn="just" eaLnBrk="1" hangingPunct="1">
              <a:spcBef>
                <a:spcPct val="50000"/>
              </a:spcBef>
            </a:pPr>
            <a:r>
              <a:rPr lang="es-ES_tradnl" altLang="es-ES" sz="2400" b="1">
                <a:latin typeface="Arial" panose="020B0604020202020204" pitchFamily="34" charset="0"/>
                <a:cs typeface="Times New Roman" panose="02020603050405020304" pitchFamily="18" charset="0"/>
              </a:rPr>
              <a:t>A continuación las fórmulas más usuales cuando se conoce N y cuando no se conoce</a:t>
            </a:r>
            <a:r>
              <a:rPr lang="es-ES_tradnl" altLang="es-ES" sz="2400">
                <a:latin typeface="Arial" panose="020B0604020202020204" pitchFamily="34" charset="0"/>
                <a:cs typeface="Times New Roman" panose="02020603050405020304" pitchFamily="18" charset="0"/>
              </a:rPr>
              <a:t>: </a:t>
            </a:r>
          </a:p>
        </p:txBody>
      </p:sp>
      <p:graphicFrame>
        <p:nvGraphicFramePr>
          <p:cNvPr id="72707" name="Object 7">
            <a:extLst>
              <a:ext uri="{FF2B5EF4-FFF2-40B4-BE49-F238E27FC236}">
                <a16:creationId xmlns:a16="http://schemas.microsoft.com/office/drawing/2014/main" id="{58782CB6-98D6-4FCB-8014-16F313F605D7}"/>
              </a:ext>
            </a:extLst>
          </p:cNvPr>
          <p:cNvGraphicFramePr>
            <a:graphicFrameLocks noChangeAspect="1"/>
          </p:cNvGraphicFramePr>
          <p:nvPr>
            <p:extLst>
              <p:ext uri="{D42A27DB-BD31-4B8C-83A1-F6EECF244321}">
                <p14:modId xmlns:p14="http://schemas.microsoft.com/office/powerpoint/2010/main" val="72884609"/>
              </p:ext>
            </p:extLst>
          </p:nvPr>
        </p:nvGraphicFramePr>
        <p:xfrm>
          <a:off x="1800225" y="3633789"/>
          <a:ext cx="2667000" cy="1169987"/>
        </p:xfrm>
        <a:graphic>
          <a:graphicData uri="http://schemas.openxmlformats.org/presentationml/2006/ole">
            <mc:AlternateContent xmlns:mc="http://schemas.openxmlformats.org/markup-compatibility/2006">
              <mc:Choice xmlns:v="urn:schemas-microsoft-com:vml" Requires="v">
                <p:oleObj name="Ecuación" r:id="rId2" imgW="1358900" imgH="596900" progId="Equation.3">
                  <p:embed/>
                </p:oleObj>
              </mc:Choice>
              <mc:Fallback>
                <p:oleObj name="Ecuación" r:id="rId2" imgW="1358900" imgH="596900" progId="Equation.3">
                  <p:embed/>
                  <p:pic>
                    <p:nvPicPr>
                      <p:cNvPr id="72707" name="Object 7">
                        <a:extLst>
                          <a:ext uri="{FF2B5EF4-FFF2-40B4-BE49-F238E27FC236}">
                            <a16:creationId xmlns:a16="http://schemas.microsoft.com/office/drawing/2014/main" id="{58782CB6-98D6-4FCB-8014-16F313F605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0225" y="3633789"/>
                        <a:ext cx="2667000" cy="1169987"/>
                      </a:xfrm>
                      <a:prstGeom prst="rect">
                        <a:avLst/>
                      </a:prstGeom>
                      <a:solidFill>
                        <a:srgbClr val="99CCFF"/>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2708" name="Object 8">
            <a:extLst>
              <a:ext uri="{FF2B5EF4-FFF2-40B4-BE49-F238E27FC236}">
                <a16:creationId xmlns:a16="http://schemas.microsoft.com/office/drawing/2014/main" id="{FB410088-841B-48DB-A18C-7630016320FA}"/>
              </a:ext>
            </a:extLst>
          </p:cNvPr>
          <p:cNvGraphicFramePr>
            <a:graphicFrameLocks noChangeAspect="1"/>
          </p:cNvGraphicFramePr>
          <p:nvPr>
            <p:extLst>
              <p:ext uri="{D42A27DB-BD31-4B8C-83A1-F6EECF244321}">
                <p14:modId xmlns:p14="http://schemas.microsoft.com/office/powerpoint/2010/main" val="3620632890"/>
              </p:ext>
            </p:extLst>
          </p:nvPr>
        </p:nvGraphicFramePr>
        <p:xfrm>
          <a:off x="5603875" y="3640139"/>
          <a:ext cx="3352800" cy="1163637"/>
        </p:xfrm>
        <a:graphic>
          <a:graphicData uri="http://schemas.openxmlformats.org/presentationml/2006/ole">
            <mc:AlternateContent xmlns:mc="http://schemas.openxmlformats.org/markup-compatibility/2006">
              <mc:Choice xmlns:v="urn:schemas-microsoft-com:vml" Requires="v">
                <p:oleObj name="Ecuación" r:id="rId4" imgW="1206500" imgH="419100" progId="Equation.3">
                  <p:embed/>
                </p:oleObj>
              </mc:Choice>
              <mc:Fallback>
                <p:oleObj name="Ecuación" r:id="rId4" imgW="1206500" imgH="419100" progId="Equation.3">
                  <p:embed/>
                  <p:pic>
                    <p:nvPicPr>
                      <p:cNvPr id="72708" name="Object 8">
                        <a:extLst>
                          <a:ext uri="{FF2B5EF4-FFF2-40B4-BE49-F238E27FC236}">
                            <a16:creationId xmlns:a16="http://schemas.microsoft.com/office/drawing/2014/main" id="{FB410088-841B-48DB-A18C-7630016320F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03875" y="3640139"/>
                        <a:ext cx="3352800" cy="1163637"/>
                      </a:xfrm>
                      <a:prstGeom prst="rect">
                        <a:avLst/>
                      </a:prstGeom>
                      <a:solidFill>
                        <a:srgbClr val="99CCFF"/>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2709" name="Object 9">
            <a:extLst>
              <a:ext uri="{FF2B5EF4-FFF2-40B4-BE49-F238E27FC236}">
                <a16:creationId xmlns:a16="http://schemas.microsoft.com/office/drawing/2014/main" id="{51D7D646-B803-42B8-B99F-F764A19BAA0E}"/>
              </a:ext>
            </a:extLst>
          </p:cNvPr>
          <p:cNvGraphicFramePr>
            <a:graphicFrameLocks noChangeAspect="1"/>
          </p:cNvGraphicFramePr>
          <p:nvPr>
            <p:extLst>
              <p:ext uri="{D42A27DB-BD31-4B8C-83A1-F6EECF244321}">
                <p14:modId xmlns:p14="http://schemas.microsoft.com/office/powerpoint/2010/main" val="2131797549"/>
              </p:ext>
            </p:extLst>
          </p:nvPr>
        </p:nvGraphicFramePr>
        <p:xfrm>
          <a:off x="1800225" y="5157788"/>
          <a:ext cx="2286000" cy="1279525"/>
        </p:xfrm>
        <a:graphic>
          <a:graphicData uri="http://schemas.openxmlformats.org/presentationml/2006/ole">
            <mc:AlternateContent xmlns:mc="http://schemas.openxmlformats.org/markup-compatibility/2006">
              <mc:Choice xmlns:v="urn:schemas-microsoft-com:vml" Requires="v">
                <p:oleObj name="Ecuación" r:id="rId6" imgW="749300" imgH="419100" progId="Equation.3">
                  <p:embed/>
                </p:oleObj>
              </mc:Choice>
              <mc:Fallback>
                <p:oleObj name="Ecuación" r:id="rId6" imgW="749300" imgH="419100" progId="Equation.3">
                  <p:embed/>
                  <p:pic>
                    <p:nvPicPr>
                      <p:cNvPr id="72709" name="Object 9">
                        <a:extLst>
                          <a:ext uri="{FF2B5EF4-FFF2-40B4-BE49-F238E27FC236}">
                            <a16:creationId xmlns:a16="http://schemas.microsoft.com/office/drawing/2014/main" id="{51D7D646-B803-42B8-B99F-F764A19BAA0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00225" y="5157788"/>
                        <a:ext cx="2286000" cy="1279525"/>
                      </a:xfrm>
                      <a:prstGeom prst="rect">
                        <a:avLst/>
                      </a:prstGeom>
                      <a:solidFill>
                        <a:srgbClr val="99CCFF"/>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2710" name="Object 10">
            <a:extLst>
              <a:ext uri="{FF2B5EF4-FFF2-40B4-BE49-F238E27FC236}">
                <a16:creationId xmlns:a16="http://schemas.microsoft.com/office/drawing/2014/main" id="{F1B13549-AC1D-4773-960C-643D75E2582F}"/>
              </a:ext>
            </a:extLst>
          </p:cNvPr>
          <p:cNvGraphicFramePr>
            <a:graphicFrameLocks noChangeAspect="1"/>
          </p:cNvGraphicFramePr>
          <p:nvPr/>
        </p:nvGraphicFramePr>
        <p:xfrm>
          <a:off x="5808663" y="5157788"/>
          <a:ext cx="1981200" cy="1308100"/>
        </p:xfrm>
        <a:graphic>
          <a:graphicData uri="http://schemas.openxmlformats.org/presentationml/2006/ole">
            <mc:AlternateContent xmlns:mc="http://schemas.openxmlformats.org/markup-compatibility/2006">
              <mc:Choice xmlns:v="urn:schemas-microsoft-com:vml" Requires="v">
                <p:oleObj name="Ecuación" r:id="rId8" imgW="634725" imgH="418918" progId="Equation.3">
                  <p:embed/>
                </p:oleObj>
              </mc:Choice>
              <mc:Fallback>
                <p:oleObj name="Ecuación" r:id="rId8" imgW="634725" imgH="418918" progId="Equation.3">
                  <p:embed/>
                  <p:pic>
                    <p:nvPicPr>
                      <p:cNvPr id="72710" name="Object 10">
                        <a:extLst>
                          <a:ext uri="{FF2B5EF4-FFF2-40B4-BE49-F238E27FC236}">
                            <a16:creationId xmlns:a16="http://schemas.microsoft.com/office/drawing/2014/main" id="{F1B13549-AC1D-4773-960C-643D75E2582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08663" y="5157788"/>
                        <a:ext cx="1981200" cy="1308100"/>
                      </a:xfrm>
                      <a:prstGeom prst="rect">
                        <a:avLst/>
                      </a:prstGeom>
                      <a:solidFill>
                        <a:srgbClr val="99CCFF"/>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30" name="Imagen 5">
            <a:extLst>
              <a:ext uri="{FF2B5EF4-FFF2-40B4-BE49-F238E27FC236}">
                <a16:creationId xmlns:a16="http://schemas.microsoft.com/office/drawing/2014/main" id="{08D8370C-2057-452F-A1C3-287086F170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4825" y="49214"/>
            <a:ext cx="8362950" cy="446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1" name="Imagen 7">
            <a:extLst>
              <a:ext uri="{FF2B5EF4-FFF2-40B4-BE49-F238E27FC236}">
                <a16:creationId xmlns:a16="http://schemas.microsoft.com/office/drawing/2014/main" id="{D529B140-4A30-453D-9A24-59D5BB44BB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5301" y="4627564"/>
            <a:ext cx="7096125"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Imagen 5">
            <a:extLst>
              <a:ext uri="{FF2B5EF4-FFF2-40B4-BE49-F238E27FC236}">
                <a16:creationId xmlns:a16="http://schemas.microsoft.com/office/drawing/2014/main" id="{83E1D969-993D-44C4-81DA-01878F4BD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9188" y="272518"/>
            <a:ext cx="9461499" cy="1816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5" name="CuadroTexto 6">
            <a:extLst>
              <a:ext uri="{FF2B5EF4-FFF2-40B4-BE49-F238E27FC236}">
                <a16:creationId xmlns:a16="http://schemas.microsoft.com/office/drawing/2014/main" id="{B3FFEE8F-5911-418F-93FE-C84B11380B06}"/>
              </a:ext>
            </a:extLst>
          </p:cNvPr>
          <p:cNvSpPr txBox="1">
            <a:spLocks noChangeArrowheads="1"/>
          </p:cNvSpPr>
          <p:nvPr/>
        </p:nvSpPr>
        <p:spPr bwMode="auto">
          <a:xfrm>
            <a:off x="1889919" y="2200276"/>
            <a:ext cx="7920038" cy="1477963"/>
          </a:xfrm>
          <a:prstGeom prst="rect">
            <a:avLst/>
          </a:prstGeom>
          <a:noFill/>
          <a:ln>
            <a:noFill/>
          </a:ln>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defRPr/>
            </a:pPr>
            <a:r>
              <a:rPr lang="es-EC" altLang="en-US" dirty="0"/>
              <a:t>Ejemplo:</a:t>
            </a:r>
          </a:p>
          <a:p>
            <a:pPr marL="342900" indent="-342900" algn="just">
              <a:buFontTx/>
              <a:buAutoNum type="arabicParenR"/>
              <a:defRPr/>
            </a:pPr>
            <a:r>
              <a:rPr lang="es-EC" altLang="en-US" dirty="0"/>
              <a:t>Sea una población de 650 elementos, obtener una muestra con un margen de error del 5%. N=650, ME = 0,05, p=0,5  q=0,5, NC=1,96</a:t>
            </a:r>
          </a:p>
          <a:p>
            <a:pPr marL="342900" indent="-342900" algn="just">
              <a:buFontTx/>
              <a:buAutoNum type="arabicParenR"/>
              <a:defRPr/>
            </a:pPr>
            <a:endParaRPr lang="es-EC" altLang="en-US" dirty="0"/>
          </a:p>
          <a:p>
            <a:pPr algn="just">
              <a:defRPr/>
            </a:pPr>
            <a:endParaRPr lang="en-US" altLang="en-US" dirty="0"/>
          </a:p>
        </p:txBody>
      </p:sp>
      <p:pic>
        <p:nvPicPr>
          <p:cNvPr id="74756" name="Imagen 2">
            <a:extLst>
              <a:ext uri="{FF2B5EF4-FFF2-40B4-BE49-F238E27FC236}">
                <a16:creationId xmlns:a16="http://schemas.microsoft.com/office/drawing/2014/main" id="{8509B0DA-55AB-4018-B414-F143DAAA48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2163" y="3357564"/>
            <a:ext cx="7575550" cy="189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57" name="CuadroTexto 6">
            <a:extLst>
              <a:ext uri="{FF2B5EF4-FFF2-40B4-BE49-F238E27FC236}">
                <a16:creationId xmlns:a16="http://schemas.microsoft.com/office/drawing/2014/main" id="{23BE212F-1A79-41C1-BF41-8FCAED49FEDD}"/>
              </a:ext>
            </a:extLst>
          </p:cNvPr>
          <p:cNvSpPr txBox="1">
            <a:spLocks noChangeArrowheads="1"/>
          </p:cNvSpPr>
          <p:nvPr/>
        </p:nvSpPr>
        <p:spPr bwMode="auto">
          <a:xfrm>
            <a:off x="2208213" y="5457826"/>
            <a:ext cx="7992242" cy="1200329"/>
          </a:xfrm>
          <a:prstGeom prst="rect">
            <a:avLst/>
          </a:prstGeom>
          <a:noFill/>
          <a:ln>
            <a:noFill/>
          </a:ln>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defRPr/>
            </a:pPr>
            <a:r>
              <a:rPr lang="es-EC" altLang="en-US" dirty="0"/>
              <a:t>El tamaño de la muestra siempre se aproxima a un entero, luego</a:t>
            </a:r>
          </a:p>
          <a:p>
            <a:pPr algn="just">
              <a:defRPr/>
            </a:pPr>
            <a:endParaRPr lang="es-EC" altLang="en-US" dirty="0"/>
          </a:p>
          <a:p>
            <a:pPr algn="just">
              <a:defRPr/>
            </a:pPr>
            <a:r>
              <a:rPr lang="es-EC" altLang="en-US" dirty="0">
                <a:solidFill>
                  <a:schemeClr val="bg1"/>
                </a:solidFill>
                <a:highlight>
                  <a:srgbClr val="FFFF00"/>
                </a:highlight>
              </a:rPr>
              <a:t>n= 242</a:t>
            </a:r>
          </a:p>
          <a:p>
            <a:pPr algn="just">
              <a:defRPr/>
            </a:pP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7DD343-9710-493F-9A54-549191F697EA}"/>
              </a:ext>
            </a:extLst>
          </p:cNvPr>
          <p:cNvSpPr>
            <a:spLocks noGrp="1"/>
          </p:cNvSpPr>
          <p:nvPr>
            <p:ph type="title"/>
          </p:nvPr>
        </p:nvSpPr>
        <p:spPr>
          <a:xfrm>
            <a:off x="2324100" y="1268413"/>
            <a:ext cx="7543800" cy="914400"/>
          </a:xfrm>
        </p:spPr>
        <p:txBody>
          <a:bodyPr/>
          <a:lstStyle/>
          <a:p>
            <a:pPr>
              <a:defRPr/>
            </a:pPr>
            <a:r>
              <a:rPr lang="es-EC" dirty="0"/>
              <a:t>Calculadoras online:</a:t>
            </a:r>
            <a:endParaRPr lang="en-US" dirty="0"/>
          </a:p>
        </p:txBody>
      </p:sp>
      <p:sp>
        <p:nvSpPr>
          <p:cNvPr id="4" name="CuadroTexto 3">
            <a:extLst>
              <a:ext uri="{FF2B5EF4-FFF2-40B4-BE49-F238E27FC236}">
                <a16:creationId xmlns:a16="http://schemas.microsoft.com/office/drawing/2014/main" id="{C96B9650-2773-FA59-21CC-4988A814E1CC}"/>
              </a:ext>
            </a:extLst>
          </p:cNvPr>
          <p:cNvSpPr txBox="1"/>
          <p:nvPr/>
        </p:nvSpPr>
        <p:spPr>
          <a:xfrm>
            <a:off x="1267512" y="2299454"/>
            <a:ext cx="9042400" cy="369332"/>
          </a:xfrm>
          <a:prstGeom prst="rect">
            <a:avLst/>
          </a:prstGeom>
          <a:noFill/>
        </p:spPr>
        <p:txBody>
          <a:bodyPr wrap="square">
            <a:spAutoFit/>
          </a:bodyPr>
          <a:lstStyle/>
          <a:p>
            <a:r>
              <a:rPr lang="es-EC" dirty="0"/>
              <a:t>https://www.corporacionaem.com/tools/calc_muestras.php</a:t>
            </a:r>
          </a:p>
        </p:txBody>
      </p:sp>
      <p:sp>
        <p:nvSpPr>
          <p:cNvPr id="6" name="CuadroTexto 5">
            <a:extLst>
              <a:ext uri="{FF2B5EF4-FFF2-40B4-BE49-F238E27FC236}">
                <a16:creationId xmlns:a16="http://schemas.microsoft.com/office/drawing/2014/main" id="{9A154E83-11E4-07DC-893D-24E323F4EF81}"/>
              </a:ext>
            </a:extLst>
          </p:cNvPr>
          <p:cNvSpPr txBox="1"/>
          <p:nvPr/>
        </p:nvSpPr>
        <p:spPr>
          <a:xfrm>
            <a:off x="1412240" y="2902635"/>
            <a:ext cx="9977120" cy="369332"/>
          </a:xfrm>
          <a:prstGeom prst="rect">
            <a:avLst/>
          </a:prstGeom>
          <a:noFill/>
        </p:spPr>
        <p:txBody>
          <a:bodyPr wrap="square">
            <a:spAutoFit/>
          </a:bodyPr>
          <a:lstStyle/>
          <a:p>
            <a:r>
              <a:rPr lang="es-EC" dirty="0"/>
              <a:t>https://www.qualtrics.com/es-la/gestion-de-la-experiencia/investigacion/calcular-tomano-muestra/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5">
            <a:extLst>
              <a:ext uri="{FF2B5EF4-FFF2-40B4-BE49-F238E27FC236}">
                <a16:creationId xmlns:a16="http://schemas.microsoft.com/office/drawing/2014/main" id="{62F5FF2E-275F-41A6-A5B4-8DDA0CB9C39E}"/>
              </a:ext>
            </a:extLst>
          </p:cNvPr>
          <p:cNvSpPr txBox="1">
            <a:spLocks noChangeArrowheads="1"/>
          </p:cNvSpPr>
          <p:nvPr/>
        </p:nvSpPr>
        <p:spPr bwMode="auto">
          <a:xfrm>
            <a:off x="2019300" y="812801"/>
            <a:ext cx="8153400" cy="427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es-ES_tradnl" altLang="es-ES" dirty="0">
                <a:solidFill>
                  <a:srgbClr val="FFFF99"/>
                </a:solidFill>
                <a:latin typeface="Arial" panose="020B0604020202020204" pitchFamily="34" charset="0"/>
                <a:cs typeface="Times New Roman" panose="02020603050405020304" pitchFamily="18" charset="0"/>
              </a:rPr>
              <a:t> </a:t>
            </a:r>
            <a:r>
              <a:rPr lang="es-ES_tradnl" altLang="es-ES" sz="2800" b="1" dirty="0">
                <a:solidFill>
                  <a:srgbClr val="FFFF99"/>
                </a:solidFill>
                <a:latin typeface="Arial" panose="020B0604020202020204" pitchFamily="34" charset="0"/>
                <a:cs typeface="Times New Roman" panose="02020603050405020304" pitchFamily="18" charset="0"/>
              </a:rPr>
              <a:t>4.3.2  </a:t>
            </a:r>
            <a:r>
              <a:rPr lang="es-ES_tradnl" altLang="es-ES" sz="2800" b="1" dirty="0">
                <a:solidFill>
                  <a:srgbClr val="FFFF00"/>
                </a:solidFill>
                <a:latin typeface="Arial" panose="020B0604020202020204" pitchFamily="34" charset="0"/>
                <a:cs typeface="Times New Roman" panose="02020603050405020304" pitchFamily="18" charset="0"/>
              </a:rPr>
              <a:t>Muestra probabilística</a:t>
            </a:r>
            <a:endParaRPr lang="es-ES_tradnl" altLang="es-ES" sz="2800" dirty="0">
              <a:solidFill>
                <a:srgbClr val="FFFF00"/>
              </a:solidFill>
              <a:latin typeface="Arial" panose="020B0604020202020204" pitchFamily="34" charset="0"/>
              <a:cs typeface="Times New Roman" panose="02020603050405020304" pitchFamily="18" charset="0"/>
            </a:endParaRPr>
          </a:p>
          <a:p>
            <a:pPr algn="just" eaLnBrk="1" hangingPunct="1">
              <a:spcBef>
                <a:spcPct val="50000"/>
              </a:spcBef>
            </a:pPr>
            <a:r>
              <a:rPr lang="es-ES_tradnl" altLang="es-ES" sz="2800" dirty="0">
                <a:latin typeface="Arial" panose="020B0604020202020204" pitchFamily="34" charset="0"/>
                <a:cs typeface="Times New Roman" panose="02020603050405020304" pitchFamily="18" charset="0"/>
              </a:rPr>
              <a:t> </a:t>
            </a:r>
            <a:r>
              <a:rPr lang="es-ES_tradnl" altLang="es-ES" sz="2800" b="1" dirty="0">
                <a:solidFill>
                  <a:srgbClr val="66FF66"/>
                </a:solidFill>
                <a:latin typeface="Arial" panose="020B0604020202020204" pitchFamily="34" charset="0"/>
                <a:cs typeface="Times New Roman" panose="02020603050405020304" pitchFamily="18" charset="0"/>
              </a:rPr>
              <a:t>Todos los elementos de la población tienen la misma probabilidad de ser elegidos</a:t>
            </a:r>
            <a:r>
              <a:rPr lang="es-ES_tradnl" altLang="es-ES" sz="2800" dirty="0">
                <a:latin typeface="Arial" panose="020B0604020202020204" pitchFamily="34" charset="0"/>
                <a:cs typeface="Times New Roman" panose="02020603050405020304" pitchFamily="18" charset="0"/>
              </a:rPr>
              <a:t>. </a:t>
            </a:r>
            <a:r>
              <a:rPr lang="es-ES_tradnl" altLang="es-ES" sz="2800" b="1" dirty="0">
                <a:latin typeface="Arial" panose="020B0604020202020204" pitchFamily="34" charset="0"/>
                <a:cs typeface="Times New Roman" panose="02020603050405020304" pitchFamily="18" charset="0"/>
              </a:rPr>
              <a:t>Los elementos muestrales tendrán valores muy parecidos a los de la población, sus elementos son seleccionados de forma aleatoria y su tamaño puede ser calculado utilizando una fórmula matemática</a:t>
            </a:r>
            <a:r>
              <a:rPr lang="es-ES_tradnl" altLang="es-ES" sz="2400" dirty="0">
                <a:latin typeface="Arial" panose="020B0604020202020204" pitchFamily="34" charset="0"/>
                <a:cs typeface="Times New Roman" panose="02020603050405020304" pitchFamily="18" charset="0"/>
              </a:rPr>
              <a:t>. </a:t>
            </a:r>
          </a:p>
          <a:p>
            <a:pPr algn="just" eaLnBrk="1" hangingPunct="1">
              <a:spcBef>
                <a:spcPct val="50000"/>
              </a:spcBef>
            </a:pPr>
            <a:r>
              <a:rPr lang="es-ES_tradnl" altLang="es-ES" sz="2400" dirty="0">
                <a:solidFill>
                  <a:srgbClr val="FFFF99"/>
                </a:solidFill>
                <a:latin typeface="Arial" panose="020B0604020202020204" pitchFamily="34" charset="0"/>
                <a:cs typeface="Times New Roman" panose="02020603050405020304" pitchFamily="18" charset="0"/>
              </a:rPr>
              <a:t> </a:t>
            </a:r>
            <a:endParaRPr lang="es-ES_tradnl" altLang="es-ES" sz="2400" dirty="0">
              <a:latin typeface="Arial" panose="020B0604020202020204" pitchFamily="34" charset="0"/>
              <a:cs typeface="Times New Roman" panose="02020603050405020304" pitchFamily="18" charset="0"/>
            </a:endParaRPr>
          </a:p>
        </p:txBody>
      </p:sp>
    </p:spTree>
  </p:cSld>
  <p:clrMapOvr>
    <a:masterClrMapping/>
  </p:clrMapOvr>
  <p:transition>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4">
            <a:extLst>
              <a:ext uri="{FF2B5EF4-FFF2-40B4-BE49-F238E27FC236}">
                <a16:creationId xmlns:a16="http://schemas.microsoft.com/office/drawing/2014/main" id="{612DE287-4DEF-40E1-A8F6-2504D9C838CB}"/>
              </a:ext>
            </a:extLst>
          </p:cNvPr>
          <p:cNvSpPr txBox="1">
            <a:spLocks noChangeArrowheads="1"/>
          </p:cNvSpPr>
          <p:nvPr/>
        </p:nvSpPr>
        <p:spPr bwMode="auto">
          <a:xfrm>
            <a:off x="628650" y="620713"/>
            <a:ext cx="9825038"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eaLnBrk="1" hangingPunct="1">
              <a:spcBef>
                <a:spcPct val="50000"/>
              </a:spcBef>
            </a:pPr>
            <a:r>
              <a:rPr lang="es-ES_tradnl" altLang="es-ES" sz="2400" dirty="0">
                <a:solidFill>
                  <a:srgbClr val="FFFF99"/>
                </a:solidFill>
                <a:latin typeface="Arial" panose="020B0604020202020204" pitchFamily="34" charset="0"/>
                <a:cs typeface="Times New Roman" panose="02020603050405020304" pitchFamily="18" charset="0"/>
              </a:rPr>
              <a:t> </a:t>
            </a:r>
            <a:r>
              <a:rPr lang="es-ES_tradnl" altLang="es-ES" sz="3200" b="1" dirty="0">
                <a:solidFill>
                  <a:srgbClr val="FFFF99"/>
                </a:solidFill>
                <a:latin typeface="Arial" panose="020B0604020202020204" pitchFamily="34" charset="0"/>
                <a:cs typeface="Times New Roman" panose="02020603050405020304" pitchFamily="18" charset="0"/>
              </a:rPr>
              <a:t>4.3.2.1   </a:t>
            </a:r>
            <a:r>
              <a:rPr lang="es-ES_tradnl" altLang="es-ES" sz="3200" b="1" dirty="0">
                <a:solidFill>
                  <a:srgbClr val="FFFF00"/>
                </a:solidFill>
                <a:latin typeface="Arial" panose="020B0604020202020204" pitchFamily="34" charset="0"/>
                <a:cs typeface="Times New Roman" panose="02020603050405020304" pitchFamily="18" charset="0"/>
              </a:rPr>
              <a:t>Tipos de muestras probabilísticas</a:t>
            </a:r>
            <a:endParaRPr lang="es-ES_tradnl" altLang="es-ES" sz="3200" dirty="0">
              <a:solidFill>
                <a:srgbClr val="FFFF00"/>
              </a:solidFill>
              <a:latin typeface="Arial" panose="020B0604020202020204" pitchFamily="34" charset="0"/>
              <a:cs typeface="Times New Roman" panose="02020603050405020304" pitchFamily="18" charset="0"/>
            </a:endParaRPr>
          </a:p>
          <a:p>
            <a:pPr algn="just" eaLnBrk="1" hangingPunct="1">
              <a:spcBef>
                <a:spcPct val="50000"/>
              </a:spcBef>
            </a:pPr>
            <a:r>
              <a:rPr lang="es-ES_tradnl" altLang="es-ES" sz="3200" dirty="0">
                <a:latin typeface="Arial" panose="020B0604020202020204" pitchFamily="34" charset="0"/>
                <a:cs typeface="Times New Roman" panose="02020603050405020304" pitchFamily="18" charset="0"/>
              </a:rPr>
              <a:t> </a:t>
            </a:r>
            <a:r>
              <a:rPr lang="es-ES_tradnl" altLang="es-ES" sz="3200" b="1" dirty="0">
                <a:latin typeface="Arial" panose="020B0604020202020204" pitchFamily="34" charset="0"/>
                <a:cs typeface="Times New Roman" panose="02020603050405020304" pitchFamily="18" charset="0"/>
              </a:rPr>
              <a:t>a) </a:t>
            </a:r>
            <a:r>
              <a:rPr lang="es-ES_tradnl" altLang="es-ES" sz="3200" b="1" i="1" dirty="0">
                <a:latin typeface="Arial" panose="020B0604020202020204" pitchFamily="34" charset="0"/>
                <a:cs typeface="Times New Roman" panose="02020603050405020304" pitchFamily="18" charset="0"/>
              </a:rPr>
              <a:t>Muestra </a:t>
            </a:r>
            <a:r>
              <a:rPr lang="es-ES_tradnl" altLang="es-ES" sz="3200" b="1" i="1" dirty="0">
                <a:solidFill>
                  <a:srgbClr val="FFFF00"/>
                </a:solidFill>
                <a:latin typeface="Arial" panose="020B0604020202020204" pitchFamily="34" charset="0"/>
                <a:cs typeface="Times New Roman" panose="02020603050405020304" pitchFamily="18" charset="0"/>
              </a:rPr>
              <a:t>probabilística simple</a:t>
            </a:r>
            <a:r>
              <a:rPr lang="es-ES_tradnl" altLang="es-ES" sz="3200" b="1" dirty="0">
                <a:latin typeface="Arial" panose="020B0604020202020204" pitchFamily="34" charset="0"/>
                <a:cs typeface="Times New Roman" panose="02020603050405020304" pitchFamily="18" charset="0"/>
              </a:rPr>
              <a:t>.- Se utiliza cuando de una población de N elementos hay que seleccionar una muestra de n elementos (n&lt;N) aleatoriamente. </a:t>
            </a:r>
          </a:p>
          <a:p>
            <a:pPr algn="just" eaLnBrk="1" hangingPunct="1">
              <a:spcBef>
                <a:spcPct val="50000"/>
              </a:spcBef>
            </a:pPr>
            <a:r>
              <a:rPr lang="es-ES_tradnl" altLang="es-ES" sz="3200" b="1" dirty="0">
                <a:latin typeface="Arial" panose="020B0604020202020204" pitchFamily="34" charset="0"/>
                <a:cs typeface="Times New Roman" panose="02020603050405020304" pitchFamily="18" charset="0"/>
              </a:rPr>
              <a:t> b)</a:t>
            </a:r>
            <a:r>
              <a:rPr lang="es-ES_tradnl" altLang="es-ES" sz="3200" b="1" i="1" dirty="0">
                <a:latin typeface="Arial" panose="020B0604020202020204" pitchFamily="34" charset="0"/>
                <a:cs typeface="Times New Roman" panose="02020603050405020304" pitchFamily="18" charset="0"/>
              </a:rPr>
              <a:t> Muestra </a:t>
            </a:r>
            <a:r>
              <a:rPr lang="es-ES_tradnl" altLang="es-ES" sz="3200" b="1" i="1" dirty="0">
                <a:solidFill>
                  <a:srgbClr val="FFFF00"/>
                </a:solidFill>
                <a:latin typeface="Arial" panose="020B0604020202020204" pitchFamily="34" charset="0"/>
                <a:cs typeface="Times New Roman" panose="02020603050405020304" pitchFamily="18" charset="0"/>
              </a:rPr>
              <a:t>estratificada</a:t>
            </a:r>
            <a:r>
              <a:rPr lang="es-ES_tradnl" altLang="es-ES" sz="3200" b="1" dirty="0">
                <a:latin typeface="Arial" panose="020B0604020202020204" pitchFamily="34" charset="0"/>
                <a:cs typeface="Times New Roman" panose="02020603050405020304" pitchFamily="18" charset="0"/>
              </a:rPr>
              <a:t>.- Cuando se divide la población en subgrupos o estratos más o menos homogéneos y se selecciona una muestra de cada estrato proporcionalmente al tamaño de la población. </a:t>
            </a:r>
          </a:p>
        </p:txBody>
      </p:sp>
    </p:spTree>
  </p:cSld>
  <p:clrMapOvr>
    <a:masterClrMapping/>
  </p:clrMapOvr>
  <p:transition>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uadroTexto 5">
            <a:extLst>
              <a:ext uri="{FF2B5EF4-FFF2-40B4-BE49-F238E27FC236}">
                <a16:creationId xmlns:a16="http://schemas.microsoft.com/office/drawing/2014/main" id="{0A57C6BF-BA42-4272-8DE6-2ED27F7ADFEA}"/>
              </a:ext>
            </a:extLst>
          </p:cNvPr>
          <p:cNvSpPr txBox="1">
            <a:spLocks noChangeArrowheads="1"/>
          </p:cNvSpPr>
          <p:nvPr/>
        </p:nvSpPr>
        <p:spPr bwMode="auto">
          <a:xfrm>
            <a:off x="881062" y="203151"/>
            <a:ext cx="1068228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a:r>
              <a:rPr lang="en-US" altLang="en-US" sz="2400" dirty="0"/>
              <a:t>2) </a:t>
            </a:r>
            <a:r>
              <a:rPr lang="es-ES" altLang="en-US" sz="2400" dirty="0">
                <a:latin typeface="Times New Roman" panose="02020603050405020304" pitchFamily="18" charset="0"/>
                <a:cs typeface="Times New Roman" panose="02020603050405020304" pitchFamily="18" charset="0"/>
              </a:rPr>
              <a:t>En un centro escolar de 1.200 estudiantes, hay 100 estudiantes en la sección PRE básica, 800 en la sección básica, 300 en la sección  Bachillerato. Se desea estudiar el número de estudiantes que aprueban todas las asignaturas, se sabe  que puede haber diferencias entre los distintos niveles educativos, por lo que es de interés para el estudio que en la muestra estén representadas todas las secciones. Obtenga una muestra estratificada.</a:t>
            </a:r>
            <a:endParaRPr lang="en-US" altLang="en-US" sz="2400" dirty="0">
              <a:latin typeface="Times New Roman" panose="02020603050405020304" pitchFamily="18" charset="0"/>
              <a:cs typeface="Times New Roman" panose="02020603050405020304" pitchFamily="18" charset="0"/>
            </a:endParaRPr>
          </a:p>
        </p:txBody>
      </p:sp>
      <p:graphicFrame>
        <p:nvGraphicFramePr>
          <p:cNvPr id="7" name="Tabla 7">
            <a:extLst>
              <a:ext uri="{FF2B5EF4-FFF2-40B4-BE49-F238E27FC236}">
                <a16:creationId xmlns:a16="http://schemas.microsoft.com/office/drawing/2014/main" id="{C4592DD3-5996-49DD-90FD-0BE5AFA5D60C}"/>
              </a:ext>
            </a:extLst>
          </p:cNvPr>
          <p:cNvGraphicFramePr>
            <a:graphicFrameLocks noGrp="1"/>
          </p:cNvGraphicFramePr>
          <p:nvPr>
            <p:extLst>
              <p:ext uri="{D42A27DB-BD31-4B8C-83A1-F6EECF244321}">
                <p14:modId xmlns:p14="http://schemas.microsoft.com/office/powerpoint/2010/main" val="2577929739"/>
              </p:ext>
            </p:extLst>
          </p:nvPr>
        </p:nvGraphicFramePr>
        <p:xfrm>
          <a:off x="1014412" y="2624414"/>
          <a:ext cx="7559676" cy="3297172"/>
        </p:xfrm>
        <a:graphic>
          <a:graphicData uri="http://schemas.openxmlformats.org/drawingml/2006/table">
            <a:tbl>
              <a:tblPr firstRow="1" bandRow="1">
                <a:tableStyleId>{5C22544A-7EE6-4342-B048-85BDC9FD1C3A}</a:tableStyleId>
              </a:tblPr>
              <a:tblGrid>
                <a:gridCol w="1281545">
                  <a:extLst>
                    <a:ext uri="{9D8B030D-6E8A-4147-A177-3AD203B41FA5}">
                      <a16:colId xmlns:a16="http://schemas.microsoft.com/office/drawing/2014/main" val="20000"/>
                    </a:ext>
                  </a:extLst>
                </a:gridCol>
                <a:gridCol w="1742326">
                  <a:extLst>
                    <a:ext uri="{9D8B030D-6E8A-4147-A177-3AD203B41FA5}">
                      <a16:colId xmlns:a16="http://schemas.microsoft.com/office/drawing/2014/main" val="20001"/>
                    </a:ext>
                  </a:extLst>
                </a:gridCol>
                <a:gridCol w="1396739">
                  <a:extLst>
                    <a:ext uri="{9D8B030D-6E8A-4147-A177-3AD203B41FA5}">
                      <a16:colId xmlns:a16="http://schemas.microsoft.com/office/drawing/2014/main" val="20002"/>
                    </a:ext>
                  </a:extLst>
                </a:gridCol>
                <a:gridCol w="1569533">
                  <a:extLst>
                    <a:ext uri="{9D8B030D-6E8A-4147-A177-3AD203B41FA5}">
                      <a16:colId xmlns:a16="http://schemas.microsoft.com/office/drawing/2014/main" val="20003"/>
                    </a:ext>
                  </a:extLst>
                </a:gridCol>
                <a:gridCol w="1569533">
                  <a:extLst>
                    <a:ext uri="{9D8B030D-6E8A-4147-A177-3AD203B41FA5}">
                      <a16:colId xmlns:a16="http://schemas.microsoft.com/office/drawing/2014/main" val="20004"/>
                    </a:ext>
                  </a:extLst>
                </a:gridCol>
              </a:tblGrid>
              <a:tr h="335368">
                <a:tc>
                  <a:txBody>
                    <a:bodyPr/>
                    <a:lstStyle/>
                    <a:p>
                      <a:endParaRPr lang="en-US" sz="1800" dirty="0"/>
                    </a:p>
                  </a:txBody>
                  <a:tcPr marL="91426" marR="91426" marT="45732" marB="45732"/>
                </a:tc>
                <a:tc gridSpan="2">
                  <a:txBody>
                    <a:bodyPr/>
                    <a:lstStyle/>
                    <a:p>
                      <a:pPr algn="ctr"/>
                      <a:r>
                        <a:rPr lang="es-EC" sz="1800" dirty="0"/>
                        <a:t>POBLACIÓN</a:t>
                      </a:r>
                      <a:endParaRPr lang="en-US" sz="1800" dirty="0"/>
                    </a:p>
                  </a:txBody>
                  <a:tcPr marL="91426" marR="91426" marT="45732" marB="45732"/>
                </a:tc>
                <a:tc hMerge="1">
                  <a:txBody>
                    <a:bodyPr/>
                    <a:lstStyle/>
                    <a:p>
                      <a:endParaRPr lang="en-US" dirty="0"/>
                    </a:p>
                  </a:txBody>
                  <a:tcPr/>
                </a:tc>
                <a:tc gridSpan="2">
                  <a:txBody>
                    <a:bodyPr/>
                    <a:lstStyle/>
                    <a:p>
                      <a:pPr algn="ctr"/>
                      <a:r>
                        <a:rPr lang="es-EC" sz="1800" dirty="0"/>
                        <a:t>MUESTRA</a:t>
                      </a:r>
                      <a:endParaRPr lang="en-US" sz="1800" dirty="0"/>
                    </a:p>
                  </a:txBody>
                  <a:tcPr marL="91426" marR="91426" marT="45732" marB="45732"/>
                </a:tc>
                <a:tc hMerge="1">
                  <a:txBody>
                    <a:bodyPr/>
                    <a:lstStyle/>
                    <a:p>
                      <a:endParaRPr lang="en-US" dirty="0"/>
                    </a:p>
                  </a:txBody>
                  <a:tcPr/>
                </a:tc>
                <a:extLst>
                  <a:ext uri="{0D108BD9-81ED-4DB2-BD59-A6C34878D82A}">
                    <a16:rowId xmlns:a16="http://schemas.microsoft.com/office/drawing/2014/main" val="10000"/>
                  </a:ext>
                </a:extLst>
              </a:tr>
              <a:tr h="335368">
                <a:tc>
                  <a:txBody>
                    <a:bodyPr/>
                    <a:lstStyle/>
                    <a:p>
                      <a:r>
                        <a:rPr lang="es-EC" sz="1800" dirty="0">
                          <a:highlight>
                            <a:srgbClr val="FFFF00"/>
                          </a:highlight>
                        </a:rPr>
                        <a:t>Estratos</a:t>
                      </a:r>
                      <a:endParaRPr lang="en-US" sz="1800" dirty="0">
                        <a:highlight>
                          <a:srgbClr val="FFFF00"/>
                        </a:highlight>
                      </a:endParaRPr>
                    </a:p>
                  </a:txBody>
                  <a:tcPr marL="91426" marR="91426" marT="45732" marB="45732"/>
                </a:tc>
                <a:tc>
                  <a:txBody>
                    <a:bodyPr/>
                    <a:lstStyle/>
                    <a:p>
                      <a:r>
                        <a:rPr lang="es-EC" sz="1800" dirty="0"/>
                        <a:t>N</a:t>
                      </a:r>
                      <a:endParaRPr lang="en-US" sz="1800" dirty="0"/>
                    </a:p>
                  </a:txBody>
                  <a:tcPr marL="91426" marR="91426" marT="45732" marB="45732"/>
                </a:tc>
                <a:tc>
                  <a:txBody>
                    <a:bodyPr/>
                    <a:lstStyle/>
                    <a:p>
                      <a:r>
                        <a:rPr lang="es-EC" sz="1800" dirty="0"/>
                        <a:t>%</a:t>
                      </a:r>
                      <a:endParaRPr lang="en-US" sz="1800" dirty="0"/>
                    </a:p>
                  </a:txBody>
                  <a:tcPr marL="91426" marR="91426" marT="45732" marB="45732"/>
                </a:tc>
                <a:tc>
                  <a:txBody>
                    <a:bodyPr/>
                    <a:lstStyle/>
                    <a:p>
                      <a:r>
                        <a:rPr lang="es-EC" sz="1800" dirty="0"/>
                        <a:t>  n</a:t>
                      </a:r>
                      <a:endParaRPr lang="en-US" sz="1800" dirty="0"/>
                    </a:p>
                  </a:txBody>
                  <a:tcPr marL="91426" marR="91426" marT="45732" marB="45732"/>
                </a:tc>
                <a:tc>
                  <a:txBody>
                    <a:bodyPr/>
                    <a:lstStyle/>
                    <a:p>
                      <a:r>
                        <a:rPr lang="es-EC" sz="1800" dirty="0"/>
                        <a:t> %</a:t>
                      </a:r>
                      <a:endParaRPr lang="en-US" sz="1800" dirty="0"/>
                    </a:p>
                  </a:txBody>
                  <a:tcPr marL="91426" marR="91426" marT="45732" marB="45732"/>
                </a:tc>
                <a:extLst>
                  <a:ext uri="{0D108BD9-81ED-4DB2-BD59-A6C34878D82A}">
                    <a16:rowId xmlns:a16="http://schemas.microsoft.com/office/drawing/2014/main" val="10001"/>
                  </a:ext>
                </a:extLst>
              </a:tr>
              <a:tr h="82317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sz="1800" dirty="0"/>
                        <a:t>S. PRE BÁSICA</a:t>
                      </a:r>
                      <a:endParaRPr lang="en-US" sz="1800" dirty="0"/>
                    </a:p>
                    <a:p>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extLst>
                  <a:ext uri="{0D108BD9-81ED-4DB2-BD59-A6C34878D82A}">
                    <a16:rowId xmlns:a16="http://schemas.microsoft.com/office/drawing/2014/main" val="10002"/>
                  </a:ext>
                </a:extLst>
              </a:tr>
              <a:tr h="642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sz="1800" dirty="0"/>
                        <a:t>S. BÁSICA</a:t>
                      </a:r>
                      <a:endParaRPr lang="en-US" sz="1800" dirty="0"/>
                    </a:p>
                    <a:p>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extLst>
                  <a:ext uri="{0D108BD9-81ED-4DB2-BD59-A6C34878D82A}">
                    <a16:rowId xmlns:a16="http://schemas.microsoft.com/office/drawing/2014/main" val="10003"/>
                  </a:ext>
                </a:extLst>
              </a:tr>
              <a:tr h="642698">
                <a:tc>
                  <a:txBody>
                    <a:bodyPr/>
                    <a:lstStyle/>
                    <a:p>
                      <a:r>
                        <a:rPr lang="es-EC" sz="1800" dirty="0"/>
                        <a:t>S. BACHILL.</a:t>
                      </a:r>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extLst>
                  <a:ext uri="{0D108BD9-81ED-4DB2-BD59-A6C34878D82A}">
                    <a16:rowId xmlns:a16="http://schemas.microsoft.com/office/drawing/2014/main" val="10004"/>
                  </a:ext>
                </a:extLst>
              </a:tr>
              <a:tr h="335368">
                <a:tc>
                  <a:txBody>
                    <a:bodyPr/>
                    <a:lstStyle/>
                    <a:p>
                      <a:r>
                        <a:rPr lang="es-EC" sz="1800" dirty="0">
                          <a:highlight>
                            <a:srgbClr val="FFFF00"/>
                          </a:highlight>
                        </a:rPr>
                        <a:t>TOTAL</a:t>
                      </a:r>
                      <a:endParaRPr lang="en-US" sz="1800" dirty="0">
                        <a:highlight>
                          <a:srgbClr val="FFFF00"/>
                        </a:highlight>
                      </a:endParaRPr>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tc>
                  <a:txBody>
                    <a:bodyPr/>
                    <a:lstStyle/>
                    <a:p>
                      <a:endParaRPr lang="en-US" sz="1800" dirty="0"/>
                    </a:p>
                  </a:txBody>
                  <a:tcPr marL="91426" marR="91426" marT="45732" marB="45732"/>
                </a:tc>
                <a:extLst>
                  <a:ext uri="{0D108BD9-81ED-4DB2-BD59-A6C34878D82A}">
                    <a16:rowId xmlns:a16="http://schemas.microsoft.com/office/drawing/2014/main" val="10005"/>
                  </a:ext>
                </a:extLst>
              </a:tr>
            </a:tbl>
          </a:graphicData>
        </a:graphic>
      </p:graphicFrame>
      <p:sp>
        <p:nvSpPr>
          <p:cNvPr id="76845" name="CuadroTexto 7">
            <a:extLst>
              <a:ext uri="{FF2B5EF4-FFF2-40B4-BE49-F238E27FC236}">
                <a16:creationId xmlns:a16="http://schemas.microsoft.com/office/drawing/2014/main" id="{2EA54347-88D8-4E6F-9AC4-695B956E27DA}"/>
              </a:ext>
            </a:extLst>
          </p:cNvPr>
          <p:cNvSpPr txBox="1">
            <a:spLocks noChangeArrowheads="1"/>
          </p:cNvSpPr>
          <p:nvPr/>
        </p:nvSpPr>
        <p:spPr bwMode="auto">
          <a:xfrm>
            <a:off x="738188" y="6151564"/>
            <a:ext cx="7416800" cy="369332"/>
          </a:xfrm>
          <a:prstGeom prst="rect">
            <a:avLst/>
          </a:prstGeom>
          <a:noFill/>
          <a:ln>
            <a:noFill/>
          </a:ln>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defRPr/>
            </a:pPr>
            <a:r>
              <a:rPr lang="es-EC" altLang="en-US" dirty="0"/>
              <a:t>1 Se calcula el tamaño total de la muestra, n =  292   , con ME=5%</a:t>
            </a:r>
          </a:p>
        </p:txBody>
      </p:sp>
      <p:sp>
        <p:nvSpPr>
          <p:cNvPr id="2" name="CuadroTexto 1">
            <a:extLst>
              <a:ext uri="{FF2B5EF4-FFF2-40B4-BE49-F238E27FC236}">
                <a16:creationId xmlns:a16="http://schemas.microsoft.com/office/drawing/2014/main" id="{DF363184-AB0C-4329-AE9E-A6E52D4E2B2A}"/>
              </a:ext>
            </a:extLst>
          </p:cNvPr>
          <p:cNvSpPr txBox="1"/>
          <p:nvPr/>
        </p:nvSpPr>
        <p:spPr>
          <a:xfrm>
            <a:off x="9753600" y="2819400"/>
            <a:ext cx="1533525" cy="646331"/>
          </a:xfrm>
          <a:prstGeom prst="rect">
            <a:avLst/>
          </a:prstGeom>
          <a:noFill/>
        </p:spPr>
        <p:txBody>
          <a:bodyPr wrap="square" rtlCol="0">
            <a:spAutoFit/>
          </a:bodyPr>
          <a:lstStyle/>
          <a:p>
            <a:pPr marL="342900" indent="-342900">
              <a:buAutoNum type="arabicPlain" startAt="1200"/>
            </a:pPr>
            <a:r>
              <a:rPr lang="es-EC" dirty="0"/>
              <a:t>   100%</a:t>
            </a:r>
          </a:p>
          <a:p>
            <a:r>
              <a:rPr lang="en-US" dirty="0"/>
              <a:t>800     x=</a:t>
            </a:r>
          </a:p>
        </p:txBody>
      </p:sp>
      <p:sp>
        <p:nvSpPr>
          <p:cNvPr id="6" name="CuadroTexto 5">
            <a:extLst>
              <a:ext uri="{FF2B5EF4-FFF2-40B4-BE49-F238E27FC236}">
                <a16:creationId xmlns:a16="http://schemas.microsoft.com/office/drawing/2014/main" id="{82024837-69E3-4F0F-92C9-7D5B92CE5335}"/>
              </a:ext>
            </a:extLst>
          </p:cNvPr>
          <p:cNvSpPr txBox="1"/>
          <p:nvPr/>
        </p:nvSpPr>
        <p:spPr>
          <a:xfrm>
            <a:off x="9753600" y="3626669"/>
            <a:ext cx="1533525" cy="646331"/>
          </a:xfrm>
          <a:prstGeom prst="rect">
            <a:avLst/>
          </a:prstGeom>
          <a:noFill/>
        </p:spPr>
        <p:txBody>
          <a:bodyPr wrap="square" rtlCol="0">
            <a:spAutoFit/>
          </a:bodyPr>
          <a:lstStyle/>
          <a:p>
            <a:r>
              <a:rPr lang="es-EC" dirty="0"/>
              <a:t>292   100%</a:t>
            </a:r>
          </a:p>
          <a:p>
            <a:r>
              <a:rPr lang="en-US" dirty="0"/>
              <a:t>    x        67%</a:t>
            </a:r>
          </a:p>
        </p:txBody>
      </p:sp>
      <p:sp>
        <p:nvSpPr>
          <p:cNvPr id="3" name="CuadroTexto 2">
            <a:extLst>
              <a:ext uri="{FF2B5EF4-FFF2-40B4-BE49-F238E27FC236}">
                <a16:creationId xmlns:a16="http://schemas.microsoft.com/office/drawing/2014/main" id="{CDFE9C4C-F2CA-468D-8281-82B8C784B48A}"/>
              </a:ext>
            </a:extLst>
          </p:cNvPr>
          <p:cNvSpPr txBox="1"/>
          <p:nvPr/>
        </p:nvSpPr>
        <p:spPr>
          <a:xfrm>
            <a:off x="8939213" y="4496957"/>
            <a:ext cx="2514599" cy="1754326"/>
          </a:xfrm>
          <a:prstGeom prst="rect">
            <a:avLst/>
          </a:prstGeom>
          <a:noFill/>
        </p:spPr>
        <p:txBody>
          <a:bodyPr wrap="square" rtlCol="0">
            <a:spAutoFit/>
          </a:bodyPr>
          <a:lstStyle/>
          <a:p>
            <a:pPr algn="just"/>
            <a:r>
              <a:rPr lang="es-EC" dirty="0"/>
              <a:t>Se debe seleccionar un total de 292 estudiantes de los cuales 23 sean de Pre básica, 196 de básica y 73 estudiantes de bachillerato</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docProps/app.xml><?xml version="1.0" encoding="utf-8"?>
<Properties xmlns="http://schemas.openxmlformats.org/officeDocument/2006/extended-properties" xmlns:vt="http://schemas.openxmlformats.org/officeDocument/2006/docPropsVTypes">
  <Template>TM03457452[[fn=Celestial]]</Template>
  <TotalTime>525</TotalTime>
  <Words>1230</Words>
  <Application>Microsoft Office PowerPoint</Application>
  <PresentationFormat>Panorámica</PresentationFormat>
  <Paragraphs>82</Paragraphs>
  <Slides>17</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17</vt:i4>
      </vt:variant>
    </vt:vector>
  </HeadingPairs>
  <TitlesOfParts>
    <vt:vector size="23" baseType="lpstr">
      <vt:lpstr>Arial</vt:lpstr>
      <vt:lpstr>Calibri</vt:lpstr>
      <vt:lpstr>Calibri Light</vt:lpstr>
      <vt:lpstr>Times New Roman</vt:lpstr>
      <vt:lpstr>Celestial</vt:lpstr>
      <vt:lpstr>Ecuación</vt:lpstr>
      <vt:lpstr>MUESTREO</vt:lpstr>
      <vt:lpstr>Presentación de PowerPoint</vt:lpstr>
      <vt:lpstr>Presentación de PowerPoint</vt:lpstr>
      <vt:lpstr>Presentación de PowerPoint</vt:lpstr>
      <vt:lpstr>Presentación de PowerPoint</vt:lpstr>
      <vt:lpstr>Calculadoras online:</vt:lpstr>
      <vt:lpstr>Presentación de PowerPoint</vt:lpstr>
      <vt:lpstr>Presentación de PowerPoint</vt:lpstr>
      <vt:lpstr>Presentación de PowerPoint</vt:lpstr>
      <vt:lpstr>n= 1200      </vt:lpstr>
      <vt:lpstr>Presentación de PowerPoint</vt:lpstr>
      <vt:lpstr>Presentación de PowerPoint</vt:lpstr>
      <vt:lpstr>Presentación de PowerPoint</vt:lpstr>
      <vt:lpstr>Presentación de PowerPoint</vt:lpstr>
      <vt:lpstr>Presentación de PowerPoint</vt:lpstr>
      <vt:lpstr>Presentación de PowerPoint</vt:lpstr>
      <vt:lpstr>ACTIVIDAD EXPERIMENTAL SEMANA 9 En una población de 3200 empleados, 2500 son obreros, 500 es personal administrativo y el resto son ejecutivos. Calcule una muestra estratificada con un margen de error del 10%.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MUESTREO</dc:title>
  <dc:creator>Angélica Urquizo</dc:creator>
  <cp:lastModifiedBy>NN</cp:lastModifiedBy>
  <cp:revision>5</cp:revision>
  <dcterms:created xsi:type="dcterms:W3CDTF">2021-07-27T13:02:11Z</dcterms:created>
  <dcterms:modified xsi:type="dcterms:W3CDTF">2025-05-19T17:35:08Z</dcterms:modified>
</cp:coreProperties>
</file>