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7104063"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441" autoAdjust="0"/>
    <p:restoredTop sz="94061" autoAdjust="0"/>
  </p:normalViewPr>
  <p:slideViewPr>
    <p:cSldViewPr snapToGrid="0">
      <p:cViewPr varScale="1">
        <p:scale>
          <a:sx n="62" d="100"/>
          <a:sy n="62" d="100"/>
        </p:scale>
        <p:origin x="116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4024313" y="0"/>
            <a:ext cx="3078162" cy="512763"/>
          </a:xfrm>
          <a:prstGeom prst="rect">
            <a:avLst/>
          </a:prstGeom>
        </p:spPr>
        <p:txBody>
          <a:bodyPr vert="horz" lIns="91440" tIns="45720" rIns="91440" bIns="45720" rtlCol="0"/>
          <a:lstStyle>
            <a:lvl1pPr algn="r">
              <a:defRPr sz="1200"/>
            </a:lvl1pPr>
          </a:lstStyle>
          <a:p>
            <a:fld id="{C7F4B5EB-2EE0-4119-A3C1-33579E8DC528}" type="datetimeFigureOut">
              <a:rPr lang="es-MX" smtClean="0"/>
              <a:t>26/01/2025</a:t>
            </a:fld>
            <a:endParaRPr lang="es-MX"/>
          </a:p>
        </p:txBody>
      </p:sp>
      <p:sp>
        <p:nvSpPr>
          <p:cNvPr id="4" name="Marcador de imagen de diapositiva 3"/>
          <p:cNvSpPr>
            <a:spLocks noGrp="1" noRot="1" noChangeAspect="1"/>
          </p:cNvSpPr>
          <p:nvPr>
            <p:ph type="sldImg" idx="2"/>
          </p:nvPr>
        </p:nvSpPr>
        <p:spPr>
          <a:xfrm>
            <a:off x="482600" y="1279525"/>
            <a:ext cx="6140450" cy="34544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711200" y="4926013"/>
            <a:ext cx="5683250" cy="4029075"/>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4"/>
          </p:nvPr>
        </p:nvSpPr>
        <p:spPr>
          <a:xfrm>
            <a:off x="0" y="9721850"/>
            <a:ext cx="3078163" cy="512763"/>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4024313" y="9721850"/>
            <a:ext cx="3078162" cy="512763"/>
          </a:xfrm>
          <a:prstGeom prst="rect">
            <a:avLst/>
          </a:prstGeom>
        </p:spPr>
        <p:txBody>
          <a:bodyPr vert="horz" lIns="91440" tIns="45720" rIns="91440" bIns="45720" rtlCol="0" anchor="b"/>
          <a:lstStyle>
            <a:lvl1pPr algn="r">
              <a:defRPr sz="1200"/>
            </a:lvl1pPr>
          </a:lstStyle>
          <a:p>
            <a:fld id="{78414856-F7B7-4086-9ADB-DC69548DB438}" type="slidenum">
              <a:rPr lang="es-MX" smtClean="0"/>
              <a:t>‹Nº›</a:t>
            </a:fld>
            <a:endParaRPr lang="es-MX"/>
          </a:p>
        </p:txBody>
      </p:sp>
    </p:spTree>
    <p:extLst>
      <p:ext uri="{BB962C8B-B14F-4D97-AF65-F5344CB8AC3E}">
        <p14:creationId xmlns:p14="http://schemas.microsoft.com/office/powerpoint/2010/main" val="41994575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B17CDFCB-EBC6-4BB6-82E0-8AB71A0F1F7D}" type="datetimeFigureOut">
              <a:rPr lang="es-ES" smtClean="0"/>
              <a:t>26/01/2025</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03D0F021-9B4E-4825-962C-BF7F66DC6E9B}" type="slidenum">
              <a:rPr lang="es-ES" smtClean="0"/>
              <a:t>‹Nº›</a:t>
            </a:fld>
            <a:endParaRPr lang="es-E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561579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17CDFCB-EBC6-4BB6-82E0-8AB71A0F1F7D}" type="datetimeFigureOut">
              <a:rPr lang="es-ES" smtClean="0"/>
              <a:t>26/01/2025</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03D0F021-9B4E-4825-962C-BF7F66DC6E9B}" type="slidenum">
              <a:rPr lang="es-ES" smtClean="0"/>
              <a:t>‹Nº›</a:t>
            </a:fld>
            <a:endParaRPr lang="es-ES" dirty="0"/>
          </a:p>
        </p:txBody>
      </p:sp>
    </p:spTree>
    <p:extLst>
      <p:ext uri="{BB962C8B-B14F-4D97-AF65-F5344CB8AC3E}">
        <p14:creationId xmlns:p14="http://schemas.microsoft.com/office/powerpoint/2010/main" val="22543502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17CDFCB-EBC6-4BB6-82E0-8AB71A0F1F7D}" type="datetimeFigureOut">
              <a:rPr lang="es-ES" smtClean="0"/>
              <a:t>26/01/2025</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03D0F021-9B4E-4825-962C-BF7F66DC6E9B}" type="slidenum">
              <a:rPr lang="es-ES" smtClean="0"/>
              <a:t>‹Nº›</a:t>
            </a:fld>
            <a:endParaRPr lang="es-ES" dirty="0"/>
          </a:p>
        </p:txBody>
      </p:sp>
    </p:spTree>
    <p:extLst>
      <p:ext uri="{BB962C8B-B14F-4D97-AF65-F5344CB8AC3E}">
        <p14:creationId xmlns:p14="http://schemas.microsoft.com/office/powerpoint/2010/main" val="2155226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17CDFCB-EBC6-4BB6-82E0-8AB71A0F1F7D}" type="datetimeFigureOut">
              <a:rPr lang="es-ES" smtClean="0"/>
              <a:t>26/01/2025</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03D0F021-9B4E-4825-962C-BF7F66DC6E9B}" type="slidenum">
              <a:rPr lang="es-ES" smtClean="0"/>
              <a:t>‹Nº›</a:t>
            </a:fld>
            <a:endParaRPr lang="es-ES" dirty="0"/>
          </a:p>
        </p:txBody>
      </p:sp>
    </p:spTree>
    <p:extLst>
      <p:ext uri="{BB962C8B-B14F-4D97-AF65-F5344CB8AC3E}">
        <p14:creationId xmlns:p14="http://schemas.microsoft.com/office/powerpoint/2010/main" val="19033103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17CDFCB-EBC6-4BB6-82E0-8AB71A0F1F7D}" type="datetimeFigureOut">
              <a:rPr lang="es-ES" smtClean="0"/>
              <a:t>26/01/2025</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03D0F021-9B4E-4825-962C-BF7F66DC6E9B}" type="slidenum">
              <a:rPr lang="es-ES" smtClean="0"/>
              <a:t>‹Nº›</a:t>
            </a:fld>
            <a:endParaRPr lang="es-E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15269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B17CDFCB-EBC6-4BB6-82E0-8AB71A0F1F7D}" type="datetimeFigureOut">
              <a:rPr lang="es-ES" smtClean="0"/>
              <a:t>26/01/2025</a:t>
            </a:fld>
            <a:endParaRPr lang="es-ES" dirty="0"/>
          </a:p>
        </p:txBody>
      </p:sp>
      <p:sp>
        <p:nvSpPr>
          <p:cNvPr id="6" name="Footer Placeholder 5"/>
          <p:cNvSpPr>
            <a:spLocks noGrp="1"/>
          </p:cNvSpPr>
          <p:nvPr>
            <p:ph type="ftr" sz="quarter" idx="11"/>
          </p:nvPr>
        </p:nvSpPr>
        <p:spPr/>
        <p:txBody>
          <a:bodyPr/>
          <a:lstStyle/>
          <a:p>
            <a:endParaRPr lang="es-ES" dirty="0"/>
          </a:p>
        </p:txBody>
      </p:sp>
      <p:sp>
        <p:nvSpPr>
          <p:cNvPr id="7" name="Slide Number Placeholder 6"/>
          <p:cNvSpPr>
            <a:spLocks noGrp="1"/>
          </p:cNvSpPr>
          <p:nvPr>
            <p:ph type="sldNum" sz="quarter" idx="12"/>
          </p:nvPr>
        </p:nvSpPr>
        <p:spPr/>
        <p:txBody>
          <a:bodyPr/>
          <a:lstStyle/>
          <a:p>
            <a:fld id="{03D0F021-9B4E-4825-962C-BF7F66DC6E9B}" type="slidenum">
              <a:rPr lang="es-ES" smtClean="0"/>
              <a:t>‹Nº›</a:t>
            </a:fld>
            <a:endParaRPr lang="es-ES" dirty="0"/>
          </a:p>
        </p:txBody>
      </p:sp>
    </p:spTree>
    <p:extLst>
      <p:ext uri="{BB962C8B-B14F-4D97-AF65-F5344CB8AC3E}">
        <p14:creationId xmlns:p14="http://schemas.microsoft.com/office/powerpoint/2010/main" val="24796762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097280" y="2582334"/>
            <a:ext cx="4937760" cy="337820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217920" y="2582334"/>
            <a:ext cx="4937760" cy="337820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B17CDFCB-EBC6-4BB6-82E0-8AB71A0F1F7D}" type="datetimeFigureOut">
              <a:rPr lang="es-ES" smtClean="0"/>
              <a:t>26/01/2025</a:t>
            </a:fld>
            <a:endParaRPr lang="es-ES" dirty="0"/>
          </a:p>
        </p:txBody>
      </p:sp>
      <p:sp>
        <p:nvSpPr>
          <p:cNvPr id="8" name="Footer Placeholder 7"/>
          <p:cNvSpPr>
            <a:spLocks noGrp="1"/>
          </p:cNvSpPr>
          <p:nvPr>
            <p:ph type="ftr" sz="quarter" idx="11"/>
          </p:nvPr>
        </p:nvSpPr>
        <p:spPr/>
        <p:txBody>
          <a:bodyPr/>
          <a:lstStyle/>
          <a:p>
            <a:endParaRPr lang="es-ES" dirty="0"/>
          </a:p>
        </p:txBody>
      </p:sp>
      <p:sp>
        <p:nvSpPr>
          <p:cNvPr id="9" name="Slide Number Placeholder 8"/>
          <p:cNvSpPr>
            <a:spLocks noGrp="1"/>
          </p:cNvSpPr>
          <p:nvPr>
            <p:ph type="sldNum" sz="quarter" idx="12"/>
          </p:nvPr>
        </p:nvSpPr>
        <p:spPr/>
        <p:txBody>
          <a:bodyPr/>
          <a:lstStyle/>
          <a:p>
            <a:fld id="{03D0F021-9B4E-4825-962C-BF7F66DC6E9B}" type="slidenum">
              <a:rPr lang="es-ES" smtClean="0"/>
              <a:t>‹Nº›</a:t>
            </a:fld>
            <a:endParaRPr lang="es-ES" dirty="0"/>
          </a:p>
        </p:txBody>
      </p:sp>
    </p:spTree>
    <p:extLst>
      <p:ext uri="{BB962C8B-B14F-4D97-AF65-F5344CB8AC3E}">
        <p14:creationId xmlns:p14="http://schemas.microsoft.com/office/powerpoint/2010/main" val="6564664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B17CDFCB-EBC6-4BB6-82E0-8AB71A0F1F7D}" type="datetimeFigureOut">
              <a:rPr lang="es-ES" smtClean="0"/>
              <a:t>26/01/2025</a:t>
            </a:fld>
            <a:endParaRPr lang="es-ES" dirty="0"/>
          </a:p>
        </p:txBody>
      </p:sp>
      <p:sp>
        <p:nvSpPr>
          <p:cNvPr id="4" name="Footer Placeholder 3"/>
          <p:cNvSpPr>
            <a:spLocks noGrp="1"/>
          </p:cNvSpPr>
          <p:nvPr>
            <p:ph type="ftr" sz="quarter" idx="11"/>
          </p:nvPr>
        </p:nvSpPr>
        <p:spPr/>
        <p:txBody>
          <a:bodyPr/>
          <a:lstStyle/>
          <a:p>
            <a:endParaRPr lang="es-ES" dirty="0"/>
          </a:p>
        </p:txBody>
      </p:sp>
      <p:sp>
        <p:nvSpPr>
          <p:cNvPr id="5" name="Slide Number Placeholder 4"/>
          <p:cNvSpPr>
            <a:spLocks noGrp="1"/>
          </p:cNvSpPr>
          <p:nvPr>
            <p:ph type="sldNum" sz="quarter" idx="12"/>
          </p:nvPr>
        </p:nvSpPr>
        <p:spPr/>
        <p:txBody>
          <a:bodyPr/>
          <a:lstStyle/>
          <a:p>
            <a:fld id="{03D0F021-9B4E-4825-962C-BF7F66DC6E9B}" type="slidenum">
              <a:rPr lang="es-ES" smtClean="0"/>
              <a:t>‹Nº›</a:t>
            </a:fld>
            <a:endParaRPr lang="es-ES" dirty="0"/>
          </a:p>
        </p:txBody>
      </p:sp>
    </p:spTree>
    <p:extLst>
      <p:ext uri="{BB962C8B-B14F-4D97-AF65-F5344CB8AC3E}">
        <p14:creationId xmlns:p14="http://schemas.microsoft.com/office/powerpoint/2010/main" val="31254912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B17CDFCB-EBC6-4BB6-82E0-8AB71A0F1F7D}" type="datetimeFigureOut">
              <a:rPr lang="es-ES" smtClean="0"/>
              <a:t>26/01/2025</a:t>
            </a:fld>
            <a:endParaRPr lang="es-E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s-ES" dirty="0"/>
          </a:p>
        </p:txBody>
      </p:sp>
      <p:sp>
        <p:nvSpPr>
          <p:cNvPr id="9" name="Slide Number Placeholder 8"/>
          <p:cNvSpPr>
            <a:spLocks noGrp="1"/>
          </p:cNvSpPr>
          <p:nvPr>
            <p:ph type="sldNum" sz="quarter" idx="12"/>
          </p:nvPr>
        </p:nvSpPr>
        <p:spPr/>
        <p:txBody>
          <a:bodyPr/>
          <a:lstStyle/>
          <a:p>
            <a:fld id="{03D0F021-9B4E-4825-962C-BF7F66DC6E9B}" type="slidenum">
              <a:rPr lang="es-ES" smtClean="0"/>
              <a:t>‹Nº›</a:t>
            </a:fld>
            <a:endParaRPr lang="es-ES" dirty="0"/>
          </a:p>
        </p:txBody>
      </p:sp>
    </p:spTree>
    <p:extLst>
      <p:ext uri="{BB962C8B-B14F-4D97-AF65-F5344CB8AC3E}">
        <p14:creationId xmlns:p14="http://schemas.microsoft.com/office/powerpoint/2010/main" val="9452209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B17CDFCB-EBC6-4BB6-82E0-8AB71A0F1F7D}" type="datetimeFigureOut">
              <a:rPr lang="es-ES" smtClean="0"/>
              <a:t>26/01/2025</a:t>
            </a:fld>
            <a:endParaRPr lang="es-E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s-E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3D0F021-9B4E-4825-962C-BF7F66DC6E9B}" type="slidenum">
              <a:rPr lang="es-ES" smtClean="0"/>
              <a:t>‹Nº›</a:t>
            </a:fld>
            <a:endParaRPr lang="es-ES" dirty="0"/>
          </a:p>
        </p:txBody>
      </p:sp>
    </p:spTree>
    <p:extLst>
      <p:ext uri="{BB962C8B-B14F-4D97-AF65-F5344CB8AC3E}">
        <p14:creationId xmlns:p14="http://schemas.microsoft.com/office/powerpoint/2010/main" val="20671535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B17CDFCB-EBC6-4BB6-82E0-8AB71A0F1F7D}" type="datetimeFigureOut">
              <a:rPr lang="es-ES" smtClean="0"/>
              <a:t>26/01/2025</a:t>
            </a:fld>
            <a:endParaRPr lang="es-ES" dirty="0"/>
          </a:p>
        </p:txBody>
      </p:sp>
      <p:sp>
        <p:nvSpPr>
          <p:cNvPr id="6" name="Footer Placeholder 5"/>
          <p:cNvSpPr>
            <a:spLocks noGrp="1"/>
          </p:cNvSpPr>
          <p:nvPr>
            <p:ph type="ftr" sz="quarter" idx="11"/>
          </p:nvPr>
        </p:nvSpPr>
        <p:spPr/>
        <p:txBody>
          <a:bodyPr/>
          <a:lstStyle/>
          <a:p>
            <a:endParaRPr lang="es-ES" dirty="0"/>
          </a:p>
        </p:txBody>
      </p:sp>
      <p:sp>
        <p:nvSpPr>
          <p:cNvPr id="7" name="Slide Number Placeholder 6"/>
          <p:cNvSpPr>
            <a:spLocks noGrp="1"/>
          </p:cNvSpPr>
          <p:nvPr>
            <p:ph type="sldNum" sz="quarter" idx="12"/>
          </p:nvPr>
        </p:nvSpPr>
        <p:spPr/>
        <p:txBody>
          <a:bodyPr/>
          <a:lstStyle/>
          <a:p>
            <a:fld id="{03D0F021-9B4E-4825-962C-BF7F66DC6E9B}" type="slidenum">
              <a:rPr lang="es-ES" smtClean="0"/>
              <a:t>‹Nº›</a:t>
            </a:fld>
            <a:endParaRPr lang="es-ES" dirty="0"/>
          </a:p>
        </p:txBody>
      </p:sp>
    </p:spTree>
    <p:extLst>
      <p:ext uri="{BB962C8B-B14F-4D97-AF65-F5344CB8AC3E}">
        <p14:creationId xmlns:p14="http://schemas.microsoft.com/office/powerpoint/2010/main" val="12876943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B17CDFCB-EBC6-4BB6-82E0-8AB71A0F1F7D}" type="datetimeFigureOut">
              <a:rPr lang="es-ES" smtClean="0"/>
              <a:t>26/01/2025</a:t>
            </a:fld>
            <a:endParaRPr lang="es-E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s-E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3D0F021-9B4E-4825-962C-BF7F66DC6E9B}" type="slidenum">
              <a:rPr lang="es-ES" smtClean="0"/>
              <a:t>‹Nº›</a:t>
            </a:fld>
            <a:endParaRPr lang="es-E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566086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65152F2-FCF0-42A4-94D3-49342A6A7460}"/>
              </a:ext>
            </a:extLst>
          </p:cNvPr>
          <p:cNvSpPr>
            <a:spLocks noGrp="1"/>
          </p:cNvSpPr>
          <p:nvPr>
            <p:ph type="ctrTitle"/>
          </p:nvPr>
        </p:nvSpPr>
        <p:spPr>
          <a:xfrm>
            <a:off x="991892" y="1059543"/>
            <a:ext cx="6059838" cy="2598057"/>
          </a:xfrm>
        </p:spPr>
        <p:txBody>
          <a:bodyPr>
            <a:normAutofit fontScale="90000"/>
          </a:bodyPr>
          <a:lstStyle/>
          <a:p>
            <a:pPr algn="l"/>
            <a:br>
              <a:rPr lang="es-ES" sz="5400" dirty="0"/>
            </a:br>
            <a:br>
              <a:rPr lang="es-ES" sz="5400" dirty="0"/>
            </a:br>
            <a:br>
              <a:rPr lang="es-MX" sz="5400" b="0" i="0" u="none" strike="noStrike" baseline="0" dirty="0">
                <a:latin typeface="Arial" panose="020B0604020202020204" pitchFamily="34" charset="0"/>
              </a:rPr>
            </a:br>
            <a:r>
              <a:rPr lang="es-MX" sz="5400" b="0" i="0" u="none" strike="noStrike" baseline="0" dirty="0">
                <a:latin typeface="Arial" panose="020B0604020202020204" pitchFamily="34" charset="0"/>
              </a:rPr>
              <a:t>DE LAS GARANTÍAS</a:t>
            </a:r>
            <a:br>
              <a:rPr lang="es-ES" sz="5400" dirty="0"/>
            </a:br>
            <a:br>
              <a:rPr lang="es-ES" sz="5400" dirty="0"/>
            </a:br>
            <a:endParaRPr lang="es-ES" sz="5400" dirty="0"/>
          </a:p>
        </p:txBody>
      </p:sp>
      <p:sp>
        <p:nvSpPr>
          <p:cNvPr id="3" name="Subtítulo 2">
            <a:extLst>
              <a:ext uri="{FF2B5EF4-FFF2-40B4-BE49-F238E27FC236}">
                <a16:creationId xmlns:a16="http://schemas.microsoft.com/office/drawing/2014/main" id="{0DA2BF82-D9DD-45C4-A2F3-5BDE39AC435B}"/>
              </a:ext>
            </a:extLst>
          </p:cNvPr>
          <p:cNvSpPr>
            <a:spLocks noGrp="1"/>
          </p:cNvSpPr>
          <p:nvPr>
            <p:ph type="subTitle" idx="1"/>
          </p:nvPr>
        </p:nvSpPr>
        <p:spPr>
          <a:xfrm>
            <a:off x="1524000" y="4413738"/>
            <a:ext cx="9144000" cy="1798150"/>
          </a:xfrm>
        </p:spPr>
        <p:txBody>
          <a:bodyPr>
            <a:normAutofit/>
          </a:bodyPr>
          <a:lstStyle/>
          <a:p>
            <a:r>
              <a:rPr lang="es-MX" sz="2000" b="0" i="0" u="none" strike="noStrike" baseline="0" dirty="0">
                <a:solidFill>
                  <a:schemeClr val="tx1"/>
                </a:solidFill>
                <a:latin typeface="Arial" panose="020B0604020202020204" pitchFamily="34" charset="0"/>
                <a:cs typeface="Arial" panose="020B0604020202020204" pitchFamily="34" charset="0"/>
              </a:rPr>
              <a:t>FACULTAD DE CIENCIAS POLÍTICAS Y ADMINISTRATIVAS</a:t>
            </a:r>
            <a:endParaRPr lang="es-ES" sz="2000" dirty="0">
              <a:solidFill>
                <a:schemeClr val="tx1"/>
              </a:solidFill>
              <a:latin typeface="Arial" panose="020B0604020202020204" pitchFamily="34" charset="0"/>
              <a:cs typeface="Arial" panose="020B0604020202020204" pitchFamily="34" charset="0"/>
            </a:endParaRPr>
          </a:p>
          <a:p>
            <a:r>
              <a:rPr lang="es-ES" sz="2000" dirty="0">
                <a:solidFill>
                  <a:schemeClr val="tx1"/>
                </a:solidFill>
                <a:latin typeface="Arial" panose="020B0604020202020204" pitchFamily="34" charset="0"/>
                <a:cs typeface="Arial" panose="020B0604020202020204" pitchFamily="34" charset="0"/>
              </a:rPr>
              <a:t>Asignatura:  Periodo: 2024-2S </a:t>
            </a:r>
          </a:p>
          <a:p>
            <a:r>
              <a:rPr lang="es-ES" sz="2000" dirty="0">
                <a:solidFill>
                  <a:schemeClr val="tx1"/>
                </a:solidFill>
                <a:latin typeface="Arial" panose="020B0604020202020204" pitchFamily="34" charset="0"/>
                <a:cs typeface="Arial" panose="020B0604020202020204" pitchFamily="34" charset="0"/>
              </a:rPr>
              <a:t>Dra. Rosa </a:t>
            </a:r>
            <a:r>
              <a:rPr lang="es-ES" sz="2000" dirty="0" err="1">
                <a:solidFill>
                  <a:schemeClr val="tx1"/>
                </a:solidFill>
                <a:latin typeface="Arial" panose="020B0604020202020204" pitchFamily="34" charset="0"/>
                <a:cs typeface="Arial" panose="020B0604020202020204" pitchFamily="34" charset="0"/>
              </a:rPr>
              <a:t>ambi</a:t>
            </a:r>
            <a:r>
              <a:rPr lang="es-ES" sz="2000" dirty="0">
                <a:solidFill>
                  <a:schemeClr val="tx1"/>
                </a:solidFill>
                <a:latin typeface="Arial" panose="020B0604020202020204" pitchFamily="34" charset="0"/>
                <a:cs typeface="Arial" panose="020B0604020202020204" pitchFamily="34" charset="0"/>
              </a:rPr>
              <a:t> infante</a:t>
            </a:r>
          </a:p>
        </p:txBody>
      </p:sp>
      <p:pic>
        <p:nvPicPr>
          <p:cNvPr id="12" name="Imagen 11">
            <a:extLst>
              <a:ext uri="{FF2B5EF4-FFF2-40B4-BE49-F238E27FC236}">
                <a16:creationId xmlns:a16="http://schemas.microsoft.com/office/drawing/2014/main" id="{48750755-BD01-733C-3215-BBF3E35CCC0B}"/>
              </a:ext>
            </a:extLst>
          </p:cNvPr>
          <p:cNvPicPr>
            <a:picLocks noChangeAspect="1"/>
          </p:cNvPicPr>
          <p:nvPr/>
        </p:nvPicPr>
        <p:blipFill>
          <a:blip r:embed="rId2"/>
          <a:stretch>
            <a:fillRect/>
          </a:stretch>
        </p:blipFill>
        <p:spPr>
          <a:xfrm>
            <a:off x="7656164" y="0"/>
            <a:ext cx="4463512" cy="4286991"/>
          </a:xfrm>
          <a:prstGeom prst="rect">
            <a:avLst/>
          </a:prstGeom>
        </p:spPr>
      </p:pic>
    </p:spTree>
    <p:extLst>
      <p:ext uri="{BB962C8B-B14F-4D97-AF65-F5344CB8AC3E}">
        <p14:creationId xmlns:p14="http://schemas.microsoft.com/office/powerpoint/2010/main" val="37669690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5487AE5-D464-BBDE-C93C-41ACAD62D7B3}"/>
              </a:ext>
            </a:extLst>
          </p:cNvPr>
          <p:cNvSpPr>
            <a:spLocks noGrp="1"/>
          </p:cNvSpPr>
          <p:nvPr>
            <p:ph type="title"/>
          </p:nvPr>
        </p:nvSpPr>
        <p:spPr/>
        <p:txBody>
          <a:bodyPr/>
          <a:lstStyle/>
          <a:p>
            <a:r>
              <a:rPr lang="es-MX" sz="4800" b="1" i="0" u="none" strike="noStrike" baseline="0" dirty="0">
                <a:solidFill>
                  <a:srgbClr val="A14343"/>
                </a:solidFill>
                <a:latin typeface="Arial" panose="020B0604020202020204" pitchFamily="34" charset="0"/>
              </a:rPr>
              <a:t>Art. 74</a:t>
            </a:r>
            <a:r>
              <a:rPr lang="es-MX" sz="4800" b="0" i="0" u="none" strike="noStrike" baseline="0" dirty="0">
                <a:solidFill>
                  <a:srgbClr val="000000"/>
                </a:solidFill>
                <a:latin typeface="Arial" panose="020B0604020202020204" pitchFamily="34" charset="0"/>
              </a:rPr>
              <a:t>.-</a:t>
            </a:r>
            <a:endParaRPr lang="es-MX" dirty="0"/>
          </a:p>
        </p:txBody>
      </p:sp>
      <p:sp>
        <p:nvSpPr>
          <p:cNvPr id="3" name="Marcador de contenido 2">
            <a:extLst>
              <a:ext uri="{FF2B5EF4-FFF2-40B4-BE49-F238E27FC236}">
                <a16:creationId xmlns:a16="http://schemas.microsoft.com/office/drawing/2014/main" id="{6C703E3C-B76E-19A0-BBED-E2B930DC2DBF}"/>
              </a:ext>
            </a:extLst>
          </p:cNvPr>
          <p:cNvSpPr>
            <a:spLocks noGrp="1"/>
          </p:cNvSpPr>
          <p:nvPr>
            <p:ph idx="1"/>
          </p:nvPr>
        </p:nvSpPr>
        <p:spPr/>
        <p:txBody>
          <a:bodyPr>
            <a:normAutofit/>
          </a:bodyPr>
          <a:lstStyle/>
          <a:p>
            <a:pPr algn="just"/>
            <a:r>
              <a:rPr lang="es-MX" sz="2400" b="1" i="0" u="none" strike="noStrike" baseline="0" dirty="0">
                <a:latin typeface="Arial" panose="020B0604020202020204" pitchFamily="34" charset="0"/>
              </a:rPr>
              <a:t>CONCORDANCIAS:</a:t>
            </a:r>
          </a:p>
          <a:p>
            <a:pPr algn="just"/>
            <a:r>
              <a:rPr lang="es-MX" sz="2400" b="0" i="1" u="none" strike="noStrike" baseline="0" dirty="0">
                <a:latin typeface="Arial" panose="020B0604020202020204" pitchFamily="34" charset="0"/>
              </a:rPr>
              <a:t>REGLAMENTO A LA LEY ORGÁNICA SISTEMA NACIONAL CONTRATACIÓN PÚBLICA, Arts. 213, 264, 292</a:t>
            </a:r>
          </a:p>
          <a:p>
            <a:pPr algn="just"/>
            <a:r>
              <a:rPr lang="es-MX" sz="2400" b="1" i="0" u="none" strike="noStrike" baseline="0" dirty="0">
                <a:latin typeface="Arial" panose="020B0604020202020204" pitchFamily="34" charset="0"/>
              </a:rPr>
              <a:t>JURISPRUDENCIA:</a:t>
            </a:r>
          </a:p>
          <a:p>
            <a:pPr algn="just"/>
            <a:r>
              <a:rPr lang="es-MX" sz="2400" b="0" i="1" u="none" strike="noStrike" baseline="0" dirty="0">
                <a:latin typeface="Arial" panose="020B0604020202020204" pitchFamily="34" charset="0"/>
              </a:rPr>
              <a:t>Gaceta Judicial, GARANTIA DE CUMPLIMIENTO DE CONTRATO, 29-ago-1986</a:t>
            </a:r>
          </a:p>
          <a:p>
            <a:pPr algn="just"/>
            <a:r>
              <a:rPr lang="es-MX" sz="2400" b="0" i="1" u="none" strike="noStrike" baseline="0" dirty="0">
                <a:latin typeface="Arial" panose="020B0604020202020204" pitchFamily="34" charset="0"/>
              </a:rPr>
              <a:t>Gaceta Judicial, GARANTIA DE ANTICIPO Y GARANTIA DE CUMPLIMIENTO CONTRACTUAL, 20-jul-2004</a:t>
            </a:r>
          </a:p>
          <a:p>
            <a:pPr algn="just"/>
            <a:endParaRPr lang="es-MX" sz="2400" dirty="0"/>
          </a:p>
        </p:txBody>
      </p:sp>
    </p:spTree>
    <p:extLst>
      <p:ext uri="{BB962C8B-B14F-4D97-AF65-F5344CB8AC3E}">
        <p14:creationId xmlns:p14="http://schemas.microsoft.com/office/powerpoint/2010/main" val="548659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1A100E3-C349-ECC7-C47F-D4F954047868}"/>
              </a:ext>
            </a:extLst>
          </p:cNvPr>
          <p:cNvSpPr>
            <a:spLocks noGrp="1"/>
          </p:cNvSpPr>
          <p:nvPr>
            <p:ph type="title"/>
          </p:nvPr>
        </p:nvSpPr>
        <p:spPr/>
        <p:txBody>
          <a:bodyPr/>
          <a:lstStyle/>
          <a:p>
            <a:r>
              <a:rPr lang="es-MX" sz="4800" b="1" i="0" u="none" strike="noStrike" baseline="0" dirty="0">
                <a:solidFill>
                  <a:srgbClr val="A14343"/>
                </a:solidFill>
                <a:latin typeface="Arial" panose="020B0604020202020204" pitchFamily="34" charset="0"/>
              </a:rPr>
              <a:t>Art. 75</a:t>
            </a:r>
            <a:endParaRPr lang="es-MX" dirty="0"/>
          </a:p>
        </p:txBody>
      </p:sp>
      <p:sp>
        <p:nvSpPr>
          <p:cNvPr id="3" name="Marcador de contenido 2">
            <a:extLst>
              <a:ext uri="{FF2B5EF4-FFF2-40B4-BE49-F238E27FC236}">
                <a16:creationId xmlns:a16="http://schemas.microsoft.com/office/drawing/2014/main" id="{1ABFBC27-B1F8-3496-94CB-A6727EA0E496}"/>
              </a:ext>
            </a:extLst>
          </p:cNvPr>
          <p:cNvSpPr>
            <a:spLocks noGrp="1"/>
          </p:cNvSpPr>
          <p:nvPr>
            <p:ph idx="1"/>
          </p:nvPr>
        </p:nvSpPr>
        <p:spPr/>
        <p:txBody>
          <a:bodyPr>
            <a:normAutofit/>
          </a:bodyPr>
          <a:lstStyle/>
          <a:p>
            <a:pPr algn="just"/>
            <a:r>
              <a:rPr lang="es-MX" sz="2400" b="0" i="0" u="none" strike="noStrike" baseline="0" dirty="0">
                <a:solidFill>
                  <a:srgbClr val="000000"/>
                </a:solidFill>
                <a:latin typeface="Arial" panose="020B0604020202020204" pitchFamily="34" charset="0"/>
              </a:rPr>
              <a:t>Garantía por Anticipo.- Si por la forma de pago establecida en el contrato, la Entidad Contratante debiera otorgar anticipos de cualquier naturaleza, sea en dinero, giros a la vista u otra forma de pago, el contratista para recibir el anticipo, deberá rendir previamente garantías por igual valor del anticipo, que se reducirán en la proporción que se vaya amortizando aquél o se reciban provisionalmente las obras, bienes o servicios. Las cartas de crédito no se considerarán anticipo si su pago está condicionado a la entrega - recepción de los bienes u obras materia del contrato.</a:t>
            </a:r>
          </a:p>
          <a:p>
            <a:pPr algn="just"/>
            <a:r>
              <a:rPr lang="es-MX" sz="2400" b="0" i="0" u="none" strike="noStrike" baseline="0" dirty="0">
                <a:solidFill>
                  <a:srgbClr val="000000"/>
                </a:solidFill>
                <a:latin typeface="Arial" panose="020B0604020202020204" pitchFamily="34" charset="0"/>
              </a:rPr>
              <a:t>El monto del anticipo lo regulará la Entidad Contratante en consideración de la naturaleza de la contratación</a:t>
            </a:r>
            <a:endParaRPr lang="es-MX" sz="2400" dirty="0"/>
          </a:p>
        </p:txBody>
      </p:sp>
    </p:spTree>
    <p:extLst>
      <p:ext uri="{BB962C8B-B14F-4D97-AF65-F5344CB8AC3E}">
        <p14:creationId xmlns:p14="http://schemas.microsoft.com/office/powerpoint/2010/main" val="4829139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AE11D3C-4D83-9871-A8B0-C2C99CEFDA8F}"/>
              </a:ext>
            </a:extLst>
          </p:cNvPr>
          <p:cNvSpPr>
            <a:spLocks noGrp="1"/>
          </p:cNvSpPr>
          <p:nvPr>
            <p:ph type="title"/>
          </p:nvPr>
        </p:nvSpPr>
        <p:spPr/>
        <p:txBody>
          <a:bodyPr/>
          <a:lstStyle/>
          <a:p>
            <a:r>
              <a:rPr lang="es-MX" sz="4800" b="1" i="0" u="none" strike="noStrike" baseline="0" dirty="0">
                <a:solidFill>
                  <a:srgbClr val="A14343"/>
                </a:solidFill>
                <a:latin typeface="Arial" panose="020B0604020202020204" pitchFamily="34" charset="0"/>
              </a:rPr>
              <a:t>Art. 75</a:t>
            </a:r>
            <a:r>
              <a:rPr lang="es-MX" sz="4800" b="0" i="0" u="none" strike="noStrike" baseline="0" dirty="0">
                <a:solidFill>
                  <a:srgbClr val="000000"/>
                </a:solidFill>
                <a:latin typeface="Arial" panose="020B0604020202020204" pitchFamily="34" charset="0"/>
              </a:rPr>
              <a:t>.-</a:t>
            </a:r>
            <a:endParaRPr lang="es-MX" dirty="0"/>
          </a:p>
        </p:txBody>
      </p:sp>
      <p:sp>
        <p:nvSpPr>
          <p:cNvPr id="3" name="Marcador de contenido 2">
            <a:extLst>
              <a:ext uri="{FF2B5EF4-FFF2-40B4-BE49-F238E27FC236}">
                <a16:creationId xmlns:a16="http://schemas.microsoft.com/office/drawing/2014/main" id="{1719E297-98F3-8A4C-B957-2746E0744E60}"/>
              </a:ext>
            </a:extLst>
          </p:cNvPr>
          <p:cNvSpPr>
            <a:spLocks noGrp="1"/>
          </p:cNvSpPr>
          <p:nvPr>
            <p:ph idx="1"/>
          </p:nvPr>
        </p:nvSpPr>
        <p:spPr/>
        <p:txBody>
          <a:bodyPr>
            <a:normAutofit/>
          </a:bodyPr>
          <a:lstStyle/>
          <a:p>
            <a:pPr algn="just"/>
            <a:r>
              <a:rPr lang="es-MX" sz="3200" b="1" i="0" u="none" strike="noStrike" baseline="0" dirty="0">
                <a:latin typeface="Arial" panose="020B0604020202020204" pitchFamily="34" charset="0"/>
              </a:rPr>
              <a:t>CONCORDANCIAS:</a:t>
            </a:r>
          </a:p>
          <a:p>
            <a:pPr algn="just"/>
            <a:r>
              <a:rPr lang="es-MX" sz="3200" b="0" i="1" u="none" strike="noStrike" baseline="0" dirty="0">
                <a:latin typeface="Arial" panose="020B0604020202020204" pitchFamily="34" charset="0"/>
              </a:rPr>
              <a:t>REGLAMENTO A LA LEY ORGÁNICA SISTEMA NACIONAL CONTRATACIÓN PÚBLICA, Arts. 213, 233</a:t>
            </a:r>
            <a:endParaRPr lang="es-MX" sz="3200" dirty="0"/>
          </a:p>
        </p:txBody>
      </p:sp>
    </p:spTree>
    <p:extLst>
      <p:ext uri="{BB962C8B-B14F-4D97-AF65-F5344CB8AC3E}">
        <p14:creationId xmlns:p14="http://schemas.microsoft.com/office/powerpoint/2010/main" val="3235642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F6C6F3D-0B85-61C4-FC73-64DA67958D80}"/>
              </a:ext>
            </a:extLst>
          </p:cNvPr>
          <p:cNvSpPr>
            <a:spLocks noGrp="1"/>
          </p:cNvSpPr>
          <p:nvPr>
            <p:ph type="title"/>
          </p:nvPr>
        </p:nvSpPr>
        <p:spPr/>
        <p:txBody>
          <a:bodyPr/>
          <a:lstStyle/>
          <a:p>
            <a:r>
              <a:rPr lang="es-MX" sz="4800" b="1" i="0" u="none" strike="noStrike" baseline="0" dirty="0">
                <a:solidFill>
                  <a:srgbClr val="A14343"/>
                </a:solidFill>
                <a:latin typeface="Arial" panose="020B0604020202020204" pitchFamily="34" charset="0"/>
              </a:rPr>
              <a:t>Art. 76</a:t>
            </a:r>
            <a:r>
              <a:rPr lang="es-MX" sz="4800" b="0" i="0" u="none" strike="noStrike" baseline="0" dirty="0">
                <a:solidFill>
                  <a:srgbClr val="000000"/>
                </a:solidFill>
                <a:latin typeface="Arial" panose="020B0604020202020204" pitchFamily="34" charset="0"/>
              </a:rPr>
              <a:t>.-</a:t>
            </a:r>
            <a:endParaRPr lang="es-MX" dirty="0"/>
          </a:p>
        </p:txBody>
      </p:sp>
      <p:sp>
        <p:nvSpPr>
          <p:cNvPr id="3" name="Marcador de contenido 2">
            <a:extLst>
              <a:ext uri="{FF2B5EF4-FFF2-40B4-BE49-F238E27FC236}">
                <a16:creationId xmlns:a16="http://schemas.microsoft.com/office/drawing/2014/main" id="{AE7D21D0-5F26-0EE8-B2F5-AD226173DD42}"/>
              </a:ext>
            </a:extLst>
          </p:cNvPr>
          <p:cNvSpPr>
            <a:spLocks noGrp="1"/>
          </p:cNvSpPr>
          <p:nvPr>
            <p:ph idx="1"/>
          </p:nvPr>
        </p:nvSpPr>
        <p:spPr/>
        <p:txBody>
          <a:bodyPr>
            <a:normAutofit/>
          </a:bodyPr>
          <a:lstStyle/>
          <a:p>
            <a:pPr algn="just"/>
            <a:r>
              <a:rPr lang="es-MX" sz="2800" b="0" i="0" u="none" strike="noStrike" baseline="0" dirty="0">
                <a:solidFill>
                  <a:srgbClr val="000000"/>
                </a:solidFill>
                <a:latin typeface="Arial" panose="020B0604020202020204" pitchFamily="34" charset="0"/>
              </a:rPr>
              <a:t>Garantía Técnica para ciertos Bienes.- En los contratos de adquisición, provisión o instalación de </a:t>
            </a:r>
            <a:r>
              <a:rPr lang="es-MX" sz="2800" b="0" i="0" u="none" strike="noStrike" baseline="0" dirty="0" err="1">
                <a:solidFill>
                  <a:srgbClr val="000000"/>
                </a:solidFill>
                <a:latin typeface="Arial" panose="020B0604020202020204" pitchFamily="34" charset="0"/>
              </a:rPr>
              <a:t>equipos,maquinaria</a:t>
            </a:r>
            <a:r>
              <a:rPr lang="es-MX" sz="2800" b="0" i="0" u="none" strike="noStrike" baseline="0" dirty="0">
                <a:solidFill>
                  <a:srgbClr val="000000"/>
                </a:solidFill>
                <a:latin typeface="Arial" panose="020B0604020202020204" pitchFamily="34" charset="0"/>
              </a:rPr>
              <a:t> o vehículos, o de obras que contemplen aquella provisión o instalación, para asegurar la calidad y buen funcionamiento de los mismos, se exigirá, además, al momento de la suscripción del contrato y como parte integrante del mismo, una garantía del fabricante, representante, distribuidor o vendedor autorizado, la que se mantendrá vigente de acuerdo con las estipulaciones establecidas en el contrato.</a:t>
            </a:r>
            <a:endParaRPr lang="es-MX" sz="2800" dirty="0"/>
          </a:p>
        </p:txBody>
      </p:sp>
    </p:spTree>
    <p:extLst>
      <p:ext uri="{BB962C8B-B14F-4D97-AF65-F5344CB8AC3E}">
        <p14:creationId xmlns:p14="http://schemas.microsoft.com/office/powerpoint/2010/main" val="41367428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C651C94-55C1-30E1-6896-6C85253ADFF7}"/>
              </a:ext>
            </a:extLst>
          </p:cNvPr>
          <p:cNvSpPr>
            <a:spLocks noGrp="1"/>
          </p:cNvSpPr>
          <p:nvPr>
            <p:ph type="title"/>
          </p:nvPr>
        </p:nvSpPr>
        <p:spPr/>
        <p:txBody>
          <a:bodyPr/>
          <a:lstStyle/>
          <a:p>
            <a:r>
              <a:rPr lang="es-MX" sz="4800" b="1" i="0" u="none" strike="noStrike" baseline="0" dirty="0">
                <a:solidFill>
                  <a:srgbClr val="A14343"/>
                </a:solidFill>
                <a:latin typeface="Arial" panose="020B0604020202020204" pitchFamily="34" charset="0"/>
              </a:rPr>
              <a:t>Art. 76</a:t>
            </a:r>
            <a:r>
              <a:rPr lang="es-MX" sz="4800" b="0" i="0" u="none" strike="noStrike" baseline="0" dirty="0">
                <a:solidFill>
                  <a:srgbClr val="000000"/>
                </a:solidFill>
                <a:latin typeface="Arial" panose="020B0604020202020204" pitchFamily="34" charset="0"/>
              </a:rPr>
              <a:t>.-</a:t>
            </a:r>
            <a:endParaRPr lang="es-MX" dirty="0"/>
          </a:p>
        </p:txBody>
      </p:sp>
      <p:sp>
        <p:nvSpPr>
          <p:cNvPr id="3" name="Marcador de contenido 2">
            <a:extLst>
              <a:ext uri="{FF2B5EF4-FFF2-40B4-BE49-F238E27FC236}">
                <a16:creationId xmlns:a16="http://schemas.microsoft.com/office/drawing/2014/main" id="{084BF3B3-8A56-37BF-5F18-A1FEF05EFB36}"/>
              </a:ext>
            </a:extLst>
          </p:cNvPr>
          <p:cNvSpPr>
            <a:spLocks noGrp="1"/>
          </p:cNvSpPr>
          <p:nvPr>
            <p:ph idx="1"/>
          </p:nvPr>
        </p:nvSpPr>
        <p:spPr/>
        <p:txBody>
          <a:bodyPr/>
          <a:lstStyle/>
          <a:p>
            <a:pPr algn="just"/>
            <a:r>
              <a:rPr lang="es-MX" sz="2800" b="0" i="0" u="none" strike="noStrike" baseline="0" dirty="0">
                <a:latin typeface="Arial" panose="020B0604020202020204" pitchFamily="34" charset="0"/>
              </a:rPr>
              <a:t>Estas garantías son independientes y subsistirán luego de cumplida la obligación principal.</a:t>
            </a:r>
          </a:p>
          <a:p>
            <a:pPr algn="just"/>
            <a:r>
              <a:rPr lang="es-MX" sz="2800" b="0" i="0" u="none" strike="noStrike" baseline="0" dirty="0">
                <a:latin typeface="Arial" panose="020B0604020202020204" pitchFamily="34" charset="0"/>
              </a:rPr>
              <a:t>De no presentarse esta garantía, el contratista entregará una de las previstas en esta Ley por igual valor del bien a</a:t>
            </a:r>
          </a:p>
          <a:p>
            <a:pPr algn="just"/>
            <a:r>
              <a:rPr lang="es-MX" sz="2800" b="0" i="0" u="none" strike="noStrike" baseline="0" dirty="0">
                <a:latin typeface="Arial" panose="020B0604020202020204" pitchFamily="34" charset="0"/>
              </a:rPr>
              <a:t>suministrarse, de conformidad con lo establecido en los pliegos y en el contrato.</a:t>
            </a:r>
          </a:p>
          <a:p>
            <a:pPr algn="just"/>
            <a:r>
              <a:rPr lang="es-MX" sz="2800" dirty="0">
                <a:latin typeface="Arial" panose="020B0604020202020204" pitchFamily="34" charset="0"/>
              </a:rPr>
              <a:t>CUALQUIERA </a:t>
            </a:r>
            <a:r>
              <a:rPr lang="es-MX" sz="1800" dirty="0">
                <a:latin typeface="Arial" panose="020B0604020202020204" pitchFamily="34" charset="0"/>
              </a:rPr>
              <a:t>DEESTAS GARANTIAS  ENTRARA EN VIGENCIA  APARTIR DE LA RECEPCION DEL BIEN</a:t>
            </a:r>
            <a:endParaRPr lang="es-MX" dirty="0"/>
          </a:p>
        </p:txBody>
      </p:sp>
    </p:spTree>
    <p:extLst>
      <p:ext uri="{BB962C8B-B14F-4D97-AF65-F5344CB8AC3E}">
        <p14:creationId xmlns:p14="http://schemas.microsoft.com/office/powerpoint/2010/main" val="12116916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9D69729-7404-0506-F05C-EA93EC64BA96}"/>
              </a:ext>
            </a:extLst>
          </p:cNvPr>
          <p:cNvSpPr>
            <a:spLocks noGrp="1"/>
          </p:cNvSpPr>
          <p:nvPr>
            <p:ph type="title"/>
          </p:nvPr>
        </p:nvSpPr>
        <p:spPr/>
        <p:txBody>
          <a:bodyPr/>
          <a:lstStyle/>
          <a:p>
            <a:r>
              <a:rPr kumimoji="0" lang="es-MX" sz="4800" b="1" i="0" u="none" strike="noStrike" kern="1200" cap="none" spc="-50" normalizeH="0" baseline="0" noProof="0" dirty="0">
                <a:ln>
                  <a:noFill/>
                </a:ln>
                <a:solidFill>
                  <a:srgbClr val="A14343"/>
                </a:solidFill>
                <a:effectLst/>
                <a:uLnTx/>
                <a:uFillTx/>
                <a:latin typeface="Arial" panose="020B0604020202020204" pitchFamily="34" charset="0"/>
                <a:ea typeface="+mj-ea"/>
                <a:cs typeface="+mj-cs"/>
              </a:rPr>
              <a:t>Art. 76</a:t>
            </a:r>
            <a:r>
              <a:rPr kumimoji="0" lang="es-MX" sz="4800" b="0" i="0" u="none" strike="noStrike" kern="1200" cap="none" spc="-50" normalizeH="0" baseline="0" noProof="0" dirty="0">
                <a:ln>
                  <a:noFill/>
                </a:ln>
                <a:solidFill>
                  <a:srgbClr val="000000"/>
                </a:solidFill>
                <a:effectLst/>
                <a:uLnTx/>
                <a:uFillTx/>
                <a:latin typeface="Arial" panose="020B0604020202020204" pitchFamily="34" charset="0"/>
                <a:ea typeface="+mj-ea"/>
                <a:cs typeface="+mj-cs"/>
              </a:rPr>
              <a:t>.-</a:t>
            </a:r>
            <a:endParaRPr lang="es-MX" dirty="0"/>
          </a:p>
        </p:txBody>
      </p:sp>
      <p:sp>
        <p:nvSpPr>
          <p:cNvPr id="3" name="Marcador de contenido 2">
            <a:extLst>
              <a:ext uri="{FF2B5EF4-FFF2-40B4-BE49-F238E27FC236}">
                <a16:creationId xmlns:a16="http://schemas.microsoft.com/office/drawing/2014/main" id="{79D9B795-FE4D-E6E4-168A-4E2A9593E1C7}"/>
              </a:ext>
            </a:extLst>
          </p:cNvPr>
          <p:cNvSpPr>
            <a:spLocks noGrp="1"/>
          </p:cNvSpPr>
          <p:nvPr>
            <p:ph idx="1"/>
          </p:nvPr>
        </p:nvSpPr>
        <p:spPr/>
        <p:txBody>
          <a:bodyPr>
            <a:normAutofit/>
          </a:bodyPr>
          <a:lstStyle/>
          <a:p>
            <a:pPr algn="just"/>
            <a:r>
              <a:rPr lang="es-MX" sz="3600" b="1" i="0" u="none" strike="noStrike" baseline="0" dirty="0">
                <a:latin typeface="Arial" panose="020B0604020202020204" pitchFamily="34" charset="0"/>
              </a:rPr>
              <a:t>CONCORDANCIAS:</a:t>
            </a:r>
          </a:p>
          <a:p>
            <a:pPr algn="just"/>
            <a:r>
              <a:rPr lang="es-MX" sz="3600" b="0" i="1" u="none" strike="noStrike" baseline="0" dirty="0">
                <a:latin typeface="Arial" panose="020B0604020202020204" pitchFamily="34" charset="0"/>
              </a:rPr>
              <a:t>REGLAMENTO A LA LEY ORGÁNICA SISTEMA NACIONAL CONTRATACIÓN PÚBLICA, Arts. 213</a:t>
            </a:r>
            <a:endParaRPr lang="es-MX" sz="3600" dirty="0"/>
          </a:p>
        </p:txBody>
      </p:sp>
    </p:spTree>
    <p:extLst>
      <p:ext uri="{BB962C8B-B14F-4D97-AF65-F5344CB8AC3E}">
        <p14:creationId xmlns:p14="http://schemas.microsoft.com/office/powerpoint/2010/main" val="14566569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5869D43-E13E-4795-9B32-D70D271BB831}"/>
              </a:ext>
            </a:extLst>
          </p:cNvPr>
          <p:cNvSpPr>
            <a:spLocks noGrp="1"/>
          </p:cNvSpPr>
          <p:nvPr>
            <p:ph type="title"/>
          </p:nvPr>
        </p:nvSpPr>
        <p:spPr/>
        <p:txBody>
          <a:bodyPr/>
          <a:lstStyle/>
          <a:p>
            <a:r>
              <a:rPr lang="es-MX" sz="4800" b="1" i="0" u="none" strike="noStrike" baseline="0" dirty="0">
                <a:solidFill>
                  <a:srgbClr val="A14343"/>
                </a:solidFill>
                <a:latin typeface="Arial" panose="020B0604020202020204" pitchFamily="34" charset="0"/>
              </a:rPr>
              <a:t>Art. 77</a:t>
            </a:r>
            <a:r>
              <a:rPr lang="es-MX" sz="4800" b="0" i="0" u="none" strike="noStrike" baseline="0" dirty="0">
                <a:solidFill>
                  <a:srgbClr val="000000"/>
                </a:solidFill>
                <a:latin typeface="Arial" panose="020B0604020202020204" pitchFamily="34" charset="0"/>
              </a:rPr>
              <a:t>.-</a:t>
            </a:r>
            <a:endParaRPr lang="es-MX" dirty="0"/>
          </a:p>
        </p:txBody>
      </p:sp>
      <p:sp>
        <p:nvSpPr>
          <p:cNvPr id="3" name="Marcador de contenido 2">
            <a:extLst>
              <a:ext uri="{FF2B5EF4-FFF2-40B4-BE49-F238E27FC236}">
                <a16:creationId xmlns:a16="http://schemas.microsoft.com/office/drawing/2014/main" id="{CBA9BFBA-E0BF-2327-4BD8-937789105506}"/>
              </a:ext>
            </a:extLst>
          </p:cNvPr>
          <p:cNvSpPr>
            <a:spLocks noGrp="1"/>
          </p:cNvSpPr>
          <p:nvPr>
            <p:ph idx="1"/>
          </p:nvPr>
        </p:nvSpPr>
        <p:spPr/>
        <p:txBody>
          <a:bodyPr>
            <a:normAutofit/>
          </a:bodyPr>
          <a:lstStyle/>
          <a:p>
            <a:pPr algn="just"/>
            <a:r>
              <a:rPr lang="es-MX" sz="3200" b="0" i="0" u="none" strike="noStrike" baseline="0" dirty="0">
                <a:solidFill>
                  <a:srgbClr val="000000"/>
                </a:solidFill>
                <a:latin typeface="Arial" panose="020B0604020202020204" pitchFamily="34" charset="0"/>
              </a:rPr>
              <a:t>Devolución de las Garantías.- En los contratos de ejecución de obras, la garantía de fiel cumplimiento se devolverá</a:t>
            </a:r>
          </a:p>
          <a:p>
            <a:pPr algn="just"/>
            <a:r>
              <a:rPr lang="es-MX" sz="3200" b="0" i="0" u="none" strike="noStrike" baseline="0" dirty="0">
                <a:solidFill>
                  <a:srgbClr val="000000"/>
                </a:solidFill>
                <a:latin typeface="Arial" panose="020B0604020202020204" pitchFamily="34" charset="0"/>
              </a:rPr>
              <a:t>al momento de la entrega recepción definitiva, real o presunta. En los demás contratos, las garantías se devolverán a la</a:t>
            </a:r>
          </a:p>
          <a:p>
            <a:pPr algn="just"/>
            <a:r>
              <a:rPr lang="es-MX" sz="3200" b="0" i="0" u="none" strike="noStrike" baseline="0" dirty="0">
                <a:solidFill>
                  <a:srgbClr val="000000"/>
                </a:solidFill>
                <a:latin typeface="Arial" panose="020B0604020202020204" pitchFamily="34" charset="0"/>
              </a:rPr>
              <a:t>firma del acta recepción única o a lo estipulado en el contrato.</a:t>
            </a:r>
            <a:endParaRPr lang="es-MX" sz="3200" dirty="0"/>
          </a:p>
        </p:txBody>
      </p:sp>
    </p:spTree>
    <p:extLst>
      <p:ext uri="{BB962C8B-B14F-4D97-AF65-F5344CB8AC3E}">
        <p14:creationId xmlns:p14="http://schemas.microsoft.com/office/powerpoint/2010/main" val="19054186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4382045-9E08-4F9E-7E6D-6C62C3817EB1}"/>
              </a:ext>
            </a:extLst>
          </p:cNvPr>
          <p:cNvSpPr>
            <a:spLocks noGrp="1"/>
          </p:cNvSpPr>
          <p:nvPr>
            <p:ph type="title"/>
          </p:nvPr>
        </p:nvSpPr>
        <p:spPr/>
        <p:txBody>
          <a:bodyPr/>
          <a:lstStyle/>
          <a:p>
            <a:r>
              <a:rPr lang="es-MX" sz="4800" b="1" i="0" u="none" strike="noStrike" baseline="0" dirty="0">
                <a:solidFill>
                  <a:srgbClr val="A14343"/>
                </a:solidFill>
                <a:latin typeface="Arial" panose="020B0604020202020204" pitchFamily="34" charset="0"/>
              </a:rPr>
              <a:t>Art. 77</a:t>
            </a:r>
            <a:r>
              <a:rPr lang="es-MX" sz="4800" b="0" i="0" u="none" strike="noStrike" baseline="0" dirty="0">
                <a:solidFill>
                  <a:srgbClr val="000000"/>
                </a:solidFill>
                <a:latin typeface="Arial" panose="020B0604020202020204" pitchFamily="34" charset="0"/>
              </a:rPr>
              <a:t>.-</a:t>
            </a:r>
            <a:endParaRPr lang="es-MX" dirty="0"/>
          </a:p>
        </p:txBody>
      </p:sp>
      <p:sp>
        <p:nvSpPr>
          <p:cNvPr id="3" name="Marcador de contenido 2">
            <a:extLst>
              <a:ext uri="{FF2B5EF4-FFF2-40B4-BE49-F238E27FC236}">
                <a16:creationId xmlns:a16="http://schemas.microsoft.com/office/drawing/2014/main" id="{3D1FCD5C-6B37-D831-6AD8-C72E88FD72C8}"/>
              </a:ext>
            </a:extLst>
          </p:cNvPr>
          <p:cNvSpPr>
            <a:spLocks noGrp="1"/>
          </p:cNvSpPr>
          <p:nvPr>
            <p:ph idx="1"/>
          </p:nvPr>
        </p:nvSpPr>
        <p:spPr/>
        <p:txBody>
          <a:bodyPr>
            <a:normAutofit/>
          </a:bodyPr>
          <a:lstStyle/>
          <a:p>
            <a:pPr algn="just"/>
            <a:r>
              <a:rPr lang="es-MX" sz="4000" b="1" i="0" u="none" strike="noStrike" baseline="0" dirty="0">
                <a:latin typeface="Arial" panose="020B0604020202020204" pitchFamily="34" charset="0"/>
              </a:rPr>
              <a:t>CONCORDANCIAS:</a:t>
            </a:r>
          </a:p>
          <a:p>
            <a:pPr algn="just"/>
            <a:r>
              <a:rPr lang="es-MX" sz="4000" b="0" i="1" u="none" strike="noStrike" baseline="0" dirty="0">
                <a:latin typeface="Arial" panose="020B0604020202020204" pitchFamily="34" charset="0"/>
              </a:rPr>
              <a:t>REGLAMENTO A LA LEY ORGÁNICA SISTEMA NACIONAL CONTRATACIÓN PÚBLICA, Arts. 263, 264</a:t>
            </a:r>
            <a:endParaRPr lang="es-MX" sz="4000" dirty="0"/>
          </a:p>
        </p:txBody>
      </p:sp>
    </p:spTree>
    <p:extLst>
      <p:ext uri="{BB962C8B-B14F-4D97-AF65-F5344CB8AC3E}">
        <p14:creationId xmlns:p14="http://schemas.microsoft.com/office/powerpoint/2010/main" val="25257017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CDCB42-73BC-D528-6FDA-72D4531608DF}"/>
              </a:ext>
            </a:extLst>
          </p:cNvPr>
          <p:cNvSpPr>
            <a:spLocks noGrp="1"/>
          </p:cNvSpPr>
          <p:nvPr>
            <p:ph type="title"/>
          </p:nvPr>
        </p:nvSpPr>
        <p:spPr/>
        <p:txBody>
          <a:bodyPr/>
          <a:lstStyle/>
          <a:p>
            <a:r>
              <a:rPr lang="es-MX" sz="4800" b="1" i="0" u="none" strike="noStrike" baseline="0" dirty="0">
                <a:solidFill>
                  <a:srgbClr val="A14343"/>
                </a:solidFill>
                <a:latin typeface="Arial" panose="020B0604020202020204" pitchFamily="34" charset="0"/>
              </a:rPr>
              <a:t>Art. 73</a:t>
            </a:r>
            <a:endParaRPr lang="es-MX" dirty="0"/>
          </a:p>
        </p:txBody>
      </p:sp>
      <p:sp>
        <p:nvSpPr>
          <p:cNvPr id="3" name="Marcador de contenido 2">
            <a:extLst>
              <a:ext uri="{FF2B5EF4-FFF2-40B4-BE49-F238E27FC236}">
                <a16:creationId xmlns:a16="http://schemas.microsoft.com/office/drawing/2014/main" id="{5D0C0185-B2E3-5C84-416F-4E3E9CE22EA0}"/>
              </a:ext>
            </a:extLst>
          </p:cNvPr>
          <p:cNvSpPr>
            <a:spLocks noGrp="1"/>
          </p:cNvSpPr>
          <p:nvPr>
            <p:ph idx="1"/>
          </p:nvPr>
        </p:nvSpPr>
        <p:spPr/>
        <p:txBody>
          <a:bodyPr>
            <a:normAutofit/>
          </a:bodyPr>
          <a:lstStyle/>
          <a:p>
            <a:pPr algn="just"/>
            <a:r>
              <a:rPr lang="es-MX" sz="2400" b="0" i="0" u="none" strike="noStrike" baseline="0" dirty="0">
                <a:solidFill>
                  <a:srgbClr val="000000"/>
                </a:solidFill>
                <a:latin typeface="Arial" panose="020B0604020202020204" pitchFamily="34" charset="0"/>
              </a:rPr>
              <a:t>siguientes garantías:</a:t>
            </a:r>
          </a:p>
          <a:p>
            <a:pPr algn="just"/>
            <a:r>
              <a:rPr lang="es-MX" sz="2400" b="0" i="0" u="none" strike="noStrike" baseline="0" dirty="0">
                <a:solidFill>
                  <a:srgbClr val="000000"/>
                </a:solidFill>
                <a:latin typeface="Arial" panose="020B0604020202020204" pitchFamily="34" charset="0"/>
              </a:rPr>
              <a:t>1. Garantía incondicional, irrevocable y de cobro inmediato, otorgada por un banco o institución financiera establecidos en el país o por intermedio de ellos;</a:t>
            </a:r>
          </a:p>
          <a:p>
            <a:pPr algn="just"/>
            <a:r>
              <a:rPr lang="es-MX" sz="2400" b="0" i="0" u="none" strike="noStrike" baseline="0" dirty="0">
                <a:solidFill>
                  <a:srgbClr val="000000"/>
                </a:solidFill>
                <a:latin typeface="Arial" panose="020B0604020202020204" pitchFamily="34" charset="0"/>
              </a:rPr>
              <a:t>2. Fianza instrumentada en una póliza de seguros, incondicional e irrevocable, de cobro inmediato, emitida por una compañía de seguros establecida en el país;</a:t>
            </a:r>
          </a:p>
          <a:p>
            <a:pPr algn="just"/>
            <a:r>
              <a:rPr lang="es-MX" sz="2400" b="0" i="0" u="none" strike="noStrike" baseline="0" dirty="0">
                <a:solidFill>
                  <a:srgbClr val="000000"/>
                </a:solidFill>
                <a:latin typeface="Arial" panose="020B0604020202020204" pitchFamily="34" charset="0"/>
              </a:rPr>
              <a:t>3. Primera hipoteca de bienes raíces, siempre que el monto de la garantía no exceda del sesenta (60%) por ciento del valor del inmueble hipotecado, según el correspondiente avalúo catastral correspondiente;</a:t>
            </a:r>
            <a:endParaRPr lang="es-MX" sz="2400" dirty="0"/>
          </a:p>
        </p:txBody>
      </p:sp>
    </p:spTree>
    <p:extLst>
      <p:ext uri="{BB962C8B-B14F-4D97-AF65-F5344CB8AC3E}">
        <p14:creationId xmlns:p14="http://schemas.microsoft.com/office/powerpoint/2010/main" val="19078829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890E65-B169-8B88-FA05-50E21D72E075}"/>
              </a:ext>
            </a:extLst>
          </p:cNvPr>
          <p:cNvSpPr>
            <a:spLocks noGrp="1"/>
          </p:cNvSpPr>
          <p:nvPr>
            <p:ph type="title"/>
          </p:nvPr>
        </p:nvSpPr>
        <p:spPr/>
        <p:txBody>
          <a:bodyPr/>
          <a:lstStyle/>
          <a:p>
            <a:r>
              <a:rPr lang="es-MX" sz="4800" b="1" i="0" u="none" strike="noStrike" baseline="0" dirty="0">
                <a:solidFill>
                  <a:srgbClr val="A14343"/>
                </a:solidFill>
                <a:latin typeface="Arial" panose="020B0604020202020204" pitchFamily="34" charset="0"/>
              </a:rPr>
              <a:t>Art. 73</a:t>
            </a:r>
            <a:endParaRPr lang="es-MX" dirty="0"/>
          </a:p>
        </p:txBody>
      </p:sp>
      <p:sp>
        <p:nvSpPr>
          <p:cNvPr id="3" name="Marcador de contenido 2">
            <a:extLst>
              <a:ext uri="{FF2B5EF4-FFF2-40B4-BE49-F238E27FC236}">
                <a16:creationId xmlns:a16="http://schemas.microsoft.com/office/drawing/2014/main" id="{A02C11B5-0CA5-A5FD-1541-0CE5DA232B5C}"/>
              </a:ext>
            </a:extLst>
          </p:cNvPr>
          <p:cNvSpPr>
            <a:spLocks noGrp="1"/>
          </p:cNvSpPr>
          <p:nvPr>
            <p:ph idx="1"/>
          </p:nvPr>
        </p:nvSpPr>
        <p:spPr/>
        <p:txBody>
          <a:bodyPr>
            <a:normAutofit/>
          </a:bodyPr>
          <a:lstStyle/>
          <a:p>
            <a:pPr algn="just"/>
            <a:r>
              <a:rPr lang="es-MX" sz="2000" b="0" i="0" u="none" strike="noStrike" baseline="0" dirty="0">
                <a:latin typeface="Arial" panose="020B0604020202020204" pitchFamily="34" charset="0"/>
              </a:rPr>
              <a:t>4. Depósitos de bonos del Estado, de las municipalidades y de otras instituciones del Estado, certificaciones de la Tesorería</a:t>
            </a:r>
          </a:p>
          <a:p>
            <a:pPr algn="just"/>
            <a:r>
              <a:rPr lang="es-MX" sz="2000" b="0" i="0" u="none" strike="noStrike" baseline="0" dirty="0">
                <a:latin typeface="Arial" panose="020B0604020202020204" pitchFamily="34" charset="0"/>
              </a:rPr>
              <a:t>General de la Nación, cédulas hipotecarias, bonos de prenda, Notas de crédito otorgadas por el Servicio de Rentas</a:t>
            </a:r>
          </a:p>
          <a:p>
            <a:pPr algn="just"/>
            <a:r>
              <a:rPr lang="es-MX" sz="2000" b="0" i="0" u="none" strike="noStrike" baseline="0" dirty="0">
                <a:latin typeface="Arial" panose="020B0604020202020204" pitchFamily="34" charset="0"/>
              </a:rPr>
              <a:t>Internas, o valores fiduciarios que hayan sido calificados por el Directorio del Banco Central del Ecuador. Su valor se computará de acuerdo con su cotización en las bolsas de valores del país, al momento de constituir la garantía. Los intereses que produzcan pertenecerán al proveedor; y,</a:t>
            </a:r>
          </a:p>
          <a:p>
            <a:pPr algn="just"/>
            <a:r>
              <a:rPr lang="es-MX" sz="2000" b="0" i="0" u="none" strike="noStrike" baseline="0" dirty="0">
                <a:latin typeface="Arial" panose="020B0604020202020204" pitchFamily="34" charset="0"/>
              </a:rPr>
              <a:t>5. Certificados de depósito a plazo, emitidos por una institución financiera establecida en el país, endosados por valor en garantía a la orden de la Entidad Contratante y cuyo plazo de vigencia sea mayor al estimado para la ejecución del contrato.</a:t>
            </a:r>
            <a:endParaRPr lang="es-MX" dirty="0"/>
          </a:p>
        </p:txBody>
      </p:sp>
    </p:spTree>
    <p:extLst>
      <p:ext uri="{BB962C8B-B14F-4D97-AF65-F5344CB8AC3E}">
        <p14:creationId xmlns:p14="http://schemas.microsoft.com/office/powerpoint/2010/main" val="10224742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6FA51D8-DBE8-AEA6-5A97-82A7CA9EC389}"/>
              </a:ext>
            </a:extLst>
          </p:cNvPr>
          <p:cNvSpPr>
            <a:spLocks noGrp="1"/>
          </p:cNvSpPr>
          <p:nvPr>
            <p:ph type="title"/>
          </p:nvPr>
        </p:nvSpPr>
        <p:spPr/>
        <p:txBody>
          <a:bodyPr/>
          <a:lstStyle/>
          <a:p>
            <a:r>
              <a:rPr lang="es-MX" sz="4800" b="1" i="0" u="none" strike="noStrike" baseline="0" dirty="0">
                <a:solidFill>
                  <a:srgbClr val="A14343"/>
                </a:solidFill>
                <a:latin typeface="Arial" panose="020B0604020202020204" pitchFamily="34" charset="0"/>
              </a:rPr>
              <a:t>Art. 73</a:t>
            </a:r>
            <a:endParaRPr lang="es-MX" dirty="0"/>
          </a:p>
        </p:txBody>
      </p:sp>
      <p:sp>
        <p:nvSpPr>
          <p:cNvPr id="3" name="Marcador de contenido 2">
            <a:extLst>
              <a:ext uri="{FF2B5EF4-FFF2-40B4-BE49-F238E27FC236}">
                <a16:creationId xmlns:a16="http://schemas.microsoft.com/office/drawing/2014/main" id="{763D189A-FAB3-44DE-FB4D-2E88506DA082}"/>
              </a:ext>
            </a:extLst>
          </p:cNvPr>
          <p:cNvSpPr>
            <a:spLocks noGrp="1"/>
          </p:cNvSpPr>
          <p:nvPr>
            <p:ph idx="1"/>
          </p:nvPr>
        </p:nvSpPr>
        <p:spPr/>
        <p:txBody>
          <a:bodyPr>
            <a:normAutofit/>
          </a:bodyPr>
          <a:lstStyle/>
          <a:p>
            <a:pPr algn="just"/>
            <a:r>
              <a:rPr lang="es-MX" sz="3200" b="0" i="0" u="none" strike="noStrike" baseline="0" dirty="0">
                <a:latin typeface="Arial" panose="020B0604020202020204" pitchFamily="34" charset="0"/>
              </a:rPr>
              <a:t>No se exigirán las garantías establecidas por la presente Ley para los contratos referidos en el número 8 del artículo 2 de esta Ley.</a:t>
            </a:r>
          </a:p>
          <a:p>
            <a:pPr algn="just"/>
            <a:r>
              <a:rPr lang="es-MX" sz="3200" b="0" i="0" u="none" strike="noStrike" baseline="0" dirty="0">
                <a:latin typeface="Arial" panose="020B0604020202020204" pitchFamily="34" charset="0"/>
              </a:rPr>
              <a:t>Para hacer efectiva la garantía, la Entidad Contratante tendrá preferencia sobre cualquier otro acreedor, sea cual fuere la</a:t>
            </a:r>
          </a:p>
          <a:p>
            <a:pPr algn="just"/>
            <a:r>
              <a:rPr lang="es-MX" sz="3200" b="0" i="0" u="none" strike="noStrike" baseline="0" dirty="0">
                <a:latin typeface="Arial" panose="020B0604020202020204" pitchFamily="34" charset="0"/>
              </a:rPr>
              <a:t>naturaleza del mismo y el título en que se funde su pretensión</a:t>
            </a:r>
            <a:r>
              <a:rPr lang="es-MX" sz="2000" b="0" i="0" u="none" strike="noStrike" baseline="0" dirty="0">
                <a:latin typeface="Arial" panose="020B0604020202020204" pitchFamily="34" charset="0"/>
              </a:rPr>
              <a:t>.</a:t>
            </a:r>
            <a:endParaRPr lang="es-MX" dirty="0"/>
          </a:p>
        </p:txBody>
      </p:sp>
    </p:spTree>
    <p:extLst>
      <p:ext uri="{BB962C8B-B14F-4D97-AF65-F5344CB8AC3E}">
        <p14:creationId xmlns:p14="http://schemas.microsoft.com/office/powerpoint/2010/main" val="27535358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19A1FE9-4E4F-A1E5-D2AD-FDB7A69274A6}"/>
              </a:ext>
            </a:extLst>
          </p:cNvPr>
          <p:cNvSpPr>
            <a:spLocks noGrp="1"/>
          </p:cNvSpPr>
          <p:nvPr>
            <p:ph type="title"/>
          </p:nvPr>
        </p:nvSpPr>
        <p:spPr/>
        <p:txBody>
          <a:bodyPr/>
          <a:lstStyle/>
          <a:p>
            <a:r>
              <a:rPr lang="es-MX" sz="4800" b="1" i="0" u="none" strike="noStrike" baseline="0" dirty="0">
                <a:solidFill>
                  <a:srgbClr val="A14343"/>
                </a:solidFill>
                <a:latin typeface="Arial" panose="020B0604020202020204" pitchFamily="34" charset="0"/>
              </a:rPr>
              <a:t>Art. 73</a:t>
            </a:r>
            <a:endParaRPr lang="es-MX" dirty="0"/>
          </a:p>
        </p:txBody>
      </p:sp>
      <p:sp>
        <p:nvSpPr>
          <p:cNvPr id="3" name="Marcador de contenido 2">
            <a:extLst>
              <a:ext uri="{FF2B5EF4-FFF2-40B4-BE49-F238E27FC236}">
                <a16:creationId xmlns:a16="http://schemas.microsoft.com/office/drawing/2014/main" id="{7018851E-5041-BF75-E376-A357DE2C1983}"/>
              </a:ext>
            </a:extLst>
          </p:cNvPr>
          <p:cNvSpPr>
            <a:spLocks noGrp="1"/>
          </p:cNvSpPr>
          <p:nvPr>
            <p:ph idx="1"/>
          </p:nvPr>
        </p:nvSpPr>
        <p:spPr/>
        <p:txBody>
          <a:bodyPr>
            <a:noAutofit/>
          </a:bodyPr>
          <a:lstStyle/>
          <a:p>
            <a:pPr algn="just"/>
            <a:r>
              <a:rPr lang="es-MX" sz="2400" b="0" i="0" u="none" strike="noStrike" baseline="0" dirty="0">
                <a:latin typeface="Arial" panose="020B0604020202020204" pitchFamily="34" charset="0"/>
              </a:rPr>
              <a:t>Las garantías otorgadas por bancos o instituciones financieras y las pólizas de seguros establecidas en los numerales 1 y 2 del presente artículo, no admitirán cláusula alguna que establezca trámite administrativo previo, bastando para su ejecución, el requerimiento por escrito de la entidad beneficiaria de la garantía. </a:t>
            </a:r>
          </a:p>
          <a:p>
            <a:pPr algn="just"/>
            <a:r>
              <a:rPr lang="es-MX" sz="2400" b="0" i="0" u="none" strike="noStrike" baseline="0" dirty="0">
                <a:latin typeface="Arial" panose="020B0604020202020204" pitchFamily="34" charset="0"/>
              </a:rPr>
              <a:t>Cualquier cláusula en contrario, se entenderá como no escrita. En caso de incumplimiento, el banco, la institución financiera o la compañía aseguradora, será inhabilitada en el Sistema Nacional de Contratación Pública por el organismo responsable, hasta el cumplimiento de su obligación. En caso de reincidencia será inhabilitada por dos (2) años.</a:t>
            </a:r>
            <a:endParaRPr lang="es-MX" sz="2400" dirty="0"/>
          </a:p>
        </p:txBody>
      </p:sp>
    </p:spTree>
    <p:extLst>
      <p:ext uri="{BB962C8B-B14F-4D97-AF65-F5344CB8AC3E}">
        <p14:creationId xmlns:p14="http://schemas.microsoft.com/office/powerpoint/2010/main" val="23237810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78E04A3-C70A-21B1-8A6C-17593DA31388}"/>
              </a:ext>
            </a:extLst>
          </p:cNvPr>
          <p:cNvSpPr>
            <a:spLocks noGrp="1"/>
          </p:cNvSpPr>
          <p:nvPr>
            <p:ph type="title"/>
          </p:nvPr>
        </p:nvSpPr>
        <p:spPr/>
        <p:txBody>
          <a:bodyPr/>
          <a:lstStyle/>
          <a:p>
            <a:r>
              <a:rPr lang="es-MX" sz="4800" b="1" i="0" u="none" strike="noStrike" baseline="0" dirty="0">
                <a:solidFill>
                  <a:srgbClr val="A14343"/>
                </a:solidFill>
                <a:latin typeface="Arial" panose="020B0604020202020204" pitchFamily="34" charset="0"/>
              </a:rPr>
              <a:t>Art. 73</a:t>
            </a:r>
            <a:endParaRPr lang="es-MX" dirty="0"/>
          </a:p>
        </p:txBody>
      </p:sp>
      <p:sp>
        <p:nvSpPr>
          <p:cNvPr id="3" name="Marcador de contenido 2">
            <a:extLst>
              <a:ext uri="{FF2B5EF4-FFF2-40B4-BE49-F238E27FC236}">
                <a16:creationId xmlns:a16="http://schemas.microsoft.com/office/drawing/2014/main" id="{306F5B02-6662-E929-ACE9-775762BDF468}"/>
              </a:ext>
            </a:extLst>
          </p:cNvPr>
          <p:cNvSpPr>
            <a:spLocks noGrp="1"/>
          </p:cNvSpPr>
          <p:nvPr>
            <p:ph idx="1"/>
          </p:nvPr>
        </p:nvSpPr>
        <p:spPr/>
        <p:txBody>
          <a:bodyPr>
            <a:noAutofit/>
          </a:bodyPr>
          <a:lstStyle/>
          <a:p>
            <a:pPr algn="just"/>
            <a:r>
              <a:rPr lang="es-MX" sz="2800" b="1" i="0" u="none" strike="noStrike" baseline="0" dirty="0">
                <a:latin typeface="Arial" panose="020B0604020202020204" pitchFamily="34" charset="0"/>
              </a:rPr>
              <a:t>Nota: </a:t>
            </a:r>
            <a:r>
              <a:rPr lang="es-MX" sz="2800" b="0" i="0" u="none" strike="noStrike" baseline="0" dirty="0">
                <a:latin typeface="Arial" panose="020B0604020202020204" pitchFamily="34" charset="0"/>
              </a:rPr>
              <a:t>Artículo reformado por Ley No. 0, publicada en Registro Oficial Suplemento 100 de 14 de Octubre del 2013 .</a:t>
            </a:r>
          </a:p>
          <a:p>
            <a:pPr algn="just"/>
            <a:r>
              <a:rPr lang="es-MX" sz="2800" b="1" i="0" u="none" strike="noStrike" baseline="0" dirty="0">
                <a:latin typeface="Arial" panose="020B0604020202020204" pitchFamily="34" charset="0"/>
              </a:rPr>
              <a:t>CONCORDANCIAS:</a:t>
            </a:r>
          </a:p>
          <a:p>
            <a:pPr algn="just"/>
            <a:r>
              <a:rPr lang="pt-BR" sz="2800" b="0" i="1" u="none" strike="noStrike" baseline="0" dirty="0">
                <a:latin typeface="Arial" panose="020B0604020202020204" pitchFamily="34" charset="0"/>
              </a:rPr>
              <a:t>CÓDIGO CIVIL (TÍTULO PRELIMINAR), </a:t>
            </a:r>
            <a:r>
              <a:rPr lang="pt-BR" sz="2800" b="0" i="1" u="none" strike="noStrike" baseline="0" dirty="0" err="1">
                <a:latin typeface="Arial" panose="020B0604020202020204" pitchFamily="34" charset="0"/>
              </a:rPr>
              <a:t>Arts</a:t>
            </a:r>
            <a:r>
              <a:rPr lang="pt-BR" sz="2800" b="0" i="1" u="none" strike="noStrike" baseline="0" dirty="0">
                <a:latin typeface="Arial" panose="020B0604020202020204" pitchFamily="34" charset="0"/>
              </a:rPr>
              <a:t>. 31</a:t>
            </a:r>
          </a:p>
          <a:p>
            <a:pPr algn="just"/>
            <a:r>
              <a:rPr lang="es-MX" sz="2800" b="0" i="1" u="none" strike="noStrike" baseline="0" dirty="0">
                <a:latin typeface="Arial" panose="020B0604020202020204" pitchFamily="34" charset="0"/>
              </a:rPr>
              <a:t>CÓDIGO CIVIL (LIBRO IV), Arts. 2238, 2309, 2371, 2374</a:t>
            </a:r>
          </a:p>
          <a:p>
            <a:pPr algn="just"/>
            <a:r>
              <a:rPr lang="es-MX" sz="2800" b="0" i="1" u="none" strike="noStrike" baseline="0" dirty="0">
                <a:latin typeface="Arial" panose="020B0604020202020204" pitchFamily="34" charset="0"/>
              </a:rPr>
              <a:t>REGLAMENTO A LA LEY ORGÁNICA SISTEMA NACIONAL CONTRATACIÓN PÚBLICA, Arts. 211, 212, 213, 217,</a:t>
            </a:r>
          </a:p>
          <a:p>
            <a:pPr algn="just"/>
            <a:r>
              <a:rPr lang="es-MX" sz="2800" b="0" i="1" u="none" strike="noStrike" baseline="0" dirty="0">
                <a:latin typeface="Arial" panose="020B0604020202020204" pitchFamily="34" charset="0"/>
              </a:rPr>
              <a:t>262, 333</a:t>
            </a:r>
            <a:endParaRPr lang="es-MX" sz="2800" dirty="0"/>
          </a:p>
        </p:txBody>
      </p:sp>
    </p:spTree>
    <p:extLst>
      <p:ext uri="{BB962C8B-B14F-4D97-AF65-F5344CB8AC3E}">
        <p14:creationId xmlns:p14="http://schemas.microsoft.com/office/powerpoint/2010/main" val="13587266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4D84B28-1C21-C15C-1378-30B5A30EFA08}"/>
              </a:ext>
            </a:extLst>
          </p:cNvPr>
          <p:cNvSpPr>
            <a:spLocks noGrp="1"/>
          </p:cNvSpPr>
          <p:nvPr>
            <p:ph type="title"/>
          </p:nvPr>
        </p:nvSpPr>
        <p:spPr/>
        <p:txBody>
          <a:bodyPr/>
          <a:lstStyle/>
          <a:p>
            <a:r>
              <a:rPr lang="es-MX" sz="4800" b="1" i="0" u="none" strike="noStrike" baseline="0" dirty="0">
                <a:solidFill>
                  <a:srgbClr val="A14343"/>
                </a:solidFill>
                <a:latin typeface="Arial" panose="020B0604020202020204" pitchFamily="34" charset="0"/>
              </a:rPr>
              <a:t>Art. 74</a:t>
            </a:r>
            <a:r>
              <a:rPr lang="es-MX" sz="4800" b="0" i="0" u="none" strike="noStrike" baseline="0" dirty="0">
                <a:solidFill>
                  <a:srgbClr val="000000"/>
                </a:solidFill>
                <a:latin typeface="Arial" panose="020B0604020202020204" pitchFamily="34" charset="0"/>
              </a:rPr>
              <a:t>.-</a:t>
            </a:r>
            <a:endParaRPr lang="es-MX" dirty="0"/>
          </a:p>
        </p:txBody>
      </p:sp>
      <p:sp>
        <p:nvSpPr>
          <p:cNvPr id="3" name="Marcador de contenido 2">
            <a:extLst>
              <a:ext uri="{FF2B5EF4-FFF2-40B4-BE49-F238E27FC236}">
                <a16:creationId xmlns:a16="http://schemas.microsoft.com/office/drawing/2014/main" id="{C4CA08CD-78B6-15FF-BF7B-28BC1DF9B25C}"/>
              </a:ext>
            </a:extLst>
          </p:cNvPr>
          <p:cNvSpPr>
            <a:spLocks noGrp="1"/>
          </p:cNvSpPr>
          <p:nvPr>
            <p:ph idx="1"/>
          </p:nvPr>
        </p:nvSpPr>
        <p:spPr>
          <a:xfrm>
            <a:off x="1097279" y="1845734"/>
            <a:ext cx="10820917" cy="4477574"/>
          </a:xfrm>
        </p:spPr>
        <p:txBody>
          <a:bodyPr>
            <a:normAutofit/>
          </a:bodyPr>
          <a:lstStyle/>
          <a:p>
            <a:pPr algn="just"/>
            <a:r>
              <a:rPr lang="es-MX" sz="2400" b="0" i="0" u="none" strike="noStrike" baseline="0" dirty="0">
                <a:solidFill>
                  <a:srgbClr val="000000"/>
                </a:solidFill>
                <a:latin typeface="Arial" panose="020B0604020202020204" pitchFamily="34" charset="0"/>
              </a:rPr>
              <a:t>Garantía de Fiel Cumplimiento.- Para seguridad del cumplimiento del contrato y para responder por las obligaciones que contrajeren a favor de terceros, relacionadas con el contrato, el adjudicatario, antes o al momento de la firma del contrato, rendirá garantías por un monto equivalente al cinco (5%) por ciento del valor de aquel. En los contratos de obra, así como en los contratos integrales por precio fijo, esta garantía se constituirá para garantizar el cumplimiento del contrato y las obligaciones contraídas a favor de terceros y para asegurar la debida ejecución de la obra y la buena calidad de los materiales, asegurando con ello las reparaciones o cambios de aquellas partes de la obra en la que se descubran defectos de construcción, mala calidad o incumplimiento de las especificaciones, imputables al proveedor</a:t>
            </a:r>
            <a:endParaRPr lang="es-MX" sz="2400" dirty="0"/>
          </a:p>
        </p:txBody>
      </p:sp>
    </p:spTree>
    <p:extLst>
      <p:ext uri="{BB962C8B-B14F-4D97-AF65-F5344CB8AC3E}">
        <p14:creationId xmlns:p14="http://schemas.microsoft.com/office/powerpoint/2010/main" val="26152105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5464A9F-6E76-2B3B-7180-E4D73599FB4F}"/>
              </a:ext>
            </a:extLst>
          </p:cNvPr>
          <p:cNvSpPr>
            <a:spLocks noGrp="1"/>
          </p:cNvSpPr>
          <p:nvPr>
            <p:ph type="title"/>
          </p:nvPr>
        </p:nvSpPr>
        <p:spPr/>
        <p:txBody>
          <a:bodyPr/>
          <a:lstStyle/>
          <a:p>
            <a:r>
              <a:rPr lang="es-MX" sz="4800" b="1" i="0" u="none" strike="noStrike" baseline="0" dirty="0">
                <a:solidFill>
                  <a:srgbClr val="A14343"/>
                </a:solidFill>
                <a:latin typeface="Arial" panose="020B0604020202020204" pitchFamily="34" charset="0"/>
              </a:rPr>
              <a:t>Art. 74</a:t>
            </a:r>
            <a:r>
              <a:rPr lang="es-MX" sz="4800" b="0" i="0" u="none" strike="noStrike" baseline="0" dirty="0">
                <a:solidFill>
                  <a:srgbClr val="000000"/>
                </a:solidFill>
                <a:latin typeface="Arial" panose="020B0604020202020204" pitchFamily="34" charset="0"/>
              </a:rPr>
              <a:t>.-</a:t>
            </a:r>
            <a:endParaRPr lang="es-MX" dirty="0"/>
          </a:p>
        </p:txBody>
      </p:sp>
      <p:sp>
        <p:nvSpPr>
          <p:cNvPr id="3" name="Marcador de contenido 2">
            <a:extLst>
              <a:ext uri="{FF2B5EF4-FFF2-40B4-BE49-F238E27FC236}">
                <a16:creationId xmlns:a16="http://schemas.microsoft.com/office/drawing/2014/main" id="{069CA866-1B01-61B2-9170-A66AD4B4C34B}"/>
              </a:ext>
            </a:extLst>
          </p:cNvPr>
          <p:cNvSpPr>
            <a:spLocks noGrp="1"/>
          </p:cNvSpPr>
          <p:nvPr>
            <p:ph idx="1"/>
          </p:nvPr>
        </p:nvSpPr>
        <p:spPr/>
        <p:txBody>
          <a:bodyPr>
            <a:normAutofit/>
          </a:bodyPr>
          <a:lstStyle/>
          <a:p>
            <a:pPr algn="just"/>
            <a:r>
              <a:rPr lang="es-MX" sz="2800" b="0" i="0" u="none" strike="noStrike" baseline="0" dirty="0">
                <a:latin typeface="Arial" panose="020B0604020202020204" pitchFamily="34" charset="0"/>
              </a:rPr>
              <a:t>En los contratos de obra o en la contratación de servicios no normalizados, si la oferta económica adjudicada fuese inferior</a:t>
            </a:r>
          </a:p>
          <a:p>
            <a:pPr algn="just"/>
            <a:r>
              <a:rPr lang="es-MX" sz="2800" b="0" i="0" u="none" strike="noStrike" baseline="0" dirty="0">
                <a:latin typeface="Arial" panose="020B0604020202020204" pitchFamily="34" charset="0"/>
              </a:rPr>
              <a:t>al presupuesto referencial en un porcentaje igual o superior al diez (10%) por ciento de éste, la garantía de fiel</a:t>
            </a:r>
          </a:p>
          <a:p>
            <a:pPr algn="just"/>
            <a:r>
              <a:rPr lang="es-MX" sz="2800" b="0" i="0" u="none" strike="noStrike" baseline="0" dirty="0">
                <a:latin typeface="Arial" panose="020B0604020202020204" pitchFamily="34" charset="0"/>
              </a:rPr>
              <a:t>cumplimiento deberá incrementarse en un monto equivalente al veinte (20%) por ciento de la diferencia entre el</a:t>
            </a:r>
          </a:p>
          <a:p>
            <a:pPr algn="just"/>
            <a:r>
              <a:rPr lang="es-MX" sz="2800" b="0" i="0" u="none" strike="noStrike" baseline="0" dirty="0">
                <a:latin typeface="Arial" panose="020B0604020202020204" pitchFamily="34" charset="0"/>
              </a:rPr>
              <a:t>presupuesto referencial y la cuantía del contrato.</a:t>
            </a:r>
            <a:endParaRPr lang="es-MX" sz="2800" dirty="0"/>
          </a:p>
        </p:txBody>
      </p:sp>
    </p:spTree>
    <p:extLst>
      <p:ext uri="{BB962C8B-B14F-4D97-AF65-F5344CB8AC3E}">
        <p14:creationId xmlns:p14="http://schemas.microsoft.com/office/powerpoint/2010/main" val="28442426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6B4801B-6131-2831-92BB-78B646008B4F}"/>
              </a:ext>
            </a:extLst>
          </p:cNvPr>
          <p:cNvSpPr>
            <a:spLocks noGrp="1"/>
          </p:cNvSpPr>
          <p:nvPr>
            <p:ph type="title"/>
          </p:nvPr>
        </p:nvSpPr>
        <p:spPr/>
        <p:txBody>
          <a:bodyPr/>
          <a:lstStyle/>
          <a:p>
            <a:r>
              <a:rPr lang="es-MX" sz="4800" b="1" i="0" u="none" strike="noStrike" baseline="0" dirty="0">
                <a:solidFill>
                  <a:srgbClr val="A14343"/>
                </a:solidFill>
                <a:latin typeface="Arial" panose="020B0604020202020204" pitchFamily="34" charset="0"/>
              </a:rPr>
              <a:t>Art. 74</a:t>
            </a:r>
            <a:r>
              <a:rPr lang="es-MX" sz="4800" b="0" i="0" u="none" strike="noStrike" baseline="0" dirty="0">
                <a:solidFill>
                  <a:srgbClr val="000000"/>
                </a:solidFill>
                <a:latin typeface="Arial" panose="020B0604020202020204" pitchFamily="34" charset="0"/>
              </a:rPr>
              <a:t>.-</a:t>
            </a:r>
            <a:endParaRPr lang="es-MX" dirty="0"/>
          </a:p>
        </p:txBody>
      </p:sp>
      <p:sp>
        <p:nvSpPr>
          <p:cNvPr id="3" name="Marcador de contenido 2">
            <a:extLst>
              <a:ext uri="{FF2B5EF4-FFF2-40B4-BE49-F238E27FC236}">
                <a16:creationId xmlns:a16="http://schemas.microsoft.com/office/drawing/2014/main" id="{6988A996-2976-448B-FF00-D972F0590583}"/>
              </a:ext>
            </a:extLst>
          </p:cNvPr>
          <p:cNvSpPr>
            <a:spLocks noGrp="1"/>
          </p:cNvSpPr>
          <p:nvPr>
            <p:ph idx="1"/>
          </p:nvPr>
        </p:nvSpPr>
        <p:spPr>
          <a:xfrm>
            <a:off x="542441" y="1845734"/>
            <a:ext cx="11267267" cy="4431080"/>
          </a:xfrm>
        </p:spPr>
        <p:txBody>
          <a:bodyPr>
            <a:noAutofit/>
          </a:bodyPr>
          <a:lstStyle/>
          <a:p>
            <a:pPr algn="just"/>
            <a:r>
              <a:rPr lang="es-MX" sz="1800" b="0" i="0" u="none" strike="noStrike" baseline="0" dirty="0">
                <a:latin typeface="Arial" panose="020B0604020202020204" pitchFamily="34" charset="0"/>
              </a:rPr>
              <a:t>Tales cauciones podrán constituirse mediante la entrega de las garantías contempladas en los números: 1, 2; y, 5 del</a:t>
            </a:r>
          </a:p>
          <a:p>
            <a:pPr algn="just"/>
            <a:r>
              <a:rPr lang="es-MX" sz="1800" b="0" i="0" u="none" strike="noStrike" baseline="0" dirty="0">
                <a:latin typeface="Arial" panose="020B0604020202020204" pitchFamily="34" charset="0"/>
              </a:rPr>
              <a:t>artículo 73 de esta Ley.</a:t>
            </a:r>
          </a:p>
          <a:p>
            <a:pPr algn="just"/>
            <a:r>
              <a:rPr lang="es-MX" sz="1800" b="0" i="0" u="none" strike="noStrike" baseline="0" dirty="0">
                <a:latin typeface="Arial" panose="020B0604020202020204" pitchFamily="34" charset="0"/>
              </a:rPr>
              <a:t>No se exigirá este tipo de garantía en los contratos de compraventa de bienes inmuebles y de adquisición de bienes</a:t>
            </a:r>
          </a:p>
          <a:p>
            <a:pPr algn="just"/>
            <a:r>
              <a:rPr lang="es-MX" sz="1800" b="0" i="0" u="none" strike="noStrike" baseline="0" dirty="0">
                <a:latin typeface="Arial" panose="020B0604020202020204" pitchFamily="34" charset="0"/>
              </a:rPr>
              <a:t>muebles que se entreguen al momento de efectuarse el pago.</a:t>
            </a:r>
          </a:p>
          <a:p>
            <a:pPr algn="just"/>
            <a:r>
              <a:rPr lang="es-MX" sz="1800" b="0" i="0" u="none" strike="noStrike" baseline="0" dirty="0">
                <a:latin typeface="Arial" panose="020B0604020202020204" pitchFamily="34" charset="0"/>
              </a:rPr>
              <a:t>Tampoco se exigirá esta garantía en los contratos cuya cuantía sea menor a multiplicar el coeficiente 0,000002 por el</a:t>
            </a:r>
          </a:p>
          <a:p>
            <a:pPr algn="just"/>
            <a:r>
              <a:rPr lang="es-MX" sz="1800" b="0" i="0" u="none" strike="noStrike" baseline="0" dirty="0">
                <a:latin typeface="Arial" panose="020B0604020202020204" pitchFamily="34" charset="0"/>
              </a:rPr>
              <a:t>Presupuesto Inicial del Estado del correspondiente ejercicio económico</a:t>
            </a:r>
          </a:p>
          <a:p>
            <a:pPr algn="just"/>
            <a:r>
              <a:rPr lang="es-MX" sz="1800" b="0" i="0" u="none" strike="noStrike" baseline="0" dirty="0">
                <a:latin typeface="Arial" panose="020B0604020202020204" pitchFamily="34" charset="0"/>
              </a:rPr>
              <a:t>Con cargo a la garantía de fiel cumplimiento se podrá efectivizar las multas que le fueren impuestas al contratista.</a:t>
            </a:r>
          </a:p>
          <a:p>
            <a:pPr algn="just"/>
            <a:r>
              <a:rPr lang="es-MX" sz="1800" b="1" i="0" u="none" strike="noStrike" baseline="0" dirty="0">
                <a:latin typeface="Arial" panose="020B0604020202020204" pitchFamily="34" charset="0"/>
              </a:rPr>
              <a:t>Nota: </a:t>
            </a:r>
            <a:r>
              <a:rPr lang="es-MX" sz="1800" b="0" i="0" u="none" strike="noStrike" baseline="0" dirty="0">
                <a:latin typeface="Arial" panose="020B0604020202020204" pitchFamily="34" charset="0"/>
              </a:rPr>
              <a:t>Incisos segundo y penúltimo reformados por Ley No. 0, publicada en Registro Oficial Suplemento 100 de 14 de</a:t>
            </a:r>
          </a:p>
          <a:p>
            <a:pPr algn="just"/>
            <a:r>
              <a:rPr lang="es-MX" sz="1800" b="0" i="0" u="none" strike="noStrike" baseline="0" dirty="0">
                <a:latin typeface="Arial" panose="020B0604020202020204" pitchFamily="34" charset="0"/>
              </a:rPr>
              <a:t>Octubre del 2013</a:t>
            </a:r>
            <a:endParaRPr lang="es-MX" sz="1800" dirty="0"/>
          </a:p>
        </p:txBody>
      </p:sp>
    </p:spTree>
    <p:extLst>
      <p:ext uri="{BB962C8B-B14F-4D97-AF65-F5344CB8AC3E}">
        <p14:creationId xmlns:p14="http://schemas.microsoft.com/office/powerpoint/2010/main" val="2178943301"/>
      </p:ext>
    </p:extLst>
  </p:cSld>
  <p:clrMapOvr>
    <a:masterClrMapping/>
  </p:clrMapOvr>
</p:sld>
</file>

<file path=ppt/theme/theme1.xml><?xml version="1.0" encoding="utf-8"?>
<a:theme xmlns:a="http://schemas.openxmlformats.org/drawingml/2006/main" name="Retrospección">
  <a:themeElements>
    <a:clrScheme name="Violeta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Retrospecció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ción">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02006FA4-1611-4B07-AF7F-85CF6D20EB3E}"/>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Retrospect</Template>
  <TotalTime>21912</TotalTime>
  <Words>1330</Words>
  <Application>Microsoft Office PowerPoint</Application>
  <PresentationFormat>Panorámica</PresentationFormat>
  <Paragraphs>74</Paragraphs>
  <Slides>17</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17</vt:i4>
      </vt:variant>
    </vt:vector>
  </HeadingPairs>
  <TitlesOfParts>
    <vt:vector size="22" baseType="lpstr">
      <vt:lpstr>Aptos</vt:lpstr>
      <vt:lpstr>Arial</vt:lpstr>
      <vt:lpstr>Calibri</vt:lpstr>
      <vt:lpstr>Calibri Light</vt:lpstr>
      <vt:lpstr>Retrospección</vt:lpstr>
      <vt:lpstr>   DE LAS GARANTÍAS  </vt:lpstr>
      <vt:lpstr>Art. 73</vt:lpstr>
      <vt:lpstr>Art. 73</vt:lpstr>
      <vt:lpstr>Art. 73</vt:lpstr>
      <vt:lpstr>Art. 73</vt:lpstr>
      <vt:lpstr>Art. 73</vt:lpstr>
      <vt:lpstr>Art. 74.-</vt:lpstr>
      <vt:lpstr>Art. 74.-</vt:lpstr>
      <vt:lpstr>Art. 74.-</vt:lpstr>
      <vt:lpstr>Art. 74.-</vt:lpstr>
      <vt:lpstr>Art. 75</vt:lpstr>
      <vt:lpstr>Art. 75.-</vt:lpstr>
      <vt:lpstr>Art. 76.-</vt:lpstr>
      <vt:lpstr>Art. 76.-</vt:lpstr>
      <vt:lpstr>Art. 76.-</vt:lpstr>
      <vt:lpstr>Art. 77.-</vt:lpstr>
      <vt:lpstr>Art. 77.-</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 valor del Dinero en el tiempo</dc:title>
  <dc:creator>Juan Carlos Mancheno</dc:creator>
  <cp:lastModifiedBy>Rosa Marieta Ambi Infante</cp:lastModifiedBy>
  <cp:revision>252</cp:revision>
  <cp:lastPrinted>2020-11-05T15:32:25Z</cp:lastPrinted>
  <dcterms:created xsi:type="dcterms:W3CDTF">2020-05-20T19:45:14Z</dcterms:created>
  <dcterms:modified xsi:type="dcterms:W3CDTF">2025-01-26T18:21:10Z</dcterms:modified>
</cp:coreProperties>
</file>