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71" r:id="rId15"/>
    <p:sldId id="269" r:id="rId16"/>
    <p:sldId id="270" r:id="rId17"/>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7F4B5EB-2EE0-4119-A3C1-33579E8DC528}" type="datetimeFigureOut">
              <a:rPr lang="es-MX" smtClean="0"/>
              <a:t>26/01/2025</a:t>
            </a:fld>
            <a:endParaRPr lang="es-MX"/>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8414856-F7B7-4086-9ADB-DC69548DB438}" type="slidenum">
              <a:rPr lang="es-MX" smtClean="0"/>
              <a:t>‹Nº›</a:t>
            </a:fld>
            <a:endParaRPr lang="es-MX"/>
          </a:p>
        </p:txBody>
      </p:sp>
    </p:spTree>
    <p:extLst>
      <p:ext uri="{BB962C8B-B14F-4D97-AF65-F5344CB8AC3E}">
        <p14:creationId xmlns:p14="http://schemas.microsoft.com/office/powerpoint/2010/main" val="41994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15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2543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15522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90331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2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4796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65646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312549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94522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17CDFCB-EBC6-4BB6-82E0-8AB71A0F1F7D}" type="datetimeFigureOut">
              <a:rPr lang="es-ES" smtClean="0"/>
              <a:t>26/01/2025</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06715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2876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17CDFCB-EBC6-4BB6-82E0-8AB71A0F1F7D}" type="datetimeFigureOut">
              <a:rPr lang="es-ES" smtClean="0"/>
              <a:t>26/01/2025</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D0F021-9B4E-4825-962C-BF7F66DC6E9B}" type="slidenum">
              <a:rPr lang="es-ES" smtClean="0"/>
              <a:t>‹Nº›</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60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152F2-FCF0-42A4-94D3-49342A6A7460}"/>
              </a:ext>
            </a:extLst>
          </p:cNvPr>
          <p:cNvSpPr>
            <a:spLocks noGrp="1"/>
          </p:cNvSpPr>
          <p:nvPr>
            <p:ph type="ctrTitle"/>
          </p:nvPr>
        </p:nvSpPr>
        <p:spPr>
          <a:xfrm>
            <a:off x="1068613" y="-331122"/>
            <a:ext cx="9361715" cy="2217980"/>
          </a:xfrm>
        </p:spPr>
        <p:txBody>
          <a:bodyPr>
            <a:normAutofit fontScale="90000"/>
          </a:bodyPr>
          <a:lstStyle/>
          <a:p>
            <a:pPr algn="l"/>
            <a:br>
              <a:rPr lang="es-ES" sz="5400" dirty="0"/>
            </a:br>
            <a:br>
              <a:rPr lang="es-ES" sz="5400" dirty="0"/>
            </a:br>
            <a:br>
              <a:rPr lang="es-ES" sz="5400" dirty="0"/>
            </a:br>
            <a:endParaRPr lang="es-ES" sz="5400" dirty="0"/>
          </a:p>
        </p:txBody>
      </p:sp>
      <p:sp>
        <p:nvSpPr>
          <p:cNvPr id="3" name="Subtítulo 2">
            <a:extLst>
              <a:ext uri="{FF2B5EF4-FFF2-40B4-BE49-F238E27FC236}">
                <a16:creationId xmlns:a16="http://schemas.microsoft.com/office/drawing/2014/main" id="{0DA2BF82-D9DD-45C4-A2F3-5BDE39AC435B}"/>
              </a:ext>
            </a:extLst>
          </p:cNvPr>
          <p:cNvSpPr>
            <a:spLocks noGrp="1"/>
          </p:cNvSpPr>
          <p:nvPr>
            <p:ph type="subTitle" idx="1"/>
          </p:nvPr>
        </p:nvSpPr>
        <p:spPr>
          <a:xfrm>
            <a:off x="1524000" y="4413738"/>
            <a:ext cx="9144000" cy="1798150"/>
          </a:xfrm>
        </p:spPr>
        <p:txBody>
          <a:bodyPr>
            <a:normAutofit fontScale="92500" lnSpcReduction="10000"/>
          </a:bodyPr>
          <a:lstStyle/>
          <a:p>
            <a:r>
              <a:rPr lang="es-MX" sz="2400" b="0" i="0" u="none" strike="noStrike" baseline="0" dirty="0">
                <a:latin typeface="ArialNormal"/>
              </a:rPr>
              <a:t>FACULTAD DE CIENCIAS POLÍTICAS Y ADMINISTRATIVAS</a:t>
            </a:r>
            <a:endParaRPr lang="es-ES" dirty="0"/>
          </a:p>
          <a:p>
            <a:r>
              <a:rPr lang="es-ES" dirty="0"/>
              <a:t>Asignatura: ACTIVIDAD CONTRACTUAL PÚBLICA	</a:t>
            </a:r>
          </a:p>
          <a:p>
            <a:r>
              <a:rPr lang="es-ES" dirty="0"/>
              <a:t>Periodo: 2024-2S </a:t>
            </a:r>
          </a:p>
          <a:p>
            <a:r>
              <a:rPr lang="es-ES" dirty="0"/>
              <a:t>Dra. Rosa </a:t>
            </a:r>
            <a:r>
              <a:rPr lang="es-ES" dirty="0" err="1"/>
              <a:t>ambi</a:t>
            </a:r>
            <a:r>
              <a:rPr lang="es-ES" dirty="0"/>
              <a:t> infante</a:t>
            </a:r>
          </a:p>
        </p:txBody>
      </p:sp>
      <p:sp>
        <p:nvSpPr>
          <p:cNvPr id="6" name="CuadroTexto 5">
            <a:extLst>
              <a:ext uri="{FF2B5EF4-FFF2-40B4-BE49-F238E27FC236}">
                <a16:creationId xmlns:a16="http://schemas.microsoft.com/office/drawing/2014/main" id="{7DBA5628-D495-A1F7-6BDB-E92D3FB4FBC3}"/>
              </a:ext>
            </a:extLst>
          </p:cNvPr>
          <p:cNvSpPr txBox="1"/>
          <p:nvPr/>
        </p:nvSpPr>
        <p:spPr>
          <a:xfrm>
            <a:off x="2026556" y="-309124"/>
            <a:ext cx="8815615" cy="1754326"/>
          </a:xfrm>
          <a:prstGeom prst="rect">
            <a:avLst/>
          </a:prstGeom>
          <a:noFill/>
        </p:spPr>
        <p:txBody>
          <a:bodyPr wrap="square">
            <a:spAutoFit/>
          </a:bodyPr>
          <a:lstStyle/>
          <a:p>
            <a:pPr algn="ctr"/>
            <a:endParaRPr lang="es-MX" sz="3600" b="0" i="0" u="none" strike="noStrike" baseline="0" dirty="0">
              <a:latin typeface="Arial" panose="020B0604020202020204" pitchFamily="34" charset="0"/>
            </a:endParaRPr>
          </a:p>
          <a:p>
            <a:pPr algn="ctr"/>
            <a:r>
              <a:rPr lang="es-MX" sz="3600" b="0" i="0" u="none" strike="noStrike" baseline="0" dirty="0">
                <a:latin typeface="Arial" panose="020B0604020202020204" pitchFamily="34" charset="0"/>
              </a:rPr>
              <a:t>3.1.3  DE LOS REQUISITOS Y FORMA             DE LOS CONTRATOS</a:t>
            </a:r>
            <a:endParaRPr lang="es-MX" sz="3600" b="0" i="0" u="none" strike="noStrike" baseline="0" dirty="0">
              <a:latin typeface="ArialNormal"/>
            </a:endParaRPr>
          </a:p>
        </p:txBody>
      </p:sp>
      <p:pic>
        <p:nvPicPr>
          <p:cNvPr id="4" name="Imagen 3">
            <a:extLst>
              <a:ext uri="{FF2B5EF4-FFF2-40B4-BE49-F238E27FC236}">
                <a16:creationId xmlns:a16="http://schemas.microsoft.com/office/drawing/2014/main" id="{17F3EEF8-AF76-4E04-BAB8-441E22D69591}"/>
              </a:ext>
            </a:extLst>
          </p:cNvPr>
          <p:cNvPicPr>
            <a:picLocks noChangeAspect="1"/>
          </p:cNvPicPr>
          <p:nvPr/>
        </p:nvPicPr>
        <p:blipFill>
          <a:blip r:embed="rId2"/>
          <a:stretch>
            <a:fillRect/>
          </a:stretch>
        </p:blipFill>
        <p:spPr>
          <a:xfrm>
            <a:off x="1741714" y="1754326"/>
            <a:ext cx="7765143" cy="2526880"/>
          </a:xfrm>
          <a:prstGeom prst="rect">
            <a:avLst/>
          </a:prstGeom>
        </p:spPr>
      </p:pic>
    </p:spTree>
    <p:extLst>
      <p:ext uri="{BB962C8B-B14F-4D97-AF65-F5344CB8AC3E}">
        <p14:creationId xmlns:p14="http://schemas.microsoft.com/office/powerpoint/2010/main" val="376696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A2A917-9AAE-87F2-7099-8921C076E6CD}"/>
              </a:ext>
            </a:extLst>
          </p:cNvPr>
          <p:cNvSpPr>
            <a:spLocks noGrp="1"/>
          </p:cNvSpPr>
          <p:nvPr>
            <p:ph type="title"/>
          </p:nvPr>
        </p:nvSpPr>
        <p:spPr/>
        <p:txBody>
          <a:bodyPr>
            <a:normAutofit/>
          </a:bodyPr>
          <a:lstStyle/>
          <a:p>
            <a:r>
              <a:rPr lang="es-MX" sz="4400" b="1" i="0" u="none" strike="noStrike" baseline="0" dirty="0">
                <a:solidFill>
                  <a:srgbClr val="A14343"/>
                </a:solidFill>
                <a:latin typeface="Arial" panose="020B0604020202020204" pitchFamily="34" charset="0"/>
              </a:rPr>
              <a:t>Art. 71</a:t>
            </a:r>
            <a:r>
              <a:rPr lang="es-MX" sz="4400" b="0" i="0" u="none" strike="noStrike" baseline="0" dirty="0">
                <a:solidFill>
                  <a:srgbClr val="000000"/>
                </a:solidFill>
                <a:latin typeface="Arial" panose="020B0604020202020204" pitchFamily="34" charset="0"/>
              </a:rPr>
              <a:t>.- De las cláusula obligatorias.-</a:t>
            </a:r>
            <a:endParaRPr lang="es-MX" sz="4400" dirty="0"/>
          </a:p>
        </p:txBody>
      </p:sp>
      <p:sp>
        <p:nvSpPr>
          <p:cNvPr id="3" name="Marcador de contenido 2">
            <a:extLst>
              <a:ext uri="{FF2B5EF4-FFF2-40B4-BE49-F238E27FC236}">
                <a16:creationId xmlns:a16="http://schemas.microsoft.com/office/drawing/2014/main" id="{CC9E0EEA-1E1A-917B-0086-209EA9D017DC}"/>
              </a:ext>
            </a:extLst>
          </p:cNvPr>
          <p:cNvSpPr>
            <a:spLocks noGrp="1"/>
          </p:cNvSpPr>
          <p:nvPr>
            <p:ph idx="1"/>
          </p:nvPr>
        </p:nvSpPr>
        <p:spPr/>
        <p:txBody>
          <a:bodyPr>
            <a:normAutofit/>
          </a:bodyPr>
          <a:lstStyle/>
          <a:p>
            <a:pPr algn="just"/>
            <a:r>
              <a:rPr lang="es-MX" sz="2400" b="0" i="0" u="none" strike="noStrike" baseline="0" dirty="0">
                <a:solidFill>
                  <a:srgbClr val="000000"/>
                </a:solidFill>
                <a:latin typeface="Arial" panose="020B0604020202020204" pitchFamily="34" charset="0"/>
              </a:rPr>
              <a:t>En los contratos sometidos a esta Ley se estipulará obligatoriamente cláusulas de multas, así como una relacionada con el plazo en que la entidad deberá proceder al pago del anticipo, en caso de haberlo; el que no podrá exceder del término de quince (15) días.</a:t>
            </a:r>
          </a:p>
          <a:p>
            <a:pPr algn="just"/>
            <a:r>
              <a:rPr lang="es-MX" sz="2400" b="0" i="0" u="none" strike="noStrike" baseline="0" dirty="0">
                <a:solidFill>
                  <a:srgbClr val="000000"/>
                </a:solidFill>
                <a:latin typeface="Arial" panose="020B0604020202020204" pitchFamily="34" charset="0"/>
              </a:rPr>
              <a:t>Las multas se impondrán por retardo en la ejecución de las obligaciones contractuales conforme al cronograma valorado, así como por incumplimientos de las demás obligaciones contractuales, las que se determinarán por cada día de retardo; las multas se calcularán sobre el porcentaje de las obligaciones que se encuentran pendientes de ejecutarse conforme lo establecido en contrato</a:t>
            </a:r>
            <a:r>
              <a:rPr lang="es-MX" sz="1800" b="0" i="0" u="none" strike="noStrike" baseline="0" dirty="0">
                <a:solidFill>
                  <a:srgbClr val="000000"/>
                </a:solidFill>
                <a:latin typeface="Arial" panose="020B0604020202020204" pitchFamily="34" charset="0"/>
              </a:rPr>
              <a:t>.</a:t>
            </a:r>
            <a:endParaRPr lang="es-MX" dirty="0"/>
          </a:p>
        </p:txBody>
      </p:sp>
    </p:spTree>
    <p:extLst>
      <p:ext uri="{BB962C8B-B14F-4D97-AF65-F5344CB8AC3E}">
        <p14:creationId xmlns:p14="http://schemas.microsoft.com/office/powerpoint/2010/main" val="150462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352CC-5E18-3D78-077C-85C39A4D5504}"/>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71</a:t>
            </a:r>
            <a:r>
              <a:rPr lang="es-MX" sz="4800" b="0" i="0" u="none" strike="noStrike" baseline="0" dirty="0">
                <a:solidFill>
                  <a:srgbClr val="000000"/>
                </a:solidFill>
                <a:latin typeface="Arial" panose="020B0604020202020204" pitchFamily="34" charset="0"/>
              </a:rPr>
              <a:t>.- De las cláusula obligatorias</a:t>
            </a:r>
            <a:endParaRPr lang="es-MX" dirty="0"/>
          </a:p>
        </p:txBody>
      </p:sp>
      <p:sp>
        <p:nvSpPr>
          <p:cNvPr id="3" name="Marcador de contenido 2">
            <a:extLst>
              <a:ext uri="{FF2B5EF4-FFF2-40B4-BE49-F238E27FC236}">
                <a16:creationId xmlns:a16="http://schemas.microsoft.com/office/drawing/2014/main" id="{3EB54688-C5AE-443C-411B-87162292B5A3}"/>
              </a:ext>
            </a:extLst>
          </p:cNvPr>
          <p:cNvSpPr>
            <a:spLocks noGrp="1"/>
          </p:cNvSpPr>
          <p:nvPr>
            <p:ph idx="1"/>
          </p:nvPr>
        </p:nvSpPr>
        <p:spPr/>
        <p:txBody>
          <a:bodyPr>
            <a:normAutofit/>
          </a:bodyPr>
          <a:lstStyle/>
          <a:p>
            <a:pPr algn="just"/>
            <a:r>
              <a:rPr lang="es-MX" sz="3200" b="0" i="0" u="none" strike="noStrike" baseline="0" dirty="0">
                <a:latin typeface="Arial" panose="020B0604020202020204" pitchFamily="34" charset="0"/>
              </a:rPr>
              <a:t>Las multas para la entidad contratante cumplirán estrictamente lo que establece esta Ley, además de las cláusulas contractuales, específicamente sobre las características de las prendas, las fechas de entrega y el plazo máximo de pago luego de haber recibido la obra, de conformidad con los plazos considerados para pagar la totalidad, establecidos en la Ley Orgánica de Pagos en Plazos Justos como ente de control.</a:t>
            </a:r>
            <a:endParaRPr lang="es-MX" sz="3200" dirty="0"/>
          </a:p>
        </p:txBody>
      </p:sp>
    </p:spTree>
    <p:extLst>
      <p:ext uri="{BB962C8B-B14F-4D97-AF65-F5344CB8AC3E}">
        <p14:creationId xmlns:p14="http://schemas.microsoft.com/office/powerpoint/2010/main" val="2410083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34ED77-73E9-AAEE-5F06-FE1CEB878DA9}"/>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71</a:t>
            </a:r>
            <a:r>
              <a:rPr lang="es-MX" sz="4800" b="0" i="0" u="none" strike="noStrike" baseline="0" dirty="0">
                <a:solidFill>
                  <a:srgbClr val="000000"/>
                </a:solidFill>
                <a:latin typeface="Arial" panose="020B0604020202020204" pitchFamily="34" charset="0"/>
              </a:rPr>
              <a:t>.- De las cláusula obligatorias</a:t>
            </a:r>
            <a:endParaRPr lang="es-MX" dirty="0"/>
          </a:p>
        </p:txBody>
      </p:sp>
      <p:sp>
        <p:nvSpPr>
          <p:cNvPr id="3" name="Marcador de contenido 2">
            <a:extLst>
              <a:ext uri="{FF2B5EF4-FFF2-40B4-BE49-F238E27FC236}">
                <a16:creationId xmlns:a16="http://schemas.microsoft.com/office/drawing/2014/main" id="{2F0CFC45-D39D-C3BB-A8AA-F1D355FCE8EF}"/>
              </a:ext>
            </a:extLst>
          </p:cNvPr>
          <p:cNvSpPr>
            <a:spLocks noGrp="1"/>
          </p:cNvSpPr>
          <p:nvPr>
            <p:ph idx="1"/>
          </p:nvPr>
        </p:nvSpPr>
        <p:spPr/>
        <p:txBody>
          <a:bodyPr>
            <a:normAutofit/>
          </a:bodyPr>
          <a:lstStyle/>
          <a:p>
            <a:pPr algn="just"/>
            <a:r>
              <a:rPr lang="es-MX" sz="2400" b="0" i="0" u="none" strike="noStrike" baseline="0" dirty="0">
                <a:latin typeface="Arial" panose="020B0604020202020204" pitchFamily="34" charset="0"/>
              </a:rPr>
              <a:t>Las multas impuestas al contratista pueden ser impugnadas en sede administrativa, a través de los respectivos recursos, o en sede judicial o arbitral.</a:t>
            </a:r>
          </a:p>
          <a:p>
            <a:pPr algn="just"/>
            <a:r>
              <a:rPr lang="es-MX" sz="2400" b="1" i="0" u="none" strike="noStrike" baseline="0" dirty="0">
                <a:latin typeface="Arial" panose="020B0604020202020204" pitchFamily="34" charset="0"/>
              </a:rPr>
              <a:t>Nota: </a:t>
            </a:r>
            <a:r>
              <a:rPr lang="es-MX" sz="2400" b="0" i="0" u="none" strike="noStrike" baseline="0" dirty="0">
                <a:latin typeface="Arial" panose="020B0604020202020204" pitchFamily="34" charset="0"/>
              </a:rPr>
              <a:t>Artículo reformado por el artículo 11 numeral 2 de Ley No. 0 publicada en Registro Oficial Suplemento 150 de 29 de Diciembre del 2017 .</a:t>
            </a:r>
          </a:p>
          <a:p>
            <a:pPr algn="just"/>
            <a:r>
              <a:rPr lang="es-MX" sz="2400" b="1" i="0" u="none" strike="noStrike" baseline="0" dirty="0">
                <a:latin typeface="Arial" panose="020B0604020202020204" pitchFamily="34" charset="0"/>
              </a:rPr>
              <a:t>Nota: </a:t>
            </a:r>
            <a:r>
              <a:rPr lang="es-MX" sz="2400" b="0" i="0" u="none" strike="noStrike" baseline="0" dirty="0">
                <a:latin typeface="Arial" panose="020B0604020202020204" pitchFamily="34" charset="0"/>
              </a:rPr>
              <a:t>Artículo sustituido por Disposición Reformatoria octava, numeral 2 de Ley No. 0, publicada en Registro Oficial Suplemento 311 de 16 de Mayo del 2023</a:t>
            </a:r>
            <a:endParaRPr lang="es-MX" sz="2400" dirty="0"/>
          </a:p>
        </p:txBody>
      </p:sp>
    </p:spTree>
    <p:extLst>
      <p:ext uri="{BB962C8B-B14F-4D97-AF65-F5344CB8AC3E}">
        <p14:creationId xmlns:p14="http://schemas.microsoft.com/office/powerpoint/2010/main" val="3902775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A59D05-F1E4-73F8-301E-08C77E7300B4}"/>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8A246376-6EC0-5389-A2D5-6CAFBC111CF6}"/>
              </a:ext>
            </a:extLst>
          </p:cNvPr>
          <p:cNvSpPr>
            <a:spLocks noGrp="1"/>
          </p:cNvSpPr>
          <p:nvPr>
            <p:ph idx="1"/>
          </p:nvPr>
        </p:nvSpPr>
        <p:spPr/>
        <p:txBody>
          <a:bodyPr>
            <a:normAutofit/>
          </a:bodyPr>
          <a:lstStyle/>
          <a:p>
            <a:pPr algn="l"/>
            <a:r>
              <a:rPr lang="es-MX" sz="3600" b="0" i="1" u="none" strike="noStrike" baseline="0" dirty="0">
                <a:latin typeface="Arial" panose="020B0604020202020204" pitchFamily="34" charset="0"/>
              </a:rPr>
              <a:t>CÓDIGO CIVIL (LIBRO IV), Arts. 1458, 1488, 1551</a:t>
            </a:r>
          </a:p>
          <a:p>
            <a:pPr algn="l"/>
            <a:r>
              <a:rPr lang="es-MX" sz="3600" b="0" i="1" u="none" strike="noStrike" baseline="0" dirty="0">
                <a:latin typeface="Arial" panose="020B0604020202020204" pitchFamily="34" charset="0"/>
              </a:rPr>
              <a:t>REGLAMENTO A LA LEY ORGÁNICA SISTEMA NACIONAL CONTRATACIÓN PÚBLICA, Arts. 232, 233, 292, 294,</a:t>
            </a:r>
          </a:p>
          <a:p>
            <a:pPr algn="l"/>
            <a:r>
              <a:rPr lang="es-MX" sz="3600" b="0" i="1" u="none" strike="noStrike" baseline="0" dirty="0">
                <a:latin typeface="Arial" panose="020B0604020202020204" pitchFamily="34" charset="0"/>
              </a:rPr>
              <a:t>305, 327</a:t>
            </a:r>
            <a:endParaRPr lang="es-MX" sz="3600" dirty="0"/>
          </a:p>
        </p:txBody>
      </p:sp>
    </p:spTree>
    <p:extLst>
      <p:ext uri="{BB962C8B-B14F-4D97-AF65-F5344CB8AC3E}">
        <p14:creationId xmlns:p14="http://schemas.microsoft.com/office/powerpoint/2010/main" val="3615167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A8AB19-95E5-2168-5EEF-0C688612C6B6}"/>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72</a:t>
            </a:r>
            <a:r>
              <a:rPr lang="es-MX" sz="4800" b="0" i="0" u="none" strike="noStrike" baseline="0" dirty="0">
                <a:solidFill>
                  <a:srgbClr val="000000"/>
                </a:solidFill>
                <a:latin typeface="Arial" panose="020B0604020202020204" pitchFamily="34" charset="0"/>
              </a:rPr>
              <a:t>.- Contratos Modificatorios para Enmendar Casos de Errores.-</a:t>
            </a:r>
            <a:endParaRPr lang="es-MX" dirty="0"/>
          </a:p>
        </p:txBody>
      </p:sp>
      <p:sp>
        <p:nvSpPr>
          <p:cNvPr id="3" name="Marcador de contenido 2">
            <a:extLst>
              <a:ext uri="{FF2B5EF4-FFF2-40B4-BE49-F238E27FC236}">
                <a16:creationId xmlns:a16="http://schemas.microsoft.com/office/drawing/2014/main" id="{E75512F1-4C93-24DF-3D1D-C45E51401BA9}"/>
              </a:ext>
            </a:extLst>
          </p:cNvPr>
          <p:cNvSpPr>
            <a:spLocks noGrp="1"/>
          </p:cNvSpPr>
          <p:nvPr>
            <p:ph idx="1"/>
          </p:nvPr>
        </p:nvSpPr>
        <p:spPr/>
        <p:txBody>
          <a:bodyPr>
            <a:normAutofit/>
          </a:bodyPr>
          <a:lstStyle/>
          <a:p>
            <a:pPr algn="just"/>
            <a:r>
              <a:rPr lang="es-MX" sz="3600" b="0" i="0" u="none" strike="noStrike" baseline="0" dirty="0">
                <a:solidFill>
                  <a:srgbClr val="000000"/>
                </a:solidFill>
                <a:latin typeface="Arial" panose="020B0604020202020204" pitchFamily="34" charset="0"/>
              </a:rPr>
              <a:t>Para corregir errores manifiestos de hecho, de trascripción o de cálculo que se hubieren producido de buena fe en las cláusulas contractuales, las entidades podrán celebrar contratos modificatorios que enmienden los errores encontrados</a:t>
            </a:r>
            <a:endParaRPr lang="es-MX" sz="3600" dirty="0"/>
          </a:p>
        </p:txBody>
      </p:sp>
    </p:spTree>
    <p:extLst>
      <p:ext uri="{BB962C8B-B14F-4D97-AF65-F5344CB8AC3E}">
        <p14:creationId xmlns:p14="http://schemas.microsoft.com/office/powerpoint/2010/main" val="315982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79035-8FA4-1EAE-5192-2B39C36B10A1}"/>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5DC765C4-3650-5F36-8667-6DCDF59E7D59}"/>
              </a:ext>
            </a:extLst>
          </p:cNvPr>
          <p:cNvSpPr>
            <a:spLocks noGrp="1"/>
          </p:cNvSpPr>
          <p:nvPr>
            <p:ph idx="1"/>
          </p:nvPr>
        </p:nvSpPr>
        <p:spPr/>
        <p:txBody>
          <a:bodyPr>
            <a:normAutofit/>
          </a:bodyPr>
          <a:lstStyle/>
          <a:p>
            <a:pPr algn="just"/>
            <a:r>
              <a:rPr lang="es-MX" sz="3600" b="0" i="1" u="none" strike="noStrike" baseline="0" dirty="0">
                <a:latin typeface="Arial" panose="020B0604020202020204" pitchFamily="34" charset="0"/>
              </a:rPr>
              <a:t>CÓDIGO CIVIL (LIBRO II), Arts. 721</a:t>
            </a:r>
          </a:p>
          <a:p>
            <a:pPr algn="just"/>
            <a:r>
              <a:rPr lang="es-MX" sz="3600" b="0" i="1" u="none" strike="noStrike" baseline="0" dirty="0">
                <a:latin typeface="Arial" panose="020B0604020202020204" pitchFamily="34" charset="0"/>
              </a:rPr>
              <a:t>CÓDIGO CIVIL (LIBRO IV), Arts. 1469</a:t>
            </a:r>
          </a:p>
          <a:p>
            <a:pPr algn="just"/>
            <a:r>
              <a:rPr lang="es-MX" sz="3600" b="0" i="1" u="none" strike="noStrike" baseline="0" dirty="0">
                <a:latin typeface="Arial" panose="020B0604020202020204" pitchFamily="34" charset="0"/>
              </a:rPr>
              <a:t>REGLAMENTO A LA LEY ORGÁNICA SISTEMA NACIONAL CONTRATACIÓN PÚBLICA, Arts. 70, 285</a:t>
            </a:r>
            <a:endParaRPr lang="es-MX" sz="3600" dirty="0"/>
          </a:p>
        </p:txBody>
      </p:sp>
    </p:spTree>
    <p:extLst>
      <p:ext uri="{BB962C8B-B14F-4D97-AF65-F5344CB8AC3E}">
        <p14:creationId xmlns:p14="http://schemas.microsoft.com/office/powerpoint/2010/main" val="4020196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3C8926-5E0D-3936-6AE9-034F9BE5C37E}"/>
              </a:ext>
            </a:extLst>
          </p:cNvPr>
          <p:cNvSpPr>
            <a:spLocks noGrp="1"/>
          </p:cNvSpPr>
          <p:nvPr>
            <p:ph type="title"/>
          </p:nvPr>
        </p:nvSpPr>
        <p:spPr/>
        <p:txBody>
          <a:bodyPr/>
          <a:lstStyle/>
          <a:p>
            <a:r>
              <a:rPr lang="es-MX" sz="4800" b="1" i="0" u="none" strike="noStrike" baseline="0" dirty="0">
                <a:latin typeface="Arial" panose="020B0604020202020204" pitchFamily="34" charset="0"/>
              </a:rPr>
              <a:t>JURISPRUDENCIA:</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43FFAFE9-631F-15E8-2CDF-F2AF07C525F5}"/>
              </a:ext>
            </a:extLst>
          </p:cNvPr>
          <p:cNvSpPr>
            <a:spLocks noGrp="1"/>
          </p:cNvSpPr>
          <p:nvPr>
            <p:ph idx="1"/>
          </p:nvPr>
        </p:nvSpPr>
        <p:spPr>
          <a:xfrm>
            <a:off x="1066800" y="1948973"/>
            <a:ext cx="10058400" cy="4023360"/>
          </a:xfrm>
        </p:spPr>
        <p:txBody>
          <a:bodyPr>
            <a:normAutofit/>
          </a:bodyPr>
          <a:lstStyle/>
          <a:p>
            <a:pPr algn="just"/>
            <a:r>
              <a:rPr lang="es-MX" sz="3600" b="0" i="1" u="none" strike="noStrike" baseline="0" dirty="0">
                <a:latin typeface="Arial" panose="020B0604020202020204" pitchFamily="34" charset="0"/>
              </a:rPr>
              <a:t>Gaceta Judicial, FONDO DE GARANTIA DE LICITACION, 22-dic-1982</a:t>
            </a:r>
            <a:endParaRPr lang="es-MX" sz="3600" dirty="0"/>
          </a:p>
        </p:txBody>
      </p:sp>
    </p:spTree>
    <p:extLst>
      <p:ext uri="{BB962C8B-B14F-4D97-AF65-F5344CB8AC3E}">
        <p14:creationId xmlns:p14="http://schemas.microsoft.com/office/powerpoint/2010/main" val="4213724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A98B7C-A904-84AF-9875-C380640DD0BC}"/>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68</a:t>
            </a:r>
            <a:r>
              <a:rPr lang="es-MX" sz="4800" b="0" i="0" u="none" strike="noStrike" baseline="0" dirty="0">
                <a:solidFill>
                  <a:srgbClr val="000000"/>
                </a:solidFill>
                <a:latin typeface="Arial" panose="020B0604020202020204" pitchFamily="34" charset="0"/>
              </a:rPr>
              <a:t>.- Requisitos de los Contratos.-</a:t>
            </a:r>
            <a:endParaRPr lang="es-MX" dirty="0"/>
          </a:p>
        </p:txBody>
      </p:sp>
      <p:sp>
        <p:nvSpPr>
          <p:cNvPr id="3" name="Marcador de contenido 2">
            <a:extLst>
              <a:ext uri="{FF2B5EF4-FFF2-40B4-BE49-F238E27FC236}">
                <a16:creationId xmlns:a16="http://schemas.microsoft.com/office/drawing/2014/main" id="{641A2AD9-DABB-1907-0327-57F678BFCBAE}"/>
              </a:ext>
            </a:extLst>
          </p:cNvPr>
          <p:cNvSpPr>
            <a:spLocks noGrp="1"/>
          </p:cNvSpPr>
          <p:nvPr>
            <p:ph idx="1"/>
          </p:nvPr>
        </p:nvSpPr>
        <p:spPr>
          <a:xfrm>
            <a:off x="667657" y="1843315"/>
            <a:ext cx="10900229" cy="4426856"/>
          </a:xfrm>
        </p:spPr>
        <p:txBody>
          <a:bodyPr>
            <a:noAutofit/>
          </a:bodyPr>
          <a:lstStyle/>
          <a:p>
            <a:pPr algn="just"/>
            <a:endParaRPr lang="es-MX" b="0" i="0" u="none" strike="noStrike" baseline="0" dirty="0">
              <a:solidFill>
                <a:srgbClr val="000000"/>
              </a:solidFill>
              <a:latin typeface="Arial" panose="020B0604020202020204" pitchFamily="34" charset="0"/>
            </a:endParaRPr>
          </a:p>
          <a:p>
            <a:pPr algn="just"/>
            <a:r>
              <a:rPr lang="es-MX" sz="2400" b="0" i="0" u="none" strike="noStrike" baseline="0" dirty="0">
                <a:solidFill>
                  <a:srgbClr val="000000"/>
                </a:solidFill>
                <a:latin typeface="Arial" panose="020B0604020202020204" pitchFamily="34" charset="0"/>
              </a:rPr>
              <a:t>1. La competencia del órgano de contratación;</a:t>
            </a:r>
          </a:p>
          <a:p>
            <a:pPr algn="just"/>
            <a:r>
              <a:rPr lang="es-MX" sz="2400" b="0" i="0" u="none" strike="noStrike" baseline="0" dirty="0">
                <a:solidFill>
                  <a:srgbClr val="000000"/>
                </a:solidFill>
                <a:latin typeface="Arial" panose="020B0604020202020204" pitchFamily="34" charset="0"/>
              </a:rPr>
              <a:t>2. La capacidad del adjudicatario;</a:t>
            </a:r>
          </a:p>
          <a:p>
            <a:pPr algn="just"/>
            <a:r>
              <a:rPr lang="es-MX" sz="2400" b="0" i="0" u="none" strike="noStrike" baseline="0" dirty="0">
                <a:solidFill>
                  <a:srgbClr val="000000"/>
                </a:solidFill>
                <a:latin typeface="Arial" panose="020B0604020202020204" pitchFamily="34" charset="0"/>
              </a:rPr>
              <a:t>3. La existencia de disponibilidad presupuestaria y de los recursos financieros necesarios para el cumplimiento de las</a:t>
            </a:r>
          </a:p>
          <a:p>
            <a:pPr algn="just"/>
            <a:r>
              <a:rPr lang="es-MX" sz="2400" b="0" i="0" u="none" strike="noStrike" baseline="0" dirty="0">
                <a:solidFill>
                  <a:srgbClr val="000000"/>
                </a:solidFill>
                <a:latin typeface="Arial" panose="020B0604020202020204" pitchFamily="34" charset="0"/>
              </a:rPr>
              <a:t>obligaciones; y,</a:t>
            </a:r>
          </a:p>
          <a:p>
            <a:pPr algn="just"/>
            <a:r>
              <a:rPr lang="es-MX" sz="2400" b="0" i="0" u="none" strike="noStrike" baseline="0" dirty="0">
                <a:solidFill>
                  <a:srgbClr val="000000"/>
                </a:solidFill>
                <a:latin typeface="Arial" panose="020B0604020202020204" pitchFamily="34" charset="0"/>
              </a:rPr>
              <a:t>4. La formalización del contrato, observando el debido proceso y los requisitos constantes en la presente Ley y su</a:t>
            </a:r>
          </a:p>
          <a:p>
            <a:pPr algn="just"/>
            <a:r>
              <a:rPr lang="es-MX" sz="2400" b="0" i="0" u="none" strike="noStrike" baseline="0" dirty="0">
                <a:solidFill>
                  <a:srgbClr val="000000"/>
                </a:solidFill>
                <a:latin typeface="Arial" panose="020B0604020202020204" pitchFamily="34" charset="0"/>
              </a:rPr>
              <a:t>Reglamento.</a:t>
            </a:r>
          </a:p>
        </p:txBody>
      </p:sp>
    </p:spTree>
    <p:extLst>
      <p:ext uri="{BB962C8B-B14F-4D97-AF65-F5344CB8AC3E}">
        <p14:creationId xmlns:p14="http://schemas.microsoft.com/office/powerpoint/2010/main" val="110096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28F64-E34E-6C0F-484C-7BB42E3B7925}"/>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F1FFB5C9-5F59-FAAE-0406-DC509D6AF26A}"/>
              </a:ext>
            </a:extLst>
          </p:cNvPr>
          <p:cNvSpPr>
            <a:spLocks noGrp="1"/>
          </p:cNvSpPr>
          <p:nvPr>
            <p:ph idx="1"/>
          </p:nvPr>
        </p:nvSpPr>
        <p:spPr/>
        <p:txBody>
          <a:bodyPr/>
          <a:lstStyle/>
          <a:p>
            <a:pPr algn="just"/>
            <a:r>
              <a:rPr lang="es-MX" sz="3600" b="0" i="1" u="none" strike="noStrike" baseline="0" dirty="0">
                <a:latin typeface="Arial" panose="020B0604020202020204" pitchFamily="34" charset="0"/>
              </a:rPr>
              <a:t>CÓDIGO CIVIL (LIBRO IV), Arts. 1462, 1561</a:t>
            </a:r>
          </a:p>
          <a:p>
            <a:pPr algn="just"/>
            <a:r>
              <a:rPr lang="es-MX" sz="3600" b="0" i="1" u="none" strike="noStrike" baseline="0" dirty="0">
                <a:latin typeface="Arial" panose="020B0604020202020204" pitchFamily="34" charset="0"/>
              </a:rPr>
              <a:t>REGLAMENTO A LA LEY ORGÁNICA SISTEMA NACIONAL CONTRATACIÓN PÚBLICA, Arts. 249, 257, 258, 259,</a:t>
            </a:r>
          </a:p>
          <a:p>
            <a:pPr algn="just"/>
            <a:r>
              <a:rPr lang="es-MX" sz="3600" b="0" i="1" u="none" strike="noStrike" baseline="0" dirty="0">
                <a:latin typeface="Arial" panose="020B0604020202020204" pitchFamily="34" charset="0"/>
              </a:rPr>
              <a:t>260, 261, 262, 263, 297, 311</a:t>
            </a:r>
            <a:endParaRPr lang="es-MX" sz="3600" b="0" i="0" u="none" strike="noStrike" baseline="0" dirty="0">
              <a:solidFill>
                <a:srgbClr val="000000"/>
              </a:solidFill>
              <a:latin typeface="Arial" panose="020B0604020202020204" pitchFamily="34" charset="0"/>
            </a:endParaRPr>
          </a:p>
          <a:p>
            <a:endParaRPr lang="es-MX" dirty="0"/>
          </a:p>
        </p:txBody>
      </p:sp>
    </p:spTree>
    <p:extLst>
      <p:ext uri="{BB962C8B-B14F-4D97-AF65-F5344CB8AC3E}">
        <p14:creationId xmlns:p14="http://schemas.microsoft.com/office/powerpoint/2010/main" val="4001111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F36737-2AEC-C1ED-67B7-36D7A434FF6D}"/>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69</a:t>
            </a:r>
            <a:r>
              <a:rPr lang="es-MX" sz="4800" b="0" i="0" u="none" strike="noStrike" baseline="0" dirty="0">
                <a:solidFill>
                  <a:srgbClr val="000000"/>
                </a:solidFill>
                <a:latin typeface="Arial" panose="020B0604020202020204" pitchFamily="34" charset="0"/>
              </a:rPr>
              <a:t>.- Suscripción de Contratos</a:t>
            </a:r>
            <a:endParaRPr lang="es-MX" dirty="0"/>
          </a:p>
        </p:txBody>
      </p:sp>
      <p:sp>
        <p:nvSpPr>
          <p:cNvPr id="3" name="Marcador de contenido 2">
            <a:extLst>
              <a:ext uri="{FF2B5EF4-FFF2-40B4-BE49-F238E27FC236}">
                <a16:creationId xmlns:a16="http://schemas.microsoft.com/office/drawing/2014/main" id="{5AFA42D4-1805-CC3A-625A-9C5C5A08DAB1}"/>
              </a:ext>
            </a:extLst>
          </p:cNvPr>
          <p:cNvSpPr>
            <a:spLocks noGrp="1"/>
          </p:cNvSpPr>
          <p:nvPr>
            <p:ph idx="1"/>
          </p:nvPr>
        </p:nvSpPr>
        <p:spPr>
          <a:xfrm>
            <a:off x="1097279" y="1845734"/>
            <a:ext cx="10362217" cy="4023360"/>
          </a:xfrm>
        </p:spPr>
        <p:txBody>
          <a:bodyPr>
            <a:normAutofit/>
          </a:bodyPr>
          <a:lstStyle/>
          <a:p>
            <a:pPr algn="just"/>
            <a:r>
              <a:rPr lang="es-MX" b="0" i="0" u="none" strike="noStrike" baseline="0" dirty="0">
                <a:solidFill>
                  <a:srgbClr val="000000"/>
                </a:solidFill>
                <a:latin typeface="Arial" panose="020B0604020202020204" pitchFamily="34" charset="0"/>
              </a:rPr>
              <a:t>Los contratos que por su naturaleza o expreso mandato de la Ley lo requieran se formalizarán en escritura pública dentro del término de quince (15) días desde la notificación de la adjudicación. </a:t>
            </a:r>
          </a:p>
          <a:p>
            <a:pPr algn="just"/>
            <a:r>
              <a:rPr lang="es-MX" b="0" i="0" u="none" strike="noStrike" baseline="0" dirty="0">
                <a:solidFill>
                  <a:srgbClr val="000000"/>
                </a:solidFill>
                <a:latin typeface="Arial" panose="020B0604020202020204" pitchFamily="34" charset="0"/>
              </a:rPr>
              <a:t>Los</a:t>
            </a:r>
            <a:r>
              <a:rPr lang="es-MX" dirty="0">
                <a:solidFill>
                  <a:srgbClr val="000000"/>
                </a:solidFill>
                <a:latin typeface="Arial" panose="020B0604020202020204" pitchFamily="34" charset="0"/>
              </a:rPr>
              <a:t> </a:t>
            </a:r>
            <a:r>
              <a:rPr lang="es-MX" b="0" i="0" u="none" strike="noStrike" baseline="0" dirty="0">
                <a:solidFill>
                  <a:srgbClr val="000000"/>
                </a:solidFill>
                <a:latin typeface="Arial" panose="020B0604020202020204" pitchFamily="34" charset="0"/>
              </a:rPr>
              <a:t>contratos cuya cuantía sea igual o superior a la base prevista para la licitación se protocolizarán ante Notario Público. </a:t>
            </a:r>
          </a:p>
          <a:p>
            <a:pPr algn="just"/>
            <a:r>
              <a:rPr lang="es-MX" b="0" i="0" u="none" strike="noStrike" baseline="0" dirty="0">
                <a:solidFill>
                  <a:srgbClr val="000000"/>
                </a:solidFill>
                <a:latin typeface="Arial" panose="020B0604020202020204" pitchFamily="34" charset="0"/>
              </a:rPr>
              <a:t>Los gastos derivados del otorgamiento del contrato son de cuenta del contratista.</a:t>
            </a:r>
          </a:p>
          <a:p>
            <a:pPr algn="just"/>
            <a:r>
              <a:rPr lang="es-MX" b="0" i="0" u="none" strike="noStrike" baseline="0" dirty="0">
                <a:solidFill>
                  <a:srgbClr val="000000"/>
                </a:solidFill>
                <a:latin typeface="Arial" panose="020B0604020202020204" pitchFamily="34" charset="0"/>
              </a:rPr>
              <a:t>Las contrataciones que se realicen por el sistema de catálogo se formalizarán con la orden de compra y el acta de entrega.</a:t>
            </a:r>
          </a:p>
          <a:p>
            <a:pPr algn="just"/>
            <a:r>
              <a:rPr lang="es-MX" b="0" i="0" u="none" strike="noStrike" baseline="0" dirty="0">
                <a:solidFill>
                  <a:srgbClr val="000000"/>
                </a:solidFill>
                <a:latin typeface="Arial" panose="020B0604020202020204" pitchFamily="34" charset="0"/>
              </a:rPr>
              <a:t>Las contrataciones de menor cuantía se instrumentarán con la factura correspondiente, sin perjuicio de que se puedan elaborar documentos que contengan las obligaciones particulares que asuman las partes.</a:t>
            </a:r>
          </a:p>
        </p:txBody>
      </p:sp>
    </p:spTree>
    <p:extLst>
      <p:ext uri="{BB962C8B-B14F-4D97-AF65-F5344CB8AC3E}">
        <p14:creationId xmlns:p14="http://schemas.microsoft.com/office/powerpoint/2010/main" val="330321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BDA366-1815-16EF-0B55-C459D46B8C0F}"/>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69</a:t>
            </a:r>
            <a:r>
              <a:rPr lang="es-MX" sz="4800" b="0" i="0" u="none" strike="noStrike" baseline="0" dirty="0">
                <a:solidFill>
                  <a:srgbClr val="000000"/>
                </a:solidFill>
                <a:latin typeface="Arial" panose="020B0604020202020204" pitchFamily="34" charset="0"/>
              </a:rPr>
              <a:t>.- Suscripción de Contratos</a:t>
            </a:r>
            <a:endParaRPr lang="es-MX" dirty="0"/>
          </a:p>
        </p:txBody>
      </p:sp>
      <p:sp>
        <p:nvSpPr>
          <p:cNvPr id="3" name="Marcador de contenido 2">
            <a:extLst>
              <a:ext uri="{FF2B5EF4-FFF2-40B4-BE49-F238E27FC236}">
                <a16:creationId xmlns:a16="http://schemas.microsoft.com/office/drawing/2014/main" id="{AB8BBBC2-68D0-E1F4-EBC2-F966F6C2CF3B}"/>
              </a:ext>
            </a:extLst>
          </p:cNvPr>
          <p:cNvSpPr>
            <a:spLocks noGrp="1"/>
          </p:cNvSpPr>
          <p:nvPr>
            <p:ph idx="1"/>
          </p:nvPr>
        </p:nvSpPr>
        <p:spPr>
          <a:xfrm>
            <a:off x="1097279" y="1845733"/>
            <a:ext cx="10376965" cy="4451827"/>
          </a:xfrm>
        </p:spPr>
        <p:txBody>
          <a:bodyPr>
            <a:normAutofit/>
          </a:bodyPr>
          <a:lstStyle/>
          <a:p>
            <a:pPr algn="just"/>
            <a:r>
              <a:rPr lang="es-MX" sz="2800" b="0" i="0" u="none" strike="noStrike" baseline="0" dirty="0">
                <a:solidFill>
                  <a:srgbClr val="000000"/>
                </a:solidFill>
                <a:latin typeface="Arial" panose="020B0604020202020204" pitchFamily="34" charset="0"/>
              </a:rPr>
              <a:t>Los demás contratos se otorgarán por documento suscrito entre las partes sin necesidad de escritura pública.</a:t>
            </a:r>
          </a:p>
          <a:p>
            <a:pPr algn="just"/>
            <a:r>
              <a:rPr lang="es-MX" sz="2800" b="0" i="0" u="none" strike="noStrike" baseline="0" dirty="0">
                <a:solidFill>
                  <a:srgbClr val="000000"/>
                </a:solidFill>
                <a:latin typeface="Arial" panose="020B0604020202020204" pitchFamily="34" charset="0"/>
              </a:rPr>
              <a:t>Para la suscripción del contrato, será requisito previo la rendición de las garantías correspondientes.</a:t>
            </a:r>
          </a:p>
          <a:p>
            <a:pPr algn="just"/>
            <a:r>
              <a:rPr lang="es-MX" sz="2800" b="0" i="0" u="none" strike="noStrike" baseline="0" dirty="0">
                <a:solidFill>
                  <a:srgbClr val="000000"/>
                </a:solidFill>
                <a:latin typeface="Arial" panose="020B0604020202020204" pitchFamily="34" charset="0"/>
              </a:rPr>
              <a:t>Cuando por causas imputables al adjudicatario no se suscriba el contrato dentro del término correspondiente, la entidad deberá declararlo como adjudicatario fallido y disponer su suspensión del RUP. De existir ofertas habilitadas, la entidad, de convenir a sus intereses, adjudicará el contrato al oferente que hubiera presentado la siguiente oferta de mejor costo.</a:t>
            </a:r>
            <a:endParaRPr lang="es-MX" sz="2800" dirty="0"/>
          </a:p>
          <a:p>
            <a:endParaRPr lang="es-MX" dirty="0"/>
          </a:p>
        </p:txBody>
      </p:sp>
    </p:spTree>
    <p:extLst>
      <p:ext uri="{BB962C8B-B14F-4D97-AF65-F5344CB8AC3E}">
        <p14:creationId xmlns:p14="http://schemas.microsoft.com/office/powerpoint/2010/main" val="124929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487A3C-1A58-2653-CA6D-765F42DE7662}"/>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69</a:t>
            </a:r>
            <a:r>
              <a:rPr lang="es-MX" sz="4800" b="0" i="0" u="none" strike="noStrike" baseline="0" dirty="0">
                <a:solidFill>
                  <a:srgbClr val="000000"/>
                </a:solidFill>
                <a:latin typeface="Arial" panose="020B0604020202020204" pitchFamily="34" charset="0"/>
              </a:rPr>
              <a:t>.- Suscripción de Contratos</a:t>
            </a:r>
            <a:endParaRPr lang="es-MX" dirty="0"/>
          </a:p>
        </p:txBody>
      </p:sp>
      <p:sp>
        <p:nvSpPr>
          <p:cNvPr id="3" name="Marcador de contenido 2">
            <a:extLst>
              <a:ext uri="{FF2B5EF4-FFF2-40B4-BE49-F238E27FC236}">
                <a16:creationId xmlns:a16="http://schemas.microsoft.com/office/drawing/2014/main" id="{2E8A19B6-12DA-6874-CE84-FC6599CDE8FB}"/>
              </a:ext>
            </a:extLst>
          </p:cNvPr>
          <p:cNvSpPr>
            <a:spLocks noGrp="1"/>
          </p:cNvSpPr>
          <p:nvPr>
            <p:ph idx="1"/>
          </p:nvPr>
        </p:nvSpPr>
        <p:spPr>
          <a:xfrm>
            <a:off x="1097279" y="1845734"/>
            <a:ext cx="10730927" cy="4407582"/>
          </a:xfrm>
        </p:spPr>
        <p:txBody>
          <a:bodyPr>
            <a:normAutofit fontScale="92500" lnSpcReduction="20000"/>
          </a:bodyPr>
          <a:lstStyle/>
          <a:p>
            <a:pPr algn="just"/>
            <a:r>
              <a:rPr lang="es-MX" sz="3300" b="0" i="0" u="none" strike="noStrike" baseline="0" dirty="0">
                <a:latin typeface="Arial" panose="020B0604020202020204" pitchFamily="34" charset="0"/>
              </a:rPr>
              <a:t>Si el contrato no se celebrare por causas imputables a la Entidad Contratante, el adjudicatario podrá demandar la correspondiente indemnización de los daños y perjuicios o reclamar administrativamente los gastos en que ha incurrido, siempre que se encuentren debida y legalmente comprobados. </a:t>
            </a:r>
          </a:p>
          <a:p>
            <a:pPr algn="just"/>
            <a:r>
              <a:rPr lang="es-MX" sz="3300" b="0" i="0" u="none" strike="noStrike" baseline="0" dirty="0">
                <a:latin typeface="Arial" panose="020B0604020202020204" pitchFamily="34" charset="0"/>
              </a:rPr>
              <a:t>La entidad a su vez deberá repetir contra el o los funcionarios o empleados responsables.</a:t>
            </a:r>
          </a:p>
          <a:p>
            <a:pPr algn="just"/>
            <a:r>
              <a:rPr lang="es-MX" sz="3300" b="0" i="0" u="none" strike="noStrike" baseline="0" dirty="0">
                <a:latin typeface="Arial" panose="020B0604020202020204" pitchFamily="34" charset="0"/>
              </a:rPr>
              <a:t>En ningún caso se podrá iniciar la ejecución del contrato sin la previa celebración o formalización de los instrumentos</a:t>
            </a:r>
          </a:p>
          <a:p>
            <a:pPr algn="just"/>
            <a:r>
              <a:rPr lang="es-MX" sz="3300" b="0" i="0" u="none" strike="noStrike" baseline="0" dirty="0">
                <a:latin typeface="Arial" panose="020B0604020202020204" pitchFamily="34" charset="0"/>
              </a:rPr>
              <a:t>expuestos en este artículo.</a:t>
            </a:r>
          </a:p>
          <a:p>
            <a:pPr algn="l"/>
            <a:endParaRPr lang="es-MX" sz="2100" b="0" i="0" u="none" strike="noStrike" baseline="0" dirty="0">
              <a:latin typeface="Arial" panose="020B0604020202020204" pitchFamily="34" charset="0"/>
            </a:endParaRPr>
          </a:p>
        </p:txBody>
      </p:sp>
    </p:spTree>
    <p:extLst>
      <p:ext uri="{BB962C8B-B14F-4D97-AF65-F5344CB8AC3E}">
        <p14:creationId xmlns:p14="http://schemas.microsoft.com/office/powerpoint/2010/main" val="24388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EF3492-F777-C472-91BA-68239166B3D3}"/>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BE729D5D-B47C-4751-593D-C73BD75F383B}"/>
              </a:ext>
            </a:extLst>
          </p:cNvPr>
          <p:cNvSpPr>
            <a:spLocks noGrp="1"/>
          </p:cNvSpPr>
          <p:nvPr>
            <p:ph idx="1"/>
          </p:nvPr>
        </p:nvSpPr>
        <p:spPr/>
        <p:txBody>
          <a:bodyPr/>
          <a:lstStyle/>
          <a:p>
            <a:pPr algn="just"/>
            <a:r>
              <a:rPr lang="es-MX" sz="2400" b="0" i="1" u="none" strike="noStrike" baseline="0" dirty="0">
                <a:latin typeface="Arial" panose="020B0604020202020204" pitchFamily="34" charset="0"/>
              </a:rPr>
              <a:t>CÓDIGO CIVIL (LIBRO IV), Arts. 1561, 1572, 1717, 1719</a:t>
            </a:r>
          </a:p>
          <a:p>
            <a:pPr algn="just"/>
            <a:r>
              <a:rPr lang="es-MX" sz="2400" b="0" i="1" u="none" strike="noStrike" baseline="0" dirty="0">
                <a:latin typeface="Arial" panose="020B0604020202020204" pitchFamily="34" charset="0"/>
              </a:rPr>
              <a:t>LEY NOTARIAL, Arts. 19, 26</a:t>
            </a:r>
          </a:p>
          <a:p>
            <a:pPr algn="just"/>
            <a:r>
              <a:rPr lang="es-MX" sz="2400" b="0" i="1" u="none" strike="noStrike" baseline="0" dirty="0">
                <a:latin typeface="Arial" panose="020B0604020202020204" pitchFamily="34" charset="0"/>
              </a:rPr>
              <a:t>CONSTITUCIÓN DE LA REPÚBLICA DEL ECUADOR, Arts. 11</a:t>
            </a:r>
          </a:p>
          <a:p>
            <a:pPr algn="just"/>
            <a:r>
              <a:rPr lang="es-MX" sz="2400" b="0" i="1" u="none" strike="noStrike" baseline="0" dirty="0">
                <a:latin typeface="Arial" panose="020B0604020202020204" pitchFamily="34" charset="0"/>
              </a:rPr>
              <a:t>REGLAMENTO A LA LEY ORGÁNICA SISTEMA NACIONAL CONTRATACIÓN PÚBLICA, Arts. 110, 128, 180, 212,</a:t>
            </a:r>
          </a:p>
          <a:p>
            <a:pPr algn="just"/>
            <a:r>
              <a:rPr lang="es-MX" sz="2400" b="0" i="1" u="none" strike="noStrike" baseline="0" dirty="0">
                <a:latin typeface="Arial" panose="020B0604020202020204" pitchFamily="34" charset="0"/>
              </a:rPr>
              <a:t>255, 256, 257, 259, 358</a:t>
            </a:r>
            <a:endParaRPr lang="es-MX" sz="2400" dirty="0"/>
          </a:p>
          <a:p>
            <a:endParaRPr lang="es-MX" dirty="0"/>
          </a:p>
        </p:txBody>
      </p:sp>
    </p:spTree>
    <p:extLst>
      <p:ext uri="{BB962C8B-B14F-4D97-AF65-F5344CB8AC3E}">
        <p14:creationId xmlns:p14="http://schemas.microsoft.com/office/powerpoint/2010/main" val="350737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70C52-E053-4E00-3D82-E60B4F637F24}"/>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70</a:t>
            </a:r>
            <a:r>
              <a:rPr lang="es-MX" sz="4800" b="0" i="0" u="none" strike="noStrike" baseline="0" dirty="0">
                <a:solidFill>
                  <a:srgbClr val="000000"/>
                </a:solidFill>
                <a:latin typeface="Arial" panose="020B0604020202020204" pitchFamily="34" charset="0"/>
              </a:rPr>
              <a:t> Administración del Contrato.- </a:t>
            </a:r>
            <a:endParaRPr lang="es-MX" dirty="0"/>
          </a:p>
        </p:txBody>
      </p:sp>
      <p:sp>
        <p:nvSpPr>
          <p:cNvPr id="3" name="Marcador de contenido 2">
            <a:extLst>
              <a:ext uri="{FF2B5EF4-FFF2-40B4-BE49-F238E27FC236}">
                <a16:creationId xmlns:a16="http://schemas.microsoft.com/office/drawing/2014/main" id="{C5221752-4437-8441-D497-EB8961A46CD4}"/>
              </a:ext>
            </a:extLst>
          </p:cNvPr>
          <p:cNvSpPr>
            <a:spLocks noGrp="1"/>
          </p:cNvSpPr>
          <p:nvPr>
            <p:ph idx="1"/>
          </p:nvPr>
        </p:nvSpPr>
        <p:spPr/>
        <p:txBody>
          <a:bodyPr>
            <a:normAutofit fontScale="92500" lnSpcReduction="20000"/>
          </a:bodyPr>
          <a:lstStyle/>
          <a:p>
            <a:pPr algn="just"/>
            <a:r>
              <a:rPr lang="es-MX" sz="3000" b="0" i="0" u="none" strike="noStrike" baseline="0" dirty="0">
                <a:solidFill>
                  <a:srgbClr val="000000"/>
                </a:solidFill>
                <a:latin typeface="Arial" panose="020B0604020202020204" pitchFamily="34" charset="0"/>
              </a:rPr>
              <a:t>Los contratos contendrán estipulaciones específicas relacionadas con las funciones y deberes de los administradores del contrato, así como de quienes ejercerán la supervisión o fiscalización.</a:t>
            </a:r>
          </a:p>
          <a:p>
            <a:pPr algn="just"/>
            <a:r>
              <a:rPr lang="es-MX" sz="3000" b="0" i="0" u="none" strike="noStrike" baseline="0" dirty="0">
                <a:solidFill>
                  <a:srgbClr val="000000"/>
                </a:solidFill>
                <a:latin typeface="Arial" panose="020B0604020202020204" pitchFamily="34" charset="0"/>
              </a:rPr>
              <a:t>En el expediente se hará constar todo hecho relevante que se presente en la ejecución del contrato, de conformidad a lo que se determine en el Reglamento. Especialmente se referirán a los hechos, actuaciones y documentación relacionados con pagos; contratos complementarios; terminación del contrato; ejecución de garantías; aplicación de multas y </a:t>
            </a:r>
            <a:r>
              <a:rPr lang="es-MX" sz="3000" b="0" i="0" u="none" strike="noStrike" baseline="0" dirty="0" err="1">
                <a:solidFill>
                  <a:srgbClr val="000000"/>
                </a:solidFill>
                <a:latin typeface="Arial" panose="020B0604020202020204" pitchFamily="34" charset="0"/>
              </a:rPr>
              <a:t>sanciones;y</a:t>
            </a:r>
            <a:r>
              <a:rPr lang="es-MX" sz="3000" b="0" i="0" u="none" strike="noStrike" baseline="0" dirty="0">
                <a:solidFill>
                  <a:srgbClr val="000000"/>
                </a:solidFill>
                <a:latin typeface="Arial" panose="020B0604020202020204" pitchFamily="34" charset="0"/>
              </a:rPr>
              <a:t>, recepciones</a:t>
            </a:r>
            <a:r>
              <a:rPr lang="es-MX" sz="1800" b="0" i="0" u="none" strike="noStrike" baseline="0" dirty="0">
                <a:solidFill>
                  <a:srgbClr val="000000"/>
                </a:solidFill>
                <a:latin typeface="Arial" panose="020B0604020202020204" pitchFamily="34" charset="0"/>
              </a:rPr>
              <a:t>.</a:t>
            </a:r>
            <a:endParaRPr lang="es-MX" dirty="0"/>
          </a:p>
        </p:txBody>
      </p:sp>
    </p:spTree>
    <p:extLst>
      <p:ext uri="{BB962C8B-B14F-4D97-AF65-F5344CB8AC3E}">
        <p14:creationId xmlns:p14="http://schemas.microsoft.com/office/powerpoint/2010/main" val="127666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9CC1F-12F1-C19A-CE87-A990ECA6D6B3}"/>
              </a:ext>
            </a:extLst>
          </p:cNvPr>
          <p:cNvSpPr>
            <a:spLocks noGrp="1"/>
          </p:cNvSpPr>
          <p:nvPr>
            <p:ph type="title"/>
          </p:nvPr>
        </p:nvSpPr>
        <p:spPr/>
        <p:txBody>
          <a:bodyPr/>
          <a:lstStyle/>
          <a:p>
            <a:r>
              <a:rPr lang="es-MX" sz="4800" b="1" i="0" u="none" strike="noStrike" baseline="0" dirty="0">
                <a:latin typeface="Arial" panose="020B0604020202020204" pitchFamily="34" charset="0"/>
              </a:rPr>
              <a:t>CONCORDANCIAS:</a:t>
            </a:r>
            <a:br>
              <a:rPr lang="es-MX" sz="4800" b="1" i="0" u="none" strike="noStrike" baseline="0" dirty="0">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457E6E29-2B0D-A7C1-E7D2-432CFD36554C}"/>
              </a:ext>
            </a:extLst>
          </p:cNvPr>
          <p:cNvSpPr>
            <a:spLocks noGrp="1"/>
          </p:cNvSpPr>
          <p:nvPr>
            <p:ph idx="1"/>
          </p:nvPr>
        </p:nvSpPr>
        <p:spPr/>
        <p:txBody>
          <a:bodyPr>
            <a:normAutofit/>
          </a:bodyPr>
          <a:lstStyle/>
          <a:p>
            <a:pPr algn="just"/>
            <a:r>
              <a:rPr lang="es-MX" sz="3200" b="0" i="1" u="none" strike="noStrike" baseline="0" dirty="0">
                <a:latin typeface="Arial" panose="020B0604020202020204" pitchFamily="34" charset="0"/>
              </a:rPr>
              <a:t>CÓDIGO CIVIL (LIBRO IV), Arts. 2035, 2038, 2051, 2054</a:t>
            </a:r>
          </a:p>
          <a:p>
            <a:pPr algn="just"/>
            <a:r>
              <a:rPr lang="es-MX" sz="3200" b="0" i="1" u="none" strike="noStrike" baseline="0" dirty="0">
                <a:latin typeface="Arial" panose="020B0604020202020204" pitchFamily="34" charset="0"/>
              </a:rPr>
              <a:t>REGLAMENTO A LA LEY ORGÁNICA SISTEMA NACIONAL CONTRATACIÓN PÚBLICA, Arts. 14, 110, 244, 255,</a:t>
            </a:r>
          </a:p>
          <a:p>
            <a:pPr algn="just"/>
            <a:r>
              <a:rPr lang="es-MX" sz="3200" b="0" i="1" u="none" strike="noStrike" baseline="0" dirty="0">
                <a:latin typeface="Arial" panose="020B0604020202020204" pitchFamily="34" charset="0"/>
              </a:rPr>
              <a:t>286, 295, 296, 297, 298, 299, 300, 301, 302, 303</a:t>
            </a:r>
            <a:endParaRPr lang="es-MX" sz="3200" dirty="0"/>
          </a:p>
        </p:txBody>
      </p:sp>
    </p:spTree>
    <p:extLst>
      <p:ext uri="{BB962C8B-B14F-4D97-AF65-F5344CB8AC3E}">
        <p14:creationId xmlns:p14="http://schemas.microsoft.com/office/powerpoint/2010/main" val="62718711"/>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14414</TotalTime>
  <Words>1112</Words>
  <Application>Microsoft Office PowerPoint</Application>
  <PresentationFormat>Panorámica</PresentationFormat>
  <Paragraphs>68</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Aptos</vt:lpstr>
      <vt:lpstr>Arial</vt:lpstr>
      <vt:lpstr>ArialNormal</vt:lpstr>
      <vt:lpstr>Calibri</vt:lpstr>
      <vt:lpstr>Calibri Light</vt:lpstr>
      <vt:lpstr>Retrospección</vt:lpstr>
      <vt:lpstr>   </vt:lpstr>
      <vt:lpstr>Art. 68.- Requisitos de los Contratos.-</vt:lpstr>
      <vt:lpstr>CONCORDANCIAS: </vt:lpstr>
      <vt:lpstr>Art. 69.- Suscripción de Contratos</vt:lpstr>
      <vt:lpstr>Art. 69.- Suscripción de Contratos</vt:lpstr>
      <vt:lpstr>Art. 69.- Suscripción de Contratos</vt:lpstr>
      <vt:lpstr>CONCORDANCIAS: </vt:lpstr>
      <vt:lpstr>Art. 70 Administración del Contrato.- </vt:lpstr>
      <vt:lpstr>CONCORDANCIAS: </vt:lpstr>
      <vt:lpstr>Art. 71.- De las cláusula obligatorias.-</vt:lpstr>
      <vt:lpstr>Art. 71.- De las cláusula obligatorias</vt:lpstr>
      <vt:lpstr>Art. 71.- De las cláusula obligatorias</vt:lpstr>
      <vt:lpstr>CONCORDANCIAS: </vt:lpstr>
      <vt:lpstr>Art. 72.- Contratos Modificatorios para Enmendar Casos de Errores.-</vt:lpstr>
      <vt:lpstr>CONCORDANCIAS: </vt:lpstr>
      <vt:lpstr>JURISPRUDENCIA: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valor del Dinero en el tiempo</dc:title>
  <dc:creator>Juan Carlos Mancheno</dc:creator>
  <cp:lastModifiedBy>Rosa Marieta Ambi Infante</cp:lastModifiedBy>
  <cp:revision>450</cp:revision>
  <cp:lastPrinted>2020-11-05T15:32:25Z</cp:lastPrinted>
  <dcterms:created xsi:type="dcterms:W3CDTF">2020-05-20T19:45:14Z</dcterms:created>
  <dcterms:modified xsi:type="dcterms:W3CDTF">2025-01-26T18:28:57Z</dcterms:modified>
</cp:coreProperties>
</file>