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56" r:id="rId2"/>
    <p:sldId id="257" r:id="rId3"/>
    <p:sldId id="28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9" r:id="rId24"/>
    <p:sldId id="277" r:id="rId25"/>
    <p:sldId id="281" r:id="rId26"/>
    <p:sldId id="278" r:id="rId27"/>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C7F4B5EB-2EE0-4119-A3C1-33579E8DC528}" type="datetimeFigureOut">
              <a:rPr lang="es-MX" smtClean="0"/>
              <a:t>09/12/2024</a:t>
            </a:fld>
            <a:endParaRPr lang="es-MX"/>
          </a:p>
        </p:txBody>
      </p:sp>
      <p:sp>
        <p:nvSpPr>
          <p:cNvPr id="4" name="Marcador de imagen de diapositiva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78414856-F7B7-4086-9ADB-DC69548DB438}" type="slidenum">
              <a:rPr lang="es-MX" smtClean="0"/>
              <a:t>‹Nº›</a:t>
            </a:fld>
            <a:endParaRPr lang="es-MX"/>
          </a:p>
        </p:txBody>
      </p:sp>
    </p:spTree>
    <p:extLst>
      <p:ext uri="{BB962C8B-B14F-4D97-AF65-F5344CB8AC3E}">
        <p14:creationId xmlns:p14="http://schemas.microsoft.com/office/powerpoint/2010/main" val="419945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09/12/2024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15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09/12/2024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25435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09/12/2024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15522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09/12/2024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90331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17CDFCB-EBC6-4BB6-82E0-8AB71A0F1F7D}" type="datetimeFigureOut">
              <a:rPr lang="es-ES" smtClean="0"/>
              <a:t>09/12/2024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52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17CDFCB-EBC6-4BB6-82E0-8AB71A0F1F7D}" type="datetimeFigureOut">
              <a:rPr lang="es-ES" smtClean="0"/>
              <a:t>09/12/2024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4796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17CDFCB-EBC6-4BB6-82E0-8AB71A0F1F7D}" type="datetimeFigureOut">
              <a:rPr lang="es-ES" smtClean="0"/>
              <a:t>09/12/2024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656466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17CDFCB-EBC6-4BB6-82E0-8AB71A0F1F7D}" type="datetimeFigureOut">
              <a:rPr lang="es-ES" smtClean="0"/>
              <a:t>09/12/2024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3125491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17CDFCB-EBC6-4BB6-82E0-8AB71A0F1F7D}" type="datetimeFigureOut">
              <a:rPr lang="es-ES" smtClean="0"/>
              <a:t>09/12/2024</a:t>
            </a:fld>
            <a:endParaRPr lang="es-E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945220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17CDFCB-EBC6-4BB6-82E0-8AB71A0F1F7D}" type="datetimeFigureOut">
              <a:rPr lang="es-ES" smtClean="0"/>
              <a:t>09/12/2024</a:t>
            </a:fld>
            <a:endParaRPr lang="es-E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06715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7CDFCB-EBC6-4BB6-82E0-8AB71A0F1F7D}" type="datetimeFigureOut">
              <a:rPr lang="es-ES" smtClean="0"/>
              <a:t>09/12/2024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287694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17CDFCB-EBC6-4BB6-82E0-8AB71A0F1F7D}" type="datetimeFigureOut">
              <a:rPr lang="es-ES" smtClean="0"/>
              <a:t>09/12/2024</a:t>
            </a:fld>
            <a:endParaRPr lang="es-E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D0F021-9B4E-4825-962C-BF7F66DC6E9B}" type="slidenum">
              <a:rPr lang="es-ES" smtClean="0"/>
              <a:t>‹Nº›</a:t>
            </a:fld>
            <a:endParaRPr lang="es-E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56608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5152F2-FCF0-42A4-94D3-49342A6A7460}"/>
              </a:ext>
            </a:extLst>
          </p:cNvPr>
          <p:cNvSpPr>
            <a:spLocks noGrp="1"/>
          </p:cNvSpPr>
          <p:nvPr>
            <p:ph type="ctrTitle"/>
          </p:nvPr>
        </p:nvSpPr>
        <p:spPr>
          <a:xfrm>
            <a:off x="1068613" y="-331123"/>
            <a:ext cx="9361715" cy="3180863"/>
          </a:xfrm>
        </p:spPr>
        <p:txBody>
          <a:bodyPr>
            <a:normAutofit/>
          </a:bodyPr>
          <a:lstStyle/>
          <a:p>
            <a:pPr algn="l"/>
            <a:br>
              <a:rPr lang="es-ES" sz="5400" dirty="0"/>
            </a:br>
            <a:br>
              <a:rPr lang="es-ES" sz="5400" dirty="0"/>
            </a:br>
            <a:br>
              <a:rPr lang="es-ES" sz="5400" dirty="0"/>
            </a:br>
            <a:endParaRPr lang="es-ES" sz="5400" dirty="0"/>
          </a:p>
        </p:txBody>
      </p:sp>
      <p:sp>
        <p:nvSpPr>
          <p:cNvPr id="3" name="Subtítulo 2">
            <a:extLst>
              <a:ext uri="{FF2B5EF4-FFF2-40B4-BE49-F238E27FC236}">
                <a16:creationId xmlns:a16="http://schemas.microsoft.com/office/drawing/2014/main" id="{0DA2BF82-D9DD-45C4-A2F3-5BDE39AC435B}"/>
              </a:ext>
            </a:extLst>
          </p:cNvPr>
          <p:cNvSpPr>
            <a:spLocks noGrp="1"/>
          </p:cNvSpPr>
          <p:nvPr>
            <p:ph type="subTitle" idx="1"/>
          </p:nvPr>
        </p:nvSpPr>
        <p:spPr>
          <a:xfrm>
            <a:off x="1524000" y="4413738"/>
            <a:ext cx="9144000" cy="1798150"/>
          </a:xfrm>
        </p:spPr>
        <p:txBody>
          <a:bodyPr>
            <a:normAutofit fontScale="92500" lnSpcReduction="10000"/>
          </a:bodyPr>
          <a:lstStyle/>
          <a:p>
            <a:r>
              <a:rPr lang="es-MX" sz="2400" b="0" i="0" u="none" strike="noStrike" baseline="0" dirty="0">
                <a:latin typeface="ArialNormal"/>
              </a:rPr>
              <a:t>FACULTAD DE CIENCIAS POLÍTICAS Y ADMINISTRATIVAS</a:t>
            </a:r>
            <a:endParaRPr lang="es-ES" dirty="0"/>
          </a:p>
          <a:p>
            <a:r>
              <a:rPr lang="es-ES" dirty="0"/>
              <a:t>Asignatura: ACTIVIDAD CONTRACTUAL PÚBLICA	</a:t>
            </a:r>
          </a:p>
          <a:p>
            <a:r>
              <a:rPr lang="es-ES" dirty="0"/>
              <a:t>Periodo: 2024-2S </a:t>
            </a:r>
          </a:p>
          <a:p>
            <a:r>
              <a:rPr lang="es-ES" dirty="0"/>
              <a:t>Dra. Rosa </a:t>
            </a:r>
            <a:r>
              <a:rPr lang="es-ES" dirty="0" err="1"/>
              <a:t>ambi</a:t>
            </a:r>
            <a:r>
              <a:rPr lang="es-ES" dirty="0"/>
              <a:t> infante</a:t>
            </a:r>
          </a:p>
        </p:txBody>
      </p:sp>
      <p:sp>
        <p:nvSpPr>
          <p:cNvPr id="6" name="CuadroTexto 5">
            <a:extLst>
              <a:ext uri="{FF2B5EF4-FFF2-40B4-BE49-F238E27FC236}">
                <a16:creationId xmlns:a16="http://schemas.microsoft.com/office/drawing/2014/main" id="{7DBA5628-D495-A1F7-6BDB-E92D3FB4FBC3}"/>
              </a:ext>
            </a:extLst>
          </p:cNvPr>
          <p:cNvSpPr txBox="1"/>
          <p:nvPr/>
        </p:nvSpPr>
        <p:spPr>
          <a:xfrm>
            <a:off x="1335314" y="0"/>
            <a:ext cx="9788073" cy="1692771"/>
          </a:xfrm>
          <a:prstGeom prst="rect">
            <a:avLst/>
          </a:prstGeom>
          <a:noFill/>
        </p:spPr>
        <p:txBody>
          <a:bodyPr wrap="square">
            <a:spAutoFit/>
          </a:bodyPr>
          <a:lstStyle/>
          <a:p>
            <a:pPr algn="ctr"/>
            <a:r>
              <a:rPr lang="es-MX" sz="3600" b="0" i="0" u="none" strike="noStrike" baseline="0" dirty="0">
                <a:latin typeface="ArialNormal"/>
              </a:rPr>
              <a:t>UNIDAD II</a:t>
            </a:r>
          </a:p>
          <a:p>
            <a:pPr algn="ctr"/>
            <a:endParaRPr lang="es-MX" sz="3600" b="0" i="0" u="none" strike="noStrike" baseline="0" dirty="0">
              <a:latin typeface="ArialNormal"/>
            </a:endParaRPr>
          </a:p>
          <a:p>
            <a:pPr algn="l"/>
            <a:r>
              <a:rPr lang="es-MX" sz="3200" b="0" i="0" u="none" strike="noStrike" baseline="0" dirty="0">
                <a:latin typeface="ArialNormal"/>
              </a:rPr>
              <a:t>2.6. PROCEDIMIENTOS DE RÉGIMEN </a:t>
            </a:r>
            <a:r>
              <a:rPr lang="es-MX" sz="3200" dirty="0">
                <a:latin typeface="ArialNormal"/>
              </a:rPr>
              <a:t>ESPECIAL</a:t>
            </a:r>
            <a:endParaRPr lang="es-MX" sz="3200" dirty="0"/>
          </a:p>
        </p:txBody>
      </p:sp>
      <p:pic>
        <p:nvPicPr>
          <p:cNvPr id="5" name="Imagen 4">
            <a:extLst>
              <a:ext uri="{FF2B5EF4-FFF2-40B4-BE49-F238E27FC236}">
                <a16:creationId xmlns:a16="http://schemas.microsoft.com/office/drawing/2014/main" id="{038AEB89-DF80-6CE1-9604-ABF09D299100}"/>
              </a:ext>
            </a:extLst>
          </p:cNvPr>
          <p:cNvPicPr>
            <a:picLocks noChangeAspect="1"/>
          </p:cNvPicPr>
          <p:nvPr/>
        </p:nvPicPr>
        <p:blipFill>
          <a:blip r:embed="rId2"/>
          <a:stretch>
            <a:fillRect/>
          </a:stretch>
        </p:blipFill>
        <p:spPr>
          <a:xfrm>
            <a:off x="2104570" y="1692771"/>
            <a:ext cx="8325757" cy="2574429"/>
          </a:xfrm>
          <a:prstGeom prst="rect">
            <a:avLst/>
          </a:prstGeom>
        </p:spPr>
      </p:pic>
    </p:spTree>
    <p:extLst>
      <p:ext uri="{BB962C8B-B14F-4D97-AF65-F5344CB8AC3E}">
        <p14:creationId xmlns:p14="http://schemas.microsoft.com/office/powerpoint/2010/main" val="3766969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552CB6-2821-D692-1294-8BA16DD02178}"/>
              </a:ext>
            </a:extLst>
          </p:cNvPr>
          <p:cNvSpPr>
            <a:spLocks noGrp="1"/>
          </p:cNvSpPr>
          <p:nvPr>
            <p:ph type="title"/>
          </p:nvPr>
        </p:nvSpPr>
        <p:spPr/>
        <p:txBody>
          <a:bodyPr/>
          <a:lstStyle/>
          <a:p>
            <a:pPr algn="just"/>
            <a:r>
              <a:rPr lang="es-MX" dirty="0"/>
              <a:t>PRINCIPALES NORMAS COMUNES APLICABLES A ESTOS PROCEDIMIENTOS:</a:t>
            </a:r>
          </a:p>
        </p:txBody>
      </p:sp>
      <p:sp>
        <p:nvSpPr>
          <p:cNvPr id="3" name="Marcador de contenido 2">
            <a:extLst>
              <a:ext uri="{FF2B5EF4-FFF2-40B4-BE49-F238E27FC236}">
                <a16:creationId xmlns:a16="http://schemas.microsoft.com/office/drawing/2014/main" id="{63A67FDA-7CD7-3679-4EDA-42748A9AA1CF}"/>
              </a:ext>
            </a:extLst>
          </p:cNvPr>
          <p:cNvSpPr>
            <a:spLocks noGrp="1"/>
          </p:cNvSpPr>
          <p:nvPr>
            <p:ph idx="1"/>
          </p:nvPr>
        </p:nvSpPr>
        <p:spPr/>
        <p:txBody>
          <a:bodyPr/>
          <a:lstStyle/>
          <a:p>
            <a:pPr algn="just"/>
            <a:r>
              <a:rPr lang="es-MX" sz="3600" b="1" dirty="0"/>
              <a:t>1. Transparencia</a:t>
            </a:r>
          </a:p>
          <a:p>
            <a:pPr algn="just">
              <a:buFont typeface="Arial" panose="020B0604020202020204" pitchFamily="34" charset="0"/>
              <a:buChar char="•"/>
            </a:pPr>
            <a:r>
              <a:rPr lang="es-MX" sz="3200" b="1" dirty="0"/>
              <a:t>Publicidad de la Convocatoria</a:t>
            </a:r>
            <a:r>
              <a:rPr lang="es-MX" sz="3200" dirty="0"/>
              <a:t>: Aunque algunos procedimientos de régimen especial pueden tener características específicas en cuanto a publicidad, es esencial que las convocatorias, resultados y contratos adjudicados sean publicados en el portal de compras públicas para garantizar la transparencia y el acceso a la información.</a:t>
            </a:r>
          </a:p>
          <a:p>
            <a:endParaRPr lang="es-MX" dirty="0"/>
          </a:p>
        </p:txBody>
      </p:sp>
    </p:spTree>
    <p:extLst>
      <p:ext uri="{BB962C8B-B14F-4D97-AF65-F5344CB8AC3E}">
        <p14:creationId xmlns:p14="http://schemas.microsoft.com/office/powerpoint/2010/main" val="3451543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2C299C-303B-0CA1-6C27-366FA8E41AD2}"/>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87A422DF-17D6-A06D-1795-6C3304F5B67A}"/>
              </a:ext>
            </a:extLst>
          </p:cNvPr>
          <p:cNvSpPr>
            <a:spLocks noGrp="1"/>
          </p:cNvSpPr>
          <p:nvPr>
            <p:ph idx="1"/>
          </p:nvPr>
        </p:nvSpPr>
        <p:spPr/>
        <p:txBody>
          <a:bodyPr/>
          <a:lstStyle/>
          <a:p>
            <a:pPr algn="just"/>
            <a:r>
              <a:rPr lang="es-MX" sz="3600" b="1" dirty="0"/>
              <a:t>2. </a:t>
            </a:r>
            <a:r>
              <a:rPr lang="es-MX" sz="3200" b="1" dirty="0"/>
              <a:t>Justificación de la Necesidad</a:t>
            </a:r>
          </a:p>
          <a:p>
            <a:pPr marL="0" indent="0" algn="just">
              <a:buNone/>
            </a:pPr>
            <a:r>
              <a:rPr lang="es-MX" sz="3600" b="1" dirty="0"/>
              <a:t>Documentación</a:t>
            </a:r>
            <a:r>
              <a:rPr lang="es-MX" sz="3600" dirty="0"/>
              <a:t>: La entidad contratante debe justificar la necesidad de utilizar un procedimiento de régimen especial en lugar de un procedimiento común. Esta justificación debe estar documentada y disponible para revisión.</a:t>
            </a:r>
          </a:p>
          <a:p>
            <a:endParaRPr lang="es-MX" dirty="0"/>
          </a:p>
        </p:txBody>
      </p:sp>
    </p:spTree>
    <p:extLst>
      <p:ext uri="{BB962C8B-B14F-4D97-AF65-F5344CB8AC3E}">
        <p14:creationId xmlns:p14="http://schemas.microsoft.com/office/powerpoint/2010/main" val="2341195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84EB90-AC5E-E983-F3B2-80C469EEE74B}"/>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846E8D08-7238-8471-0BE9-3EA3CB646D53}"/>
              </a:ext>
            </a:extLst>
          </p:cNvPr>
          <p:cNvSpPr>
            <a:spLocks noGrp="1"/>
          </p:cNvSpPr>
          <p:nvPr>
            <p:ph idx="1"/>
          </p:nvPr>
        </p:nvSpPr>
        <p:spPr/>
        <p:txBody>
          <a:bodyPr/>
          <a:lstStyle/>
          <a:p>
            <a:pPr algn="just"/>
            <a:r>
              <a:rPr lang="es-MX" sz="3200" b="1" dirty="0"/>
              <a:t>3. Cumplimiento Normativo</a:t>
            </a:r>
          </a:p>
          <a:p>
            <a:pPr algn="just">
              <a:buFont typeface="Arial" panose="020B0604020202020204" pitchFamily="34" charset="0"/>
              <a:buChar char="•"/>
            </a:pPr>
            <a:r>
              <a:rPr lang="es-MX" sz="2800" b="1" dirty="0"/>
              <a:t>Regulación Legal</a:t>
            </a:r>
            <a:r>
              <a:rPr lang="es-MX" sz="2800" dirty="0"/>
              <a:t>: Todos los procedimientos de contratación deben cumplir con las normativas y leyes vigentes, incluyendo las disposiciones específicas para los procedimientos de régimen especial.</a:t>
            </a:r>
          </a:p>
          <a:p>
            <a:pPr algn="just">
              <a:buFont typeface="Arial" panose="020B0604020202020204" pitchFamily="34" charset="0"/>
              <a:buChar char="•"/>
            </a:pPr>
            <a:r>
              <a:rPr lang="es-MX" sz="2800" b="1" dirty="0"/>
              <a:t>Aprobación y Supervisión</a:t>
            </a:r>
            <a:r>
              <a:rPr lang="es-MX" sz="2800" dirty="0"/>
              <a:t>: Los procedimientos deben contar con la aprobación y supervisión de las autoridades competentes, asegurando que se cumplan todos los requisitos legales y normativos.</a:t>
            </a:r>
          </a:p>
          <a:p>
            <a:endParaRPr lang="es-MX" dirty="0"/>
          </a:p>
        </p:txBody>
      </p:sp>
    </p:spTree>
    <p:extLst>
      <p:ext uri="{BB962C8B-B14F-4D97-AF65-F5344CB8AC3E}">
        <p14:creationId xmlns:p14="http://schemas.microsoft.com/office/powerpoint/2010/main" val="175874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3403A-99D0-195F-4609-89182E827DE9}"/>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8117CF5B-870A-EBE6-072C-1E6F5D7CBB25}"/>
              </a:ext>
            </a:extLst>
          </p:cNvPr>
          <p:cNvSpPr>
            <a:spLocks noGrp="1"/>
          </p:cNvSpPr>
          <p:nvPr>
            <p:ph idx="1"/>
          </p:nvPr>
        </p:nvSpPr>
        <p:spPr>
          <a:xfrm>
            <a:off x="1097280" y="1845734"/>
            <a:ext cx="10058400" cy="4467980"/>
          </a:xfrm>
        </p:spPr>
        <p:txBody>
          <a:bodyPr>
            <a:normAutofit/>
          </a:bodyPr>
          <a:lstStyle/>
          <a:p>
            <a:pPr algn="just"/>
            <a:r>
              <a:rPr lang="es-MX" sz="3200" b="1" dirty="0"/>
              <a:t>4. Competencia y Selección</a:t>
            </a:r>
          </a:p>
          <a:p>
            <a:pPr algn="just">
              <a:buFont typeface="Arial" panose="020B0604020202020204" pitchFamily="34" charset="0"/>
              <a:buChar char="•"/>
            </a:pPr>
            <a:r>
              <a:rPr lang="es-MX" sz="3200" b="1" dirty="0"/>
              <a:t>Selección Justa y Equitativa</a:t>
            </a:r>
            <a:r>
              <a:rPr lang="es-MX" sz="3200" dirty="0"/>
              <a:t>: Aunque los procedimientos de régimen especial pueden ser más flexibles, la selección de proveedores debe ser justa y equitativa, garantizando la libre competencia y evitando cualquier tipo de favoritismo.</a:t>
            </a:r>
          </a:p>
          <a:p>
            <a:pPr algn="just">
              <a:buFont typeface="Arial" panose="020B0604020202020204" pitchFamily="34" charset="0"/>
              <a:buChar char="•"/>
            </a:pPr>
            <a:r>
              <a:rPr lang="es-MX" sz="3200" b="1" dirty="0"/>
              <a:t>Evaluación de Propuestas</a:t>
            </a:r>
            <a:r>
              <a:rPr lang="es-MX" sz="3200" dirty="0"/>
              <a:t>: Las propuestas recibidas deben ser evaluadas de manera objetiva, con base en criterios preestablecidos como calidad, precio, experiencia y capacidad técnica.</a:t>
            </a:r>
          </a:p>
          <a:p>
            <a:endParaRPr lang="es-MX" dirty="0"/>
          </a:p>
        </p:txBody>
      </p:sp>
    </p:spTree>
    <p:extLst>
      <p:ext uri="{BB962C8B-B14F-4D97-AF65-F5344CB8AC3E}">
        <p14:creationId xmlns:p14="http://schemas.microsoft.com/office/powerpoint/2010/main" val="3119577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12B1A2-25BA-127F-FD2D-103DF6B11195}"/>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43E857BF-467C-6CA3-59F1-A1B7D354F9D4}"/>
              </a:ext>
            </a:extLst>
          </p:cNvPr>
          <p:cNvSpPr>
            <a:spLocks noGrp="1"/>
          </p:cNvSpPr>
          <p:nvPr>
            <p:ph idx="1"/>
          </p:nvPr>
        </p:nvSpPr>
        <p:spPr>
          <a:xfrm>
            <a:off x="1097280" y="1845733"/>
            <a:ext cx="10058400" cy="4424437"/>
          </a:xfrm>
        </p:spPr>
        <p:txBody>
          <a:bodyPr>
            <a:normAutofit lnSpcReduction="10000"/>
          </a:bodyPr>
          <a:lstStyle/>
          <a:p>
            <a:pPr algn="just"/>
            <a:r>
              <a:rPr lang="es-MX" sz="3600" b="1" dirty="0"/>
              <a:t>5. Contrato y Ejecución</a:t>
            </a:r>
          </a:p>
          <a:p>
            <a:pPr algn="just">
              <a:buFont typeface="Arial" panose="020B0604020202020204" pitchFamily="34" charset="0"/>
              <a:buChar char="•"/>
            </a:pPr>
            <a:r>
              <a:rPr lang="es-MX" sz="3200" b="1" dirty="0"/>
              <a:t>Redacción de Contratos</a:t>
            </a:r>
            <a:r>
              <a:rPr lang="es-MX" sz="3200" dirty="0"/>
              <a:t>: Los contratos adjudicados deben ser claros y detallados, especificando las obligaciones de las partes, plazos de entrega, términos de pago y condiciones de cumplimiento.</a:t>
            </a:r>
          </a:p>
          <a:p>
            <a:pPr algn="just">
              <a:buFont typeface="Arial" panose="020B0604020202020204" pitchFamily="34" charset="0"/>
              <a:buChar char="•"/>
            </a:pPr>
            <a:r>
              <a:rPr lang="es-MX" sz="3200" b="1" dirty="0"/>
              <a:t>Supervisión de la Ejecución</a:t>
            </a:r>
            <a:r>
              <a:rPr lang="es-MX" sz="3200" dirty="0"/>
              <a:t>: La entidad contratante debe supervisar la correcta ejecución del contrato, asegurando que el proveedor cumpla con todas las especificaciones y términos acordados.</a:t>
            </a:r>
          </a:p>
          <a:p>
            <a:endParaRPr lang="es-MX" dirty="0"/>
          </a:p>
        </p:txBody>
      </p:sp>
    </p:spTree>
    <p:extLst>
      <p:ext uri="{BB962C8B-B14F-4D97-AF65-F5344CB8AC3E}">
        <p14:creationId xmlns:p14="http://schemas.microsoft.com/office/powerpoint/2010/main" val="2249291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1A1276-BBD1-7BA5-5130-8310E29C644B}"/>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70A96755-C9C9-8466-1CCB-825AA92AF04D}"/>
              </a:ext>
            </a:extLst>
          </p:cNvPr>
          <p:cNvSpPr>
            <a:spLocks noGrp="1"/>
          </p:cNvSpPr>
          <p:nvPr>
            <p:ph idx="1"/>
          </p:nvPr>
        </p:nvSpPr>
        <p:spPr/>
        <p:txBody>
          <a:bodyPr>
            <a:normAutofit lnSpcReduction="10000"/>
          </a:bodyPr>
          <a:lstStyle/>
          <a:p>
            <a:pPr algn="just"/>
            <a:r>
              <a:rPr lang="es-MX" sz="3600" b="1" dirty="0"/>
              <a:t>6. Rendición de Cuentas</a:t>
            </a:r>
          </a:p>
          <a:p>
            <a:pPr algn="just">
              <a:buFont typeface="Arial" panose="020B0604020202020204" pitchFamily="34" charset="0"/>
              <a:buChar char="•"/>
            </a:pPr>
            <a:r>
              <a:rPr lang="es-MX" sz="2800" b="1" dirty="0"/>
              <a:t>Informe Final</a:t>
            </a:r>
            <a:r>
              <a:rPr lang="es-MX" sz="2800" dirty="0"/>
              <a:t>: Al finalizar el contrato, se debe elaborar un informe detallado que incluya una evaluación del cumplimiento del proveedor, los resultados obtenidos y cualquier incidencia ocurrida durante la ejecución del contrato.</a:t>
            </a:r>
          </a:p>
          <a:p>
            <a:pPr algn="just">
              <a:buFont typeface="Arial" panose="020B0604020202020204" pitchFamily="34" charset="0"/>
              <a:buChar char="•"/>
            </a:pPr>
            <a:r>
              <a:rPr lang="es-MX" sz="2800" b="1" dirty="0"/>
              <a:t>Auditoría y Revisión</a:t>
            </a:r>
            <a:r>
              <a:rPr lang="es-MX" sz="2800" dirty="0"/>
              <a:t>: Los procedimientos y contratos de régimen especial pueden ser sujetos a auditorías y revisiones para verificar el cumplimiento de las normas y la correcta utilización de los recursos públicos.</a:t>
            </a:r>
          </a:p>
          <a:p>
            <a:endParaRPr lang="es-MX" dirty="0"/>
          </a:p>
        </p:txBody>
      </p:sp>
    </p:spTree>
    <p:extLst>
      <p:ext uri="{BB962C8B-B14F-4D97-AF65-F5344CB8AC3E}">
        <p14:creationId xmlns:p14="http://schemas.microsoft.com/office/powerpoint/2010/main" val="2424714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CE327C-0B80-3B7C-99FD-B328442CA55A}"/>
              </a:ext>
            </a:extLst>
          </p:cNvPr>
          <p:cNvSpPr>
            <a:spLocks noGrp="1"/>
          </p:cNvSpPr>
          <p:nvPr>
            <p:ph type="title"/>
          </p:nvPr>
        </p:nvSpPr>
        <p:spPr/>
        <p:txBody>
          <a:bodyPr/>
          <a:lstStyle/>
          <a:p>
            <a:r>
              <a:rPr lang="es-MX" b="1" dirty="0"/>
              <a:t>EJEMPLO DE APLICACIÓN</a:t>
            </a:r>
            <a:br>
              <a:rPr lang="es-MX" b="1" dirty="0"/>
            </a:br>
            <a:endParaRPr lang="es-MX" dirty="0"/>
          </a:p>
        </p:txBody>
      </p:sp>
      <p:sp>
        <p:nvSpPr>
          <p:cNvPr id="3" name="Marcador de contenido 2">
            <a:extLst>
              <a:ext uri="{FF2B5EF4-FFF2-40B4-BE49-F238E27FC236}">
                <a16:creationId xmlns:a16="http://schemas.microsoft.com/office/drawing/2014/main" id="{58E5F725-9F26-7679-9B9D-B23D2D164DF4}"/>
              </a:ext>
            </a:extLst>
          </p:cNvPr>
          <p:cNvSpPr>
            <a:spLocks noGrp="1"/>
          </p:cNvSpPr>
          <p:nvPr>
            <p:ph idx="1"/>
          </p:nvPr>
        </p:nvSpPr>
        <p:spPr/>
        <p:txBody>
          <a:bodyPr>
            <a:normAutofit lnSpcReduction="10000"/>
          </a:bodyPr>
          <a:lstStyle/>
          <a:p>
            <a:pPr algn="just"/>
            <a:r>
              <a:rPr lang="es-MX" sz="2800" dirty="0"/>
              <a:t>Si una entidad pública necesita contratar servicios de emergencia debido a un desastre natural, debe justificar la necesidad del procedimiento especial, asegurarse de que la contratación sea transparente, documentar todas las etapas del proceso, evaluar las propuestas de manera justa, supervisar la ejecución del contrato y rendir cuentas sobre los resultados obtenidos.</a:t>
            </a:r>
          </a:p>
          <a:p>
            <a:pPr algn="just"/>
            <a:r>
              <a:rPr lang="es-MX" sz="2800" dirty="0"/>
              <a:t>Estas normas comunes aseguran que los procedimientos de régimen especial se realicen de manera justa, eficiente y transparente, cumpliendo con los principios de legalidad y buena gestión de los recursos públicos.</a:t>
            </a:r>
          </a:p>
          <a:p>
            <a:endParaRPr lang="es-MX" dirty="0"/>
          </a:p>
        </p:txBody>
      </p:sp>
    </p:spTree>
    <p:extLst>
      <p:ext uri="{BB962C8B-B14F-4D97-AF65-F5344CB8AC3E}">
        <p14:creationId xmlns:p14="http://schemas.microsoft.com/office/powerpoint/2010/main" val="3487418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8450D5-5B4B-13BB-CAD1-32E76656FDBA}"/>
              </a:ext>
            </a:extLst>
          </p:cNvPr>
          <p:cNvSpPr>
            <a:spLocks noGrp="1"/>
          </p:cNvSpPr>
          <p:nvPr>
            <p:ph type="title"/>
          </p:nvPr>
        </p:nvSpPr>
        <p:spPr/>
        <p:txBody>
          <a:bodyPr/>
          <a:lstStyle/>
          <a:p>
            <a:r>
              <a:rPr lang="es-MX" sz="4800" b="0" i="0" u="none" strike="noStrike" baseline="0" dirty="0">
                <a:latin typeface="ArialNormal"/>
              </a:rPr>
              <a:t>2.6.2. COMUNICACIÓN SOCIAL</a:t>
            </a:r>
            <a:endParaRPr lang="es-MX" dirty="0"/>
          </a:p>
        </p:txBody>
      </p:sp>
      <p:sp>
        <p:nvSpPr>
          <p:cNvPr id="3" name="Marcador de contenido 2">
            <a:extLst>
              <a:ext uri="{FF2B5EF4-FFF2-40B4-BE49-F238E27FC236}">
                <a16:creationId xmlns:a16="http://schemas.microsoft.com/office/drawing/2014/main" id="{91078061-8F72-E329-773B-088CE99D819A}"/>
              </a:ext>
            </a:extLst>
          </p:cNvPr>
          <p:cNvSpPr>
            <a:spLocks noGrp="1"/>
          </p:cNvSpPr>
          <p:nvPr>
            <p:ph idx="1"/>
          </p:nvPr>
        </p:nvSpPr>
        <p:spPr/>
        <p:txBody>
          <a:bodyPr>
            <a:noAutofit/>
          </a:bodyPr>
          <a:lstStyle/>
          <a:p>
            <a:pPr algn="just"/>
            <a:r>
              <a:rPr lang="es-MX" sz="3600" dirty="0"/>
              <a:t>La </a:t>
            </a:r>
            <a:r>
              <a:rPr lang="es-MX" sz="3600" b="1" dirty="0"/>
              <a:t>Comunicación Social</a:t>
            </a:r>
            <a:r>
              <a:rPr lang="es-MX" sz="3600" dirty="0"/>
              <a:t> es un componente crucial en los procedimientos de contratación pública, especialmente dentro de los </a:t>
            </a:r>
            <a:r>
              <a:rPr lang="es-MX" sz="3600" b="1" dirty="0"/>
              <a:t>procedimientos de régimen especial</a:t>
            </a:r>
            <a:r>
              <a:rPr lang="es-MX" sz="3600" dirty="0"/>
              <a:t>. Este componente asegura que la información relevante sobre los procesos de contratación sea transparente y accesible para todos los interesados, promoviendo la participación ciudadana y la rendición de cuentas. </a:t>
            </a:r>
          </a:p>
        </p:txBody>
      </p:sp>
    </p:spTree>
    <p:extLst>
      <p:ext uri="{BB962C8B-B14F-4D97-AF65-F5344CB8AC3E}">
        <p14:creationId xmlns:p14="http://schemas.microsoft.com/office/powerpoint/2010/main" val="3988677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30ADD3-824B-C71C-F50A-EB28DFEE3120}"/>
              </a:ext>
            </a:extLst>
          </p:cNvPr>
          <p:cNvSpPr>
            <a:spLocks noGrp="1"/>
          </p:cNvSpPr>
          <p:nvPr>
            <p:ph type="title"/>
          </p:nvPr>
        </p:nvSpPr>
        <p:spPr/>
        <p:txBody>
          <a:bodyPr>
            <a:normAutofit/>
          </a:bodyPr>
          <a:lstStyle/>
          <a:p>
            <a:r>
              <a:rPr lang="es-MX" sz="4000" b="1" dirty="0"/>
              <a:t>PRINCIPALES ASPECTOS DE LA COMUNICACIÓN SOCIAL EN LA CONTRATACIÓN PÚBLICA:</a:t>
            </a:r>
          </a:p>
        </p:txBody>
      </p:sp>
      <p:sp>
        <p:nvSpPr>
          <p:cNvPr id="3" name="Marcador de contenido 2">
            <a:extLst>
              <a:ext uri="{FF2B5EF4-FFF2-40B4-BE49-F238E27FC236}">
                <a16:creationId xmlns:a16="http://schemas.microsoft.com/office/drawing/2014/main" id="{7E6E20D3-728D-FFEE-002B-B9B6A1D5DD23}"/>
              </a:ext>
            </a:extLst>
          </p:cNvPr>
          <p:cNvSpPr>
            <a:spLocks noGrp="1"/>
          </p:cNvSpPr>
          <p:nvPr>
            <p:ph idx="1"/>
          </p:nvPr>
        </p:nvSpPr>
        <p:spPr/>
        <p:txBody>
          <a:bodyPr/>
          <a:lstStyle/>
          <a:p>
            <a:pPr algn="just"/>
            <a:r>
              <a:rPr lang="es-MX" sz="3200" b="1" dirty="0"/>
              <a:t>1. Transparencia y Publicidad</a:t>
            </a:r>
          </a:p>
          <a:p>
            <a:pPr algn="just">
              <a:buFont typeface="Arial" panose="020B0604020202020204" pitchFamily="34" charset="0"/>
              <a:buChar char="•"/>
            </a:pPr>
            <a:r>
              <a:rPr lang="es-MX" sz="2800" b="1" dirty="0"/>
              <a:t>Divulgación de Información</a:t>
            </a:r>
            <a:r>
              <a:rPr lang="es-MX" sz="2800" dirty="0"/>
              <a:t>: Es esencial que las entidades públicas publiquen toda la información relevante sobre los procesos de contratación, incluyendo convocatorias, términos de referencia, resultados de las evaluaciones y adjudicaciones de contratos.</a:t>
            </a:r>
          </a:p>
          <a:p>
            <a:pPr algn="just">
              <a:buFont typeface="Arial" panose="020B0604020202020204" pitchFamily="34" charset="0"/>
              <a:buChar char="•"/>
            </a:pPr>
            <a:r>
              <a:rPr lang="es-MX" sz="2800" b="1" dirty="0"/>
              <a:t>Portal de Compras Públicas</a:t>
            </a:r>
            <a:r>
              <a:rPr lang="es-MX" sz="2800" dirty="0"/>
              <a:t>: La información debe ser publicada en el portal de compras públicas, que es el principal medio de comunicación y transparencia para las contrataciones públicas.</a:t>
            </a:r>
          </a:p>
          <a:p>
            <a:endParaRPr lang="es-MX" dirty="0"/>
          </a:p>
        </p:txBody>
      </p:sp>
    </p:spTree>
    <p:extLst>
      <p:ext uri="{BB962C8B-B14F-4D97-AF65-F5344CB8AC3E}">
        <p14:creationId xmlns:p14="http://schemas.microsoft.com/office/powerpoint/2010/main" val="1491809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7788B6-41F9-B6AA-DC31-9690A631E0D0}"/>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BC7464F3-B367-510F-67D3-A3694E9A32D9}"/>
              </a:ext>
            </a:extLst>
          </p:cNvPr>
          <p:cNvSpPr>
            <a:spLocks noGrp="1"/>
          </p:cNvSpPr>
          <p:nvPr>
            <p:ph idx="1"/>
          </p:nvPr>
        </p:nvSpPr>
        <p:spPr>
          <a:xfrm>
            <a:off x="1097280" y="1845733"/>
            <a:ext cx="10058400" cy="4409923"/>
          </a:xfrm>
        </p:spPr>
        <p:txBody>
          <a:bodyPr>
            <a:noAutofit/>
          </a:bodyPr>
          <a:lstStyle/>
          <a:p>
            <a:pPr algn="just"/>
            <a:r>
              <a:rPr lang="es-MX" sz="3200" b="1" dirty="0"/>
              <a:t>2. Acceso a la Información</a:t>
            </a:r>
          </a:p>
          <a:p>
            <a:pPr algn="just">
              <a:buFont typeface="Arial" panose="020B0604020202020204" pitchFamily="34" charset="0"/>
              <a:buChar char="•"/>
            </a:pPr>
            <a:r>
              <a:rPr lang="es-MX" sz="1800" b="1" dirty="0"/>
              <a:t>Participación Ciudadana</a:t>
            </a:r>
            <a:r>
              <a:rPr lang="es-MX" sz="1800" dirty="0"/>
              <a:t>: La comunicación social permite que los ciudadanos tengan acceso a la información sobre los procesos de contratación, fomentando la transparencia y la confianza en las instituciones públicas.</a:t>
            </a:r>
          </a:p>
          <a:p>
            <a:pPr algn="just">
              <a:buFont typeface="Arial" panose="020B0604020202020204" pitchFamily="34" charset="0"/>
              <a:buChar char="•"/>
            </a:pPr>
            <a:r>
              <a:rPr lang="es-MX" sz="1800" b="1" dirty="0"/>
              <a:t>Canales de Comunicación</a:t>
            </a:r>
            <a:r>
              <a:rPr lang="es-MX" sz="1800" dirty="0"/>
              <a:t>: Además del portal de compras públicas, las entidades pueden utilizar otros canales de comunicación como redes sociales, boletines informativos y conferencias de prensa para difundir la información.</a:t>
            </a:r>
          </a:p>
          <a:p>
            <a:pPr algn="just"/>
            <a:r>
              <a:rPr lang="es-MX" sz="1800" b="1" dirty="0"/>
              <a:t>3. Responsabilidad y Rendición de Cuentas</a:t>
            </a:r>
          </a:p>
          <a:p>
            <a:pPr algn="just">
              <a:buFont typeface="Arial" panose="020B0604020202020204" pitchFamily="34" charset="0"/>
              <a:buChar char="•"/>
            </a:pPr>
            <a:r>
              <a:rPr lang="es-MX" sz="1800" b="1" dirty="0"/>
              <a:t>Informes de Gestión</a:t>
            </a:r>
            <a:r>
              <a:rPr lang="es-MX" sz="1800" dirty="0"/>
              <a:t>: Las entidades públicas deben elaborar y publicar informes de gestión que detallan el progreso y los resultados de los procesos de contratación, permitiendo a la ciudadanía y a los órganos de control evaluar el cumplimiento de los objetivos y la correcta utilización de los recursos.</a:t>
            </a:r>
          </a:p>
          <a:p>
            <a:pPr algn="just">
              <a:buFont typeface="Arial" panose="020B0604020202020204" pitchFamily="34" charset="0"/>
              <a:buChar char="•"/>
            </a:pPr>
            <a:r>
              <a:rPr lang="es-MX" sz="1800" b="1" dirty="0"/>
              <a:t>Auditorías y Evaluaciones</a:t>
            </a:r>
            <a:r>
              <a:rPr lang="es-MX" sz="1800" dirty="0"/>
              <a:t>: Los procedimientos de régimen especial pueden ser sujetos a auditorías internas y externas para asegurar que se han seguido los principios de legalidad, eficiencia y transparencia.</a:t>
            </a:r>
          </a:p>
          <a:p>
            <a:endParaRPr lang="es-MX" sz="1800" dirty="0"/>
          </a:p>
        </p:txBody>
      </p:sp>
    </p:spTree>
    <p:extLst>
      <p:ext uri="{BB962C8B-B14F-4D97-AF65-F5344CB8AC3E}">
        <p14:creationId xmlns:p14="http://schemas.microsoft.com/office/powerpoint/2010/main" val="3176539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979B5B-D4F6-D972-2A98-B4C55CEF186E}"/>
              </a:ext>
            </a:extLst>
          </p:cNvPr>
          <p:cNvSpPr>
            <a:spLocks noGrp="1"/>
          </p:cNvSpPr>
          <p:nvPr>
            <p:ph type="title"/>
          </p:nvPr>
        </p:nvSpPr>
        <p:spPr/>
        <p:txBody>
          <a:bodyPr>
            <a:normAutofit/>
          </a:bodyPr>
          <a:lstStyle/>
          <a:p>
            <a:r>
              <a:rPr lang="es-MX" sz="4000" b="1" dirty="0"/>
              <a:t>LOS PROCEDIMIENTOS DE RÉGIMEN ESPECIAL</a:t>
            </a:r>
          </a:p>
        </p:txBody>
      </p:sp>
      <p:sp>
        <p:nvSpPr>
          <p:cNvPr id="3" name="Marcador de contenido 2">
            <a:extLst>
              <a:ext uri="{FF2B5EF4-FFF2-40B4-BE49-F238E27FC236}">
                <a16:creationId xmlns:a16="http://schemas.microsoft.com/office/drawing/2014/main" id="{47B1E386-4DAE-2FC2-ED25-98BCD252F1E5}"/>
              </a:ext>
            </a:extLst>
          </p:cNvPr>
          <p:cNvSpPr>
            <a:spLocks noGrp="1"/>
          </p:cNvSpPr>
          <p:nvPr>
            <p:ph idx="1"/>
          </p:nvPr>
        </p:nvSpPr>
        <p:spPr/>
        <p:txBody>
          <a:bodyPr>
            <a:normAutofit/>
          </a:bodyPr>
          <a:lstStyle/>
          <a:p>
            <a:pPr algn="just"/>
            <a:r>
              <a:rPr lang="es-MX" sz="3600" dirty="0"/>
              <a:t>Son modalidades específicas de contratación pública que se utilizan en situaciones particulares o excepcionales, donde los procedimientos comunes no son aplicables o adecuados. Estos procedimientos están diseñados para asegurar la eficiencia, transparencia y legalidad en adquisiciones que requieren un enfoque diferente.</a:t>
            </a:r>
          </a:p>
        </p:txBody>
      </p:sp>
    </p:spTree>
    <p:extLst>
      <p:ext uri="{BB962C8B-B14F-4D97-AF65-F5344CB8AC3E}">
        <p14:creationId xmlns:p14="http://schemas.microsoft.com/office/powerpoint/2010/main" val="188341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41F931-C830-75B1-C9F5-554FED7ADF96}"/>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F08746AF-BF5E-110B-7A25-F739F97D69D0}"/>
              </a:ext>
            </a:extLst>
          </p:cNvPr>
          <p:cNvSpPr>
            <a:spLocks noGrp="1"/>
          </p:cNvSpPr>
          <p:nvPr>
            <p:ph idx="1"/>
          </p:nvPr>
        </p:nvSpPr>
        <p:spPr>
          <a:xfrm>
            <a:off x="1097280" y="1845733"/>
            <a:ext cx="10058400" cy="4424437"/>
          </a:xfrm>
        </p:spPr>
        <p:txBody>
          <a:bodyPr>
            <a:normAutofit lnSpcReduction="10000"/>
          </a:bodyPr>
          <a:lstStyle/>
          <a:p>
            <a:pPr algn="just"/>
            <a:r>
              <a:rPr lang="es-MX" sz="3200" b="1" dirty="0"/>
              <a:t>4. Participación de Proveedores y Contratistas</a:t>
            </a:r>
          </a:p>
          <a:p>
            <a:pPr algn="just">
              <a:buFont typeface="Arial" panose="020B0604020202020204" pitchFamily="34" charset="0"/>
              <a:buChar char="•"/>
            </a:pPr>
            <a:r>
              <a:rPr lang="es-MX" sz="2800" b="1" dirty="0"/>
              <a:t>Consultas y </a:t>
            </a:r>
            <a:r>
              <a:rPr lang="es-MX" sz="2800" b="1" dirty="0" err="1"/>
              <a:t>Feedback</a:t>
            </a:r>
            <a:r>
              <a:rPr lang="es-MX" sz="2800" dirty="0"/>
              <a:t>: Las entidades públicas deben establecer mecanismos para recibir consultas y </a:t>
            </a:r>
            <a:r>
              <a:rPr lang="es-MX" sz="2800" dirty="0" err="1"/>
              <a:t>feedback</a:t>
            </a:r>
            <a:r>
              <a:rPr lang="es-MX" sz="2800" dirty="0"/>
              <a:t> de los proveedores y contratistas, asegurando que sus inquietudes y recomendaciones sean consideradas en la mejora continua de los procesos de contratación.</a:t>
            </a:r>
          </a:p>
          <a:p>
            <a:pPr algn="just">
              <a:buFont typeface="Arial" panose="020B0604020202020204" pitchFamily="34" charset="0"/>
              <a:buChar char="•"/>
            </a:pPr>
            <a:r>
              <a:rPr lang="es-MX" sz="2800" b="1" dirty="0"/>
              <a:t>Talleres y Capacitaciones</a:t>
            </a:r>
            <a:r>
              <a:rPr lang="es-MX" sz="2800" dirty="0"/>
              <a:t>: Organizar talleres y capacitaciones para proveedores y contratistas sobre los procedimientos de contratación, requisitos y mejores prácticas, promoviendo una mayor participación y competencia</a:t>
            </a:r>
          </a:p>
          <a:p>
            <a:r>
              <a:rPr lang="es-MX" dirty="0"/>
              <a:t>.</a:t>
            </a:r>
          </a:p>
        </p:txBody>
      </p:sp>
    </p:spTree>
    <p:extLst>
      <p:ext uri="{BB962C8B-B14F-4D97-AF65-F5344CB8AC3E}">
        <p14:creationId xmlns:p14="http://schemas.microsoft.com/office/powerpoint/2010/main" val="2294261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2483C4-FAB9-C660-C3C0-365EC9EB5190}"/>
              </a:ext>
            </a:extLst>
          </p:cNvPr>
          <p:cNvSpPr>
            <a:spLocks noGrp="1"/>
          </p:cNvSpPr>
          <p:nvPr>
            <p:ph type="title"/>
          </p:nvPr>
        </p:nvSpPr>
        <p:spPr/>
        <p:txBody>
          <a:bodyPr/>
          <a:lstStyle/>
          <a:p>
            <a:r>
              <a:rPr lang="es-MX" b="1" dirty="0"/>
              <a:t>Ejemplo de Uso</a:t>
            </a:r>
            <a:br>
              <a:rPr lang="es-MX" b="1" dirty="0"/>
            </a:br>
            <a:endParaRPr lang="es-MX" dirty="0"/>
          </a:p>
        </p:txBody>
      </p:sp>
      <p:sp>
        <p:nvSpPr>
          <p:cNvPr id="3" name="Marcador de contenido 2">
            <a:extLst>
              <a:ext uri="{FF2B5EF4-FFF2-40B4-BE49-F238E27FC236}">
                <a16:creationId xmlns:a16="http://schemas.microsoft.com/office/drawing/2014/main" id="{5B684B64-FBA5-39D5-ED46-D8268709076B}"/>
              </a:ext>
            </a:extLst>
          </p:cNvPr>
          <p:cNvSpPr>
            <a:spLocks noGrp="1"/>
          </p:cNvSpPr>
          <p:nvPr>
            <p:ph idx="1"/>
          </p:nvPr>
        </p:nvSpPr>
        <p:spPr/>
        <p:txBody>
          <a:bodyPr/>
          <a:lstStyle/>
          <a:p>
            <a:pPr algn="just"/>
            <a:r>
              <a:rPr lang="es-MX" sz="2400" dirty="0"/>
              <a:t>Una entidad pública que necesita contratar servicios de emergencia puede utilizar la comunicación social para informar rápidamente a la ciudadanía sobre la situación de emergencia, los procedimientos de contratación que se van a seguir, y las empresas seleccionadas para proveer los servicios necesarios. Esto no solo asegura transparencia, sino que también mejora la percepción pública sobre la gestión de la entidad.</a:t>
            </a:r>
          </a:p>
          <a:p>
            <a:pPr algn="just"/>
            <a:r>
              <a:rPr lang="es-MX" sz="2400" dirty="0"/>
              <a:t>La comunicación social es fundamental para promover la transparencia, la participación ciudadana y la rendición de cuentas en los procedimientos de contratación pública, asegurando que las entidades públicas actúen de manera abierta y responsable.</a:t>
            </a:r>
          </a:p>
          <a:p>
            <a:endParaRPr lang="es-MX" dirty="0"/>
          </a:p>
        </p:txBody>
      </p:sp>
    </p:spTree>
    <p:extLst>
      <p:ext uri="{BB962C8B-B14F-4D97-AF65-F5344CB8AC3E}">
        <p14:creationId xmlns:p14="http://schemas.microsoft.com/office/powerpoint/2010/main" val="2016555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DC215C-CEBA-3801-5CD6-A3A5695D9726}"/>
              </a:ext>
            </a:extLst>
          </p:cNvPr>
          <p:cNvSpPr>
            <a:spLocks noGrp="1"/>
          </p:cNvSpPr>
          <p:nvPr>
            <p:ph type="title"/>
          </p:nvPr>
        </p:nvSpPr>
        <p:spPr/>
        <p:txBody>
          <a:bodyPr/>
          <a:lstStyle/>
          <a:p>
            <a:r>
              <a:rPr lang="es-MX" sz="4800" b="0" i="0" u="none" strike="noStrike" baseline="0" dirty="0">
                <a:latin typeface="ArialNormal"/>
              </a:rPr>
              <a:t>2.6.3. Asesoría y Patrocinio Jurídico</a:t>
            </a:r>
            <a:endParaRPr lang="es-MX" dirty="0"/>
          </a:p>
        </p:txBody>
      </p:sp>
      <p:sp>
        <p:nvSpPr>
          <p:cNvPr id="3" name="Marcador de contenido 2">
            <a:extLst>
              <a:ext uri="{FF2B5EF4-FFF2-40B4-BE49-F238E27FC236}">
                <a16:creationId xmlns:a16="http://schemas.microsoft.com/office/drawing/2014/main" id="{8968626A-FA14-8650-B981-99FF39DF59D1}"/>
              </a:ext>
            </a:extLst>
          </p:cNvPr>
          <p:cNvSpPr>
            <a:spLocks noGrp="1"/>
          </p:cNvSpPr>
          <p:nvPr>
            <p:ph idx="1"/>
          </p:nvPr>
        </p:nvSpPr>
        <p:spPr/>
        <p:txBody>
          <a:bodyPr>
            <a:normAutofit/>
          </a:bodyPr>
          <a:lstStyle/>
          <a:p>
            <a:pPr algn="just"/>
            <a:r>
              <a:rPr lang="es-MX" sz="3200" dirty="0"/>
              <a:t>La </a:t>
            </a:r>
            <a:r>
              <a:rPr lang="es-MX" sz="3200" b="1" dirty="0"/>
              <a:t>Asesoría y Patrocinio Jurídico</a:t>
            </a:r>
            <a:r>
              <a:rPr lang="es-MX" sz="3200" dirty="0"/>
              <a:t> en los procedimientos de contratación pública, y especialmente en los procedimientos de régimen especial, son esenciales para asegurar que las entidades públicas cumplan con todas las normativas legales y reglamentarias aplicables. Este soporte legal es crucial para prevenir posibles conflictos y garantizar la transparencia y legalidad en cada etapa del proceso</a:t>
            </a:r>
          </a:p>
        </p:txBody>
      </p:sp>
    </p:spTree>
    <p:extLst>
      <p:ext uri="{BB962C8B-B14F-4D97-AF65-F5344CB8AC3E}">
        <p14:creationId xmlns:p14="http://schemas.microsoft.com/office/powerpoint/2010/main" val="1440944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FE1C9E-8C1C-82B5-2842-4194188ABE22}"/>
              </a:ext>
            </a:extLst>
          </p:cNvPr>
          <p:cNvSpPr>
            <a:spLocks noGrp="1"/>
          </p:cNvSpPr>
          <p:nvPr>
            <p:ph type="title"/>
          </p:nvPr>
        </p:nvSpPr>
        <p:spPr/>
        <p:txBody>
          <a:bodyPr/>
          <a:lstStyle/>
          <a:p>
            <a:endParaRPr lang="es-MX" dirty="0"/>
          </a:p>
        </p:txBody>
      </p:sp>
      <p:sp>
        <p:nvSpPr>
          <p:cNvPr id="3" name="Marcador de contenido 2">
            <a:extLst>
              <a:ext uri="{FF2B5EF4-FFF2-40B4-BE49-F238E27FC236}">
                <a16:creationId xmlns:a16="http://schemas.microsoft.com/office/drawing/2014/main" id="{AD7D7FC8-15F7-085B-3D0F-69B1B0B66114}"/>
              </a:ext>
            </a:extLst>
          </p:cNvPr>
          <p:cNvSpPr>
            <a:spLocks noGrp="1"/>
          </p:cNvSpPr>
          <p:nvPr>
            <p:ph idx="1"/>
          </p:nvPr>
        </p:nvSpPr>
        <p:spPr>
          <a:xfrm>
            <a:off x="1097280" y="1845734"/>
            <a:ext cx="10058400" cy="4467980"/>
          </a:xfrm>
        </p:spPr>
        <p:txBody>
          <a:bodyPr>
            <a:normAutofit/>
          </a:bodyPr>
          <a:lstStyle/>
          <a:p>
            <a:r>
              <a:rPr lang="es-MX" sz="3200" b="1" dirty="0"/>
              <a:t>1. Asesoría Jurídica</a:t>
            </a:r>
          </a:p>
          <a:p>
            <a:pPr>
              <a:buFont typeface="Arial" panose="020B0604020202020204" pitchFamily="34" charset="0"/>
              <a:buChar char="•"/>
            </a:pPr>
            <a:r>
              <a:rPr lang="es-MX" sz="2400" b="1" dirty="0"/>
              <a:t>Consulta Legal</a:t>
            </a:r>
            <a:r>
              <a:rPr lang="es-MX" sz="2400" dirty="0"/>
              <a:t>: La asesoría jurídica implica proporcionar orientación y consejo sobre la aplicación de las leyes y regulaciones pertinentes a los procedimientos de contratación pública. Esto incluye la interpretación de la normativa vigente y la resolución de dudas legales que puedan surgir.</a:t>
            </a:r>
          </a:p>
          <a:p>
            <a:pPr>
              <a:buFont typeface="Arial" panose="020B0604020202020204" pitchFamily="34" charset="0"/>
              <a:buChar char="•"/>
            </a:pPr>
            <a:r>
              <a:rPr lang="es-MX" sz="2400" b="1" dirty="0"/>
              <a:t>Elaboración de Documentos</a:t>
            </a:r>
            <a:r>
              <a:rPr lang="es-MX" sz="2400" dirty="0"/>
              <a:t>: Ayuda en la redacción de términos de referencia, contratos y otros documentos necesarios para el proceso de contratación, asegurando que cumplan con las disposiciones legales.</a:t>
            </a:r>
          </a:p>
          <a:p>
            <a:pPr>
              <a:buFont typeface="Arial" panose="020B0604020202020204" pitchFamily="34" charset="0"/>
              <a:buChar char="•"/>
            </a:pPr>
            <a:r>
              <a:rPr lang="es-MX" sz="2400" b="1" dirty="0"/>
              <a:t>Revisión de Propuestas</a:t>
            </a:r>
            <a:r>
              <a:rPr lang="es-MX" sz="2400" dirty="0"/>
              <a:t>: La asesoría jurídica también se encarga de revisar las propuestas recibidas para verificar su cumplimiento con los requisitos legales y contractuales establecidos en la convocatoria.</a:t>
            </a:r>
          </a:p>
          <a:p>
            <a:endParaRPr lang="es-MX" dirty="0"/>
          </a:p>
        </p:txBody>
      </p:sp>
    </p:spTree>
    <p:extLst>
      <p:ext uri="{BB962C8B-B14F-4D97-AF65-F5344CB8AC3E}">
        <p14:creationId xmlns:p14="http://schemas.microsoft.com/office/powerpoint/2010/main" val="814564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2A557-CA36-FA61-125B-519BDFFB1C11}"/>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EE0591A2-311B-F992-76D9-1343C4903B50}"/>
              </a:ext>
            </a:extLst>
          </p:cNvPr>
          <p:cNvSpPr>
            <a:spLocks noGrp="1"/>
          </p:cNvSpPr>
          <p:nvPr>
            <p:ph idx="1"/>
          </p:nvPr>
        </p:nvSpPr>
        <p:spPr>
          <a:xfrm>
            <a:off x="1097280" y="1845733"/>
            <a:ext cx="10058400" cy="4497009"/>
          </a:xfrm>
        </p:spPr>
        <p:txBody>
          <a:bodyPr>
            <a:normAutofit/>
          </a:bodyPr>
          <a:lstStyle/>
          <a:p>
            <a:pPr algn="just"/>
            <a:r>
              <a:rPr lang="es-MX" b="1" dirty="0"/>
              <a:t>. </a:t>
            </a:r>
            <a:r>
              <a:rPr lang="es-MX" sz="2400" b="1" dirty="0"/>
              <a:t>Patrocinio Jurídico</a:t>
            </a:r>
          </a:p>
          <a:p>
            <a:pPr algn="just">
              <a:buFont typeface="Arial" panose="020B0604020202020204" pitchFamily="34" charset="0"/>
              <a:buChar char="•"/>
            </a:pPr>
            <a:r>
              <a:rPr lang="es-MX" sz="2400" b="1" dirty="0"/>
              <a:t>Representación Legal</a:t>
            </a:r>
            <a:r>
              <a:rPr lang="es-MX" sz="2400" dirty="0"/>
              <a:t>: El patrocinio jurídico implica representar legalmente a la entidad pública en casos de disputas o litigios relacionados con los procedimientos de contratación. Esto puede incluir la defensa en juicios, arbitrajes u otros procesos legales.</a:t>
            </a:r>
          </a:p>
          <a:p>
            <a:pPr algn="just">
              <a:buFont typeface="Arial" panose="020B0604020202020204" pitchFamily="34" charset="0"/>
              <a:buChar char="•"/>
            </a:pPr>
            <a:r>
              <a:rPr lang="es-MX" sz="2400" b="1" dirty="0"/>
              <a:t>Negociación y Mediación</a:t>
            </a:r>
            <a:r>
              <a:rPr lang="es-MX" sz="2400" dirty="0"/>
              <a:t>: Participa en la negociación y mediación con proveedores y contratistas para resolver conflictos de manera amistosa y eficiente, evitando la necesidad de llegar a los tribunales.</a:t>
            </a:r>
          </a:p>
          <a:p>
            <a:pPr algn="just">
              <a:buFont typeface="Arial" panose="020B0604020202020204" pitchFamily="34" charset="0"/>
              <a:buChar char="•"/>
            </a:pPr>
            <a:r>
              <a:rPr lang="es-MX" sz="2400" b="1" dirty="0"/>
              <a:t>Cumplimiento Normativo</a:t>
            </a:r>
            <a:r>
              <a:rPr lang="es-MX" sz="2400" dirty="0"/>
              <a:t>: Garantiza que todas las decisiones y acciones tomadas durante el proceso de contratación cumplan con las normativas legales, reduciendo el riesgo de impugnaciones y sanciones.</a:t>
            </a:r>
          </a:p>
          <a:p>
            <a:endParaRPr lang="es-MX" dirty="0"/>
          </a:p>
        </p:txBody>
      </p:sp>
    </p:spTree>
    <p:extLst>
      <p:ext uri="{BB962C8B-B14F-4D97-AF65-F5344CB8AC3E}">
        <p14:creationId xmlns:p14="http://schemas.microsoft.com/office/powerpoint/2010/main" val="3562942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E1E409-0998-DD2E-19C8-AA4EF7D19CDD}"/>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D727080B-4817-703D-ED3C-DEDEEBD53450}"/>
              </a:ext>
            </a:extLst>
          </p:cNvPr>
          <p:cNvSpPr>
            <a:spLocks noGrp="1"/>
          </p:cNvSpPr>
          <p:nvPr>
            <p:ph idx="1"/>
          </p:nvPr>
        </p:nvSpPr>
        <p:spPr/>
        <p:txBody>
          <a:bodyPr/>
          <a:lstStyle/>
          <a:p>
            <a:pPr algn="just"/>
            <a:r>
              <a:rPr lang="es-MX" sz="3200" b="1" dirty="0"/>
              <a:t>Prevención de Conflictos</a:t>
            </a:r>
          </a:p>
          <a:p>
            <a:pPr algn="just">
              <a:buFont typeface="Arial" panose="020B0604020202020204" pitchFamily="34" charset="0"/>
              <a:buChar char="•"/>
            </a:pPr>
            <a:r>
              <a:rPr lang="es-MX" sz="2800" b="1" dirty="0"/>
              <a:t>Capacitación y Formación</a:t>
            </a:r>
            <a:r>
              <a:rPr lang="es-MX" sz="2800" dirty="0"/>
              <a:t>: La asesoría y patrocinio jurídico también pueden incluir la capacitación y formación de los funcionarios públicos en temas de contratación, para asegurar que comprendan plenamente las normas y procedimientos legales.</a:t>
            </a:r>
          </a:p>
          <a:p>
            <a:pPr algn="just">
              <a:buFont typeface="Arial" panose="020B0604020202020204" pitchFamily="34" charset="0"/>
              <a:buChar char="•"/>
            </a:pPr>
            <a:r>
              <a:rPr lang="es-MX" sz="2800" b="1" dirty="0"/>
              <a:t>Auditoría y Supervisión</a:t>
            </a:r>
            <a:r>
              <a:rPr lang="es-MX" sz="2800" dirty="0"/>
              <a:t>: Participa en la auditoría y supervisión de los procesos de contratación para identificar y corregir posibles irregularidades antes de que se conviertan en problemas legales.</a:t>
            </a:r>
          </a:p>
          <a:p>
            <a:endParaRPr lang="es-MX" dirty="0"/>
          </a:p>
        </p:txBody>
      </p:sp>
    </p:spTree>
    <p:extLst>
      <p:ext uri="{BB962C8B-B14F-4D97-AF65-F5344CB8AC3E}">
        <p14:creationId xmlns:p14="http://schemas.microsoft.com/office/powerpoint/2010/main" val="15166846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4E62B5-1DCB-0286-E41F-4AFD428F04B6}"/>
              </a:ext>
            </a:extLst>
          </p:cNvPr>
          <p:cNvSpPr>
            <a:spLocks noGrp="1"/>
          </p:cNvSpPr>
          <p:nvPr>
            <p:ph type="title"/>
          </p:nvPr>
        </p:nvSpPr>
        <p:spPr/>
        <p:txBody>
          <a:bodyPr/>
          <a:lstStyle/>
          <a:p>
            <a:r>
              <a:rPr lang="es-MX" dirty="0"/>
              <a:t>Ejemplo</a:t>
            </a:r>
          </a:p>
        </p:txBody>
      </p:sp>
      <p:sp>
        <p:nvSpPr>
          <p:cNvPr id="3" name="Marcador de contenido 2">
            <a:extLst>
              <a:ext uri="{FF2B5EF4-FFF2-40B4-BE49-F238E27FC236}">
                <a16:creationId xmlns:a16="http://schemas.microsoft.com/office/drawing/2014/main" id="{9A18E682-3E58-AF96-F5B3-D0B0981BEA2E}"/>
              </a:ext>
            </a:extLst>
          </p:cNvPr>
          <p:cNvSpPr>
            <a:spLocks noGrp="1"/>
          </p:cNvSpPr>
          <p:nvPr>
            <p:ph idx="1"/>
          </p:nvPr>
        </p:nvSpPr>
        <p:spPr/>
        <p:txBody>
          <a:bodyPr/>
          <a:lstStyle/>
          <a:p>
            <a:pPr algn="just"/>
            <a:r>
              <a:rPr lang="es-MX" sz="2800" dirty="0"/>
              <a:t>Si una entidad pública enfrenta un conflicto con un proveedor durante la ejecución de un contrato, el asesor jurídico revisará el contrato y las normativas aplicables, proporcionará consejo sobre las posibles soluciones legales y, si es necesario, representará a la entidad en cualquier procedimiento legal que se derive del conflicto.</a:t>
            </a:r>
          </a:p>
          <a:p>
            <a:pPr algn="just"/>
            <a:r>
              <a:rPr lang="es-MX" sz="2800" dirty="0"/>
              <a:t>La asesoría y patrocinio jurídico son componentes fundamentales para asegurar la transparencia, legalidad y eficiencia en los procedimientos de contratación pública, protegiendo los intereses de la entidad y garantizando el cumplimiento de las normativas</a:t>
            </a:r>
          </a:p>
          <a:p>
            <a:endParaRPr lang="es-MX" dirty="0"/>
          </a:p>
        </p:txBody>
      </p:sp>
    </p:spTree>
    <p:extLst>
      <p:ext uri="{BB962C8B-B14F-4D97-AF65-F5344CB8AC3E}">
        <p14:creationId xmlns:p14="http://schemas.microsoft.com/office/powerpoint/2010/main" val="2559988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9BFA75-5F6A-733D-76C2-569E82E80A3A}"/>
              </a:ext>
            </a:extLst>
          </p:cNvPr>
          <p:cNvSpPr>
            <a:spLocks noGrp="1"/>
          </p:cNvSpPr>
          <p:nvPr>
            <p:ph type="title"/>
          </p:nvPr>
        </p:nvSpPr>
        <p:spPr/>
        <p:txBody>
          <a:bodyPr/>
          <a:lstStyle/>
          <a:p>
            <a:r>
              <a:rPr lang="es-MX" dirty="0"/>
              <a:t>PRINCIPALES PROCEDIMIENTOS DE RÉGIMEN ESPECIAL EN ECUADOR:</a:t>
            </a:r>
          </a:p>
        </p:txBody>
      </p:sp>
      <p:sp>
        <p:nvSpPr>
          <p:cNvPr id="3" name="Marcador de contenido 2">
            <a:extLst>
              <a:ext uri="{FF2B5EF4-FFF2-40B4-BE49-F238E27FC236}">
                <a16:creationId xmlns:a16="http://schemas.microsoft.com/office/drawing/2014/main" id="{8A6B0A1F-019F-A659-4BF4-92BBEFF5EC33}"/>
              </a:ext>
            </a:extLst>
          </p:cNvPr>
          <p:cNvSpPr>
            <a:spLocks noGrp="1"/>
          </p:cNvSpPr>
          <p:nvPr>
            <p:ph idx="1"/>
          </p:nvPr>
        </p:nvSpPr>
        <p:spPr/>
        <p:txBody>
          <a:bodyPr/>
          <a:lstStyle/>
          <a:p>
            <a:r>
              <a:rPr lang="es-MX" sz="3200" b="1" dirty="0"/>
              <a:t>1. CONTRATACIÓN DIRECTA</a:t>
            </a:r>
          </a:p>
          <a:p>
            <a:r>
              <a:rPr lang="es-MX" sz="3200" b="1" dirty="0"/>
              <a:t>2. EMERGENCIA</a:t>
            </a:r>
          </a:p>
          <a:p>
            <a:r>
              <a:rPr lang="es-MX" sz="3200" b="1" dirty="0"/>
              <a:t>3. CONSULTORÍA ESPECIALIZADA</a:t>
            </a:r>
          </a:p>
          <a:p>
            <a:r>
              <a:rPr lang="es-MX" sz="3200" b="1" dirty="0"/>
              <a:t>4. CONTRATACIONES INTERNACIONALES</a:t>
            </a:r>
          </a:p>
          <a:p>
            <a:endParaRPr lang="es-MX" dirty="0"/>
          </a:p>
        </p:txBody>
      </p:sp>
    </p:spTree>
    <p:extLst>
      <p:ext uri="{BB962C8B-B14F-4D97-AF65-F5344CB8AC3E}">
        <p14:creationId xmlns:p14="http://schemas.microsoft.com/office/powerpoint/2010/main" val="3744072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FB1C92-2172-FF67-8440-43A94743C48F}"/>
              </a:ext>
            </a:extLst>
          </p:cNvPr>
          <p:cNvSpPr>
            <a:spLocks noGrp="1"/>
          </p:cNvSpPr>
          <p:nvPr>
            <p:ph type="title"/>
          </p:nvPr>
        </p:nvSpPr>
        <p:spPr/>
        <p:txBody>
          <a:bodyPr/>
          <a:lstStyle/>
          <a:p>
            <a:r>
              <a:rPr lang="es-MX" dirty="0"/>
              <a:t>PRINCIPALES PROCEDIMIENTOS DE RÉGIMEN ESPECIAL EN ECUADOR:</a:t>
            </a:r>
          </a:p>
        </p:txBody>
      </p:sp>
      <p:sp>
        <p:nvSpPr>
          <p:cNvPr id="3" name="Marcador de contenido 2">
            <a:extLst>
              <a:ext uri="{FF2B5EF4-FFF2-40B4-BE49-F238E27FC236}">
                <a16:creationId xmlns:a16="http://schemas.microsoft.com/office/drawing/2014/main" id="{ACFFC332-E947-6B38-9054-FCB19814DE37}"/>
              </a:ext>
            </a:extLst>
          </p:cNvPr>
          <p:cNvSpPr>
            <a:spLocks noGrp="1"/>
          </p:cNvSpPr>
          <p:nvPr>
            <p:ph idx="1"/>
          </p:nvPr>
        </p:nvSpPr>
        <p:spPr/>
        <p:txBody>
          <a:bodyPr/>
          <a:lstStyle/>
          <a:p>
            <a:r>
              <a:rPr lang="es-MX" sz="3200" b="1" dirty="0"/>
              <a:t>1. Contratación Directa</a:t>
            </a:r>
          </a:p>
          <a:p>
            <a:pPr algn="just">
              <a:buFont typeface="Arial" panose="020B0604020202020204" pitchFamily="34" charset="0"/>
              <a:buChar char="•"/>
            </a:pPr>
            <a:r>
              <a:rPr lang="es-MX" sz="2400" b="1" dirty="0"/>
              <a:t>Definición</a:t>
            </a:r>
            <a:r>
              <a:rPr lang="es-MX" sz="2400" dirty="0"/>
              <a:t>: Procedimiento que permite a una entidad pública contratar directamente a un proveedor, sin necesidad de un proceso competitivo, en situaciones especiales definidas por la ley.</a:t>
            </a:r>
          </a:p>
          <a:p>
            <a:pPr algn="just">
              <a:buFont typeface="Arial" panose="020B0604020202020204" pitchFamily="34" charset="0"/>
              <a:buChar char="•"/>
            </a:pPr>
            <a:r>
              <a:rPr lang="es-MX" sz="2400" b="1" dirty="0"/>
              <a:t>Causales</a:t>
            </a:r>
            <a:r>
              <a:rPr lang="es-MX" sz="2400" dirty="0"/>
              <a:t>: La ley establece causales específicas para la contratación directa, como emergencias, exclusividad de proveedor, confidencialidad, entre otras.</a:t>
            </a:r>
          </a:p>
          <a:p>
            <a:pPr algn="just">
              <a:buFont typeface="Arial" panose="020B0604020202020204" pitchFamily="34" charset="0"/>
              <a:buChar char="•"/>
            </a:pPr>
            <a:r>
              <a:rPr lang="es-MX" sz="2400" b="1" dirty="0"/>
              <a:t>Proceso</a:t>
            </a:r>
            <a:r>
              <a:rPr lang="es-MX" sz="2400" dirty="0"/>
              <a:t>: Requiere justificación documentada de la causal y aprobación por la autoridad competente. Debe ser publicado en el portal de compras públicas para asegurar la transparencia.</a:t>
            </a:r>
          </a:p>
          <a:p>
            <a:endParaRPr lang="es-MX" dirty="0"/>
          </a:p>
        </p:txBody>
      </p:sp>
    </p:spTree>
    <p:extLst>
      <p:ext uri="{BB962C8B-B14F-4D97-AF65-F5344CB8AC3E}">
        <p14:creationId xmlns:p14="http://schemas.microsoft.com/office/powerpoint/2010/main" val="2144820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790D7F-642F-8BCA-C03F-39AA83D0BE88}"/>
              </a:ext>
            </a:extLst>
          </p:cNvPr>
          <p:cNvSpPr>
            <a:spLocks noGrp="1"/>
          </p:cNvSpPr>
          <p:nvPr>
            <p:ph type="title"/>
          </p:nvPr>
        </p:nvSpPr>
        <p:spPr/>
        <p:txBody>
          <a:bodyPr/>
          <a:lstStyle/>
          <a:p>
            <a:r>
              <a:rPr lang="es-MX" b="1" dirty="0"/>
              <a:t>2. EMERGENCIA</a:t>
            </a:r>
            <a:br>
              <a:rPr lang="es-MX" b="1" dirty="0"/>
            </a:br>
            <a:endParaRPr lang="es-MX" dirty="0"/>
          </a:p>
        </p:txBody>
      </p:sp>
      <p:sp>
        <p:nvSpPr>
          <p:cNvPr id="3" name="Marcador de contenido 2">
            <a:extLst>
              <a:ext uri="{FF2B5EF4-FFF2-40B4-BE49-F238E27FC236}">
                <a16:creationId xmlns:a16="http://schemas.microsoft.com/office/drawing/2014/main" id="{FBB4AC92-EAB4-A2E8-D805-1B384DA6C317}"/>
              </a:ext>
            </a:extLst>
          </p:cNvPr>
          <p:cNvSpPr>
            <a:spLocks noGrp="1"/>
          </p:cNvSpPr>
          <p:nvPr>
            <p:ph idx="1"/>
          </p:nvPr>
        </p:nvSpPr>
        <p:spPr/>
        <p:txBody>
          <a:bodyPr/>
          <a:lstStyle/>
          <a:p>
            <a:pPr algn="just">
              <a:buFont typeface="Arial" panose="020B0604020202020204" pitchFamily="34" charset="0"/>
              <a:buChar char="•"/>
            </a:pPr>
            <a:r>
              <a:rPr lang="es-MX" sz="2800" b="1" dirty="0"/>
              <a:t>Definición</a:t>
            </a:r>
            <a:r>
              <a:rPr lang="es-MX" sz="2800" dirty="0"/>
              <a:t>: Utilizado en situaciones de emergencia que requieren una respuesta rápida para prevenir o mitigar daños, como desastres naturales, crisis sanitarias, entre otros.</a:t>
            </a:r>
          </a:p>
          <a:p>
            <a:pPr algn="just">
              <a:buFont typeface="Arial" panose="020B0604020202020204" pitchFamily="34" charset="0"/>
              <a:buChar char="•"/>
            </a:pPr>
            <a:r>
              <a:rPr lang="es-MX" sz="2800" b="1" dirty="0"/>
              <a:t>Proceso</a:t>
            </a:r>
            <a:r>
              <a:rPr lang="es-MX" sz="2800" dirty="0"/>
              <a:t>: La entidad pública puede proceder a la contratación inmediata de los bienes, servicios u obras necesarios, siguiendo un proceso simplificado y ágil.</a:t>
            </a:r>
          </a:p>
          <a:p>
            <a:pPr algn="just">
              <a:buFont typeface="Arial" panose="020B0604020202020204" pitchFamily="34" charset="0"/>
              <a:buChar char="•"/>
            </a:pPr>
            <a:r>
              <a:rPr lang="es-MX" sz="2800" b="1" dirty="0"/>
              <a:t>Justificación</a:t>
            </a:r>
            <a:r>
              <a:rPr lang="es-MX" sz="2800" dirty="0"/>
              <a:t>: Debe haber una declaración formal de emergencia y la contratación debe ser justificada y documentada.</a:t>
            </a:r>
          </a:p>
          <a:p>
            <a:endParaRPr lang="es-MX" dirty="0"/>
          </a:p>
        </p:txBody>
      </p:sp>
    </p:spTree>
    <p:extLst>
      <p:ext uri="{BB962C8B-B14F-4D97-AF65-F5344CB8AC3E}">
        <p14:creationId xmlns:p14="http://schemas.microsoft.com/office/powerpoint/2010/main" val="1040121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BF6184-A4FE-A87F-779A-1B1B4808C417}"/>
              </a:ext>
            </a:extLst>
          </p:cNvPr>
          <p:cNvSpPr>
            <a:spLocks noGrp="1"/>
          </p:cNvSpPr>
          <p:nvPr>
            <p:ph type="title"/>
          </p:nvPr>
        </p:nvSpPr>
        <p:spPr/>
        <p:txBody>
          <a:bodyPr/>
          <a:lstStyle/>
          <a:p>
            <a:r>
              <a:rPr lang="es-MX" b="1" dirty="0"/>
              <a:t>3. CONSULTORÍA ESPECIALIZADA</a:t>
            </a:r>
            <a:br>
              <a:rPr lang="es-MX" b="1" dirty="0"/>
            </a:br>
            <a:endParaRPr lang="es-MX" dirty="0"/>
          </a:p>
        </p:txBody>
      </p:sp>
      <p:sp>
        <p:nvSpPr>
          <p:cNvPr id="3" name="Marcador de contenido 2">
            <a:extLst>
              <a:ext uri="{FF2B5EF4-FFF2-40B4-BE49-F238E27FC236}">
                <a16:creationId xmlns:a16="http://schemas.microsoft.com/office/drawing/2014/main" id="{9F4E09AB-D511-D8AA-4167-8F65398EF866}"/>
              </a:ext>
            </a:extLst>
          </p:cNvPr>
          <p:cNvSpPr>
            <a:spLocks noGrp="1"/>
          </p:cNvSpPr>
          <p:nvPr>
            <p:ph idx="1"/>
          </p:nvPr>
        </p:nvSpPr>
        <p:spPr>
          <a:xfrm>
            <a:off x="1097280" y="1845734"/>
            <a:ext cx="10058400" cy="4467980"/>
          </a:xfrm>
        </p:spPr>
        <p:txBody>
          <a:bodyPr/>
          <a:lstStyle/>
          <a:p>
            <a:pPr algn="just">
              <a:buFont typeface="Arial" panose="020B0604020202020204" pitchFamily="34" charset="0"/>
              <a:buChar char="•"/>
            </a:pPr>
            <a:r>
              <a:rPr lang="es-MX" sz="2800" b="1" dirty="0"/>
              <a:t>Definición</a:t>
            </a:r>
            <a:r>
              <a:rPr lang="es-MX" sz="2800" dirty="0"/>
              <a:t>: Procedimiento utilizado para la contratación de servicios de consultoría especializados que requieren conocimientos técnicos o profesionales específicos.</a:t>
            </a:r>
          </a:p>
          <a:p>
            <a:pPr algn="just">
              <a:buFont typeface="Arial" panose="020B0604020202020204" pitchFamily="34" charset="0"/>
              <a:buChar char="•"/>
            </a:pPr>
            <a:r>
              <a:rPr lang="es-MX" sz="2800" b="1" dirty="0"/>
              <a:t>Proceso</a:t>
            </a:r>
            <a:r>
              <a:rPr lang="es-MX" sz="2800" dirty="0"/>
              <a:t>: Incluye la elaboración de términos de referencia detallados y la evaluación de las propuestas basadas en méritos y capacidad técnica.</a:t>
            </a:r>
          </a:p>
          <a:p>
            <a:pPr algn="just">
              <a:buFont typeface="Arial" panose="020B0604020202020204" pitchFamily="34" charset="0"/>
              <a:buChar char="•"/>
            </a:pPr>
            <a:r>
              <a:rPr lang="es-MX" sz="2800" b="1" dirty="0"/>
              <a:t>Evaluación</a:t>
            </a:r>
            <a:r>
              <a:rPr lang="es-MX" sz="2800" dirty="0"/>
              <a:t>: Se prioriza la calidad técnica sobre el precio, asegurando que se selecciona al consultor con la mejor capacidad para cumplir con los requisitos del proyecto.</a:t>
            </a:r>
          </a:p>
          <a:p>
            <a:endParaRPr lang="es-MX" dirty="0"/>
          </a:p>
        </p:txBody>
      </p:sp>
    </p:spTree>
    <p:extLst>
      <p:ext uri="{BB962C8B-B14F-4D97-AF65-F5344CB8AC3E}">
        <p14:creationId xmlns:p14="http://schemas.microsoft.com/office/powerpoint/2010/main" val="766884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5C002B-0483-333E-3744-EDF57B6915BA}"/>
              </a:ext>
            </a:extLst>
          </p:cNvPr>
          <p:cNvSpPr>
            <a:spLocks noGrp="1"/>
          </p:cNvSpPr>
          <p:nvPr>
            <p:ph type="title"/>
          </p:nvPr>
        </p:nvSpPr>
        <p:spPr/>
        <p:txBody>
          <a:bodyPr/>
          <a:lstStyle/>
          <a:p>
            <a:r>
              <a:rPr lang="es-MX" b="1" dirty="0"/>
              <a:t>4. CONTRATACIONES INTERNACIONALES</a:t>
            </a:r>
            <a:br>
              <a:rPr lang="es-MX" b="1" dirty="0"/>
            </a:br>
            <a:endParaRPr lang="es-MX" dirty="0"/>
          </a:p>
        </p:txBody>
      </p:sp>
      <p:sp>
        <p:nvSpPr>
          <p:cNvPr id="3" name="Marcador de contenido 2">
            <a:extLst>
              <a:ext uri="{FF2B5EF4-FFF2-40B4-BE49-F238E27FC236}">
                <a16:creationId xmlns:a16="http://schemas.microsoft.com/office/drawing/2014/main" id="{53B65A8A-099F-0345-B955-7ABDDBF020C6}"/>
              </a:ext>
            </a:extLst>
          </p:cNvPr>
          <p:cNvSpPr>
            <a:spLocks noGrp="1"/>
          </p:cNvSpPr>
          <p:nvPr>
            <p:ph idx="1"/>
          </p:nvPr>
        </p:nvSpPr>
        <p:spPr/>
        <p:txBody>
          <a:bodyPr/>
          <a:lstStyle/>
          <a:p>
            <a:pPr algn="just">
              <a:buFont typeface="Arial" panose="020B0604020202020204" pitchFamily="34" charset="0"/>
              <a:buChar char="•"/>
            </a:pPr>
            <a:r>
              <a:rPr lang="es-MX" sz="2800" b="1" dirty="0"/>
              <a:t>Definición</a:t>
            </a:r>
            <a:r>
              <a:rPr lang="es-MX" sz="2800" dirty="0"/>
              <a:t>: Procedimiento para la adquisición de bienes, servicios u obras de proveedores internacionales, cuando no es posible o conveniente adquirirlos a nivel nacional.</a:t>
            </a:r>
          </a:p>
          <a:p>
            <a:pPr algn="just">
              <a:buFont typeface="Arial" panose="020B0604020202020204" pitchFamily="34" charset="0"/>
              <a:buChar char="•"/>
            </a:pPr>
            <a:r>
              <a:rPr lang="es-MX" sz="2800" b="1" dirty="0"/>
              <a:t>Proceso</a:t>
            </a:r>
            <a:r>
              <a:rPr lang="es-MX" sz="2800" dirty="0"/>
              <a:t>: Se siguen normas y estándares internacionales de contratación, y puede involucrar la participación de organismos internacionales.</a:t>
            </a:r>
          </a:p>
          <a:p>
            <a:pPr algn="just">
              <a:buFont typeface="Arial" panose="020B0604020202020204" pitchFamily="34" charset="0"/>
              <a:buChar char="•"/>
            </a:pPr>
            <a:r>
              <a:rPr lang="es-MX" sz="2800" b="1" dirty="0"/>
              <a:t>Beneficios</a:t>
            </a:r>
            <a:r>
              <a:rPr lang="es-MX" sz="2800" dirty="0"/>
              <a:t>: Permite acceder a tecnología, conocimientos y recursos disponibles a nivel global, ampliando las opciones y mejorando la calidad de las adquisiciones.</a:t>
            </a:r>
          </a:p>
          <a:p>
            <a:endParaRPr lang="es-MX" dirty="0"/>
          </a:p>
        </p:txBody>
      </p:sp>
    </p:spTree>
    <p:extLst>
      <p:ext uri="{BB962C8B-B14F-4D97-AF65-F5344CB8AC3E}">
        <p14:creationId xmlns:p14="http://schemas.microsoft.com/office/powerpoint/2010/main" val="415208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B8A91F-D738-69A4-4583-34DED09EB054}"/>
              </a:ext>
            </a:extLst>
          </p:cNvPr>
          <p:cNvSpPr>
            <a:spLocks noGrp="1"/>
          </p:cNvSpPr>
          <p:nvPr>
            <p:ph type="title"/>
          </p:nvPr>
        </p:nvSpPr>
        <p:spPr/>
        <p:txBody>
          <a:bodyPr/>
          <a:lstStyle/>
          <a:p>
            <a:r>
              <a:rPr lang="es-MX" b="1" dirty="0"/>
              <a:t>Ejemplo de Uso</a:t>
            </a:r>
            <a:br>
              <a:rPr lang="es-MX" b="1" dirty="0"/>
            </a:br>
            <a:endParaRPr lang="es-MX" dirty="0"/>
          </a:p>
        </p:txBody>
      </p:sp>
      <p:sp>
        <p:nvSpPr>
          <p:cNvPr id="3" name="Marcador de contenido 2">
            <a:extLst>
              <a:ext uri="{FF2B5EF4-FFF2-40B4-BE49-F238E27FC236}">
                <a16:creationId xmlns:a16="http://schemas.microsoft.com/office/drawing/2014/main" id="{165AEBA7-BA2E-83EB-6DFB-C4358B1A9062}"/>
              </a:ext>
            </a:extLst>
          </p:cNvPr>
          <p:cNvSpPr>
            <a:spLocks noGrp="1"/>
          </p:cNvSpPr>
          <p:nvPr>
            <p:ph idx="1"/>
          </p:nvPr>
        </p:nvSpPr>
        <p:spPr>
          <a:xfrm>
            <a:off x="1097280" y="1845733"/>
            <a:ext cx="10058400" cy="4424437"/>
          </a:xfrm>
        </p:spPr>
        <p:txBody>
          <a:bodyPr>
            <a:normAutofit/>
          </a:bodyPr>
          <a:lstStyle/>
          <a:p>
            <a:pPr algn="just"/>
            <a:r>
              <a:rPr lang="es-MX" sz="2800" dirty="0"/>
              <a:t>Imaginemos que una entidad pública necesita adquirir equipos médicos especializados que no están disponibles en el mercado nacional. Puede utilizar el procedimiento de contratación internacional para seleccionar un proveedor extranjero que ofrezca los equipos necesarios, siguiendo estándares internacionales y asegurando la mejor calidad y precio.</a:t>
            </a:r>
          </a:p>
          <a:p>
            <a:pPr algn="just"/>
            <a:r>
              <a:rPr lang="es-MX" sz="2800" dirty="0"/>
              <a:t>Los procedimientos de régimen especial son esenciales para asegurar que las entidades públicas puedan responder eficazmente a situaciones únicas o excepcionales, garantizando siempre la transparencia y el uso eficiente de los recursos públicos.</a:t>
            </a:r>
          </a:p>
          <a:p>
            <a:endParaRPr lang="es-MX" dirty="0"/>
          </a:p>
        </p:txBody>
      </p:sp>
    </p:spTree>
    <p:extLst>
      <p:ext uri="{BB962C8B-B14F-4D97-AF65-F5344CB8AC3E}">
        <p14:creationId xmlns:p14="http://schemas.microsoft.com/office/powerpoint/2010/main" val="2752744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CD31C1-A594-4035-AFE5-AC6E18397C39}"/>
              </a:ext>
            </a:extLst>
          </p:cNvPr>
          <p:cNvSpPr>
            <a:spLocks noGrp="1"/>
          </p:cNvSpPr>
          <p:nvPr>
            <p:ph type="title"/>
          </p:nvPr>
        </p:nvSpPr>
        <p:spPr/>
        <p:txBody>
          <a:bodyPr/>
          <a:lstStyle/>
          <a:p>
            <a:r>
              <a:rPr lang="es-MX" sz="4800" b="0" i="0" u="none" strike="noStrike" baseline="0" dirty="0">
                <a:latin typeface="ArialNormal"/>
              </a:rPr>
              <a:t>2.6.1 . NORMAS COMUNES</a:t>
            </a:r>
            <a:endParaRPr lang="es-MX" dirty="0"/>
          </a:p>
        </p:txBody>
      </p:sp>
      <p:sp>
        <p:nvSpPr>
          <p:cNvPr id="3" name="Marcador de contenido 2">
            <a:extLst>
              <a:ext uri="{FF2B5EF4-FFF2-40B4-BE49-F238E27FC236}">
                <a16:creationId xmlns:a16="http://schemas.microsoft.com/office/drawing/2014/main" id="{94A2CAFC-BC68-775A-3AE8-94D584A9BE3B}"/>
              </a:ext>
            </a:extLst>
          </p:cNvPr>
          <p:cNvSpPr>
            <a:spLocks noGrp="1"/>
          </p:cNvSpPr>
          <p:nvPr>
            <p:ph idx="1"/>
          </p:nvPr>
        </p:nvSpPr>
        <p:spPr/>
        <p:txBody>
          <a:bodyPr>
            <a:normAutofit/>
          </a:bodyPr>
          <a:lstStyle/>
          <a:p>
            <a:pPr algn="just"/>
            <a:r>
              <a:rPr lang="es-MX" sz="3600" dirty="0"/>
              <a:t>Los </a:t>
            </a:r>
            <a:r>
              <a:rPr lang="es-MX" sz="3600" b="1" dirty="0"/>
              <a:t>procedimientos de régimen especial</a:t>
            </a:r>
            <a:r>
              <a:rPr lang="es-MX" sz="3600" dirty="0"/>
              <a:t> en la contratación pública están sujetos a ciertas normas comunes que garantizan la transparencia, legalidad y eficiencia en el proceso de adquisición de bienes, servicios y obras.</a:t>
            </a:r>
          </a:p>
        </p:txBody>
      </p:sp>
    </p:spTree>
    <p:extLst>
      <p:ext uri="{BB962C8B-B14F-4D97-AF65-F5344CB8AC3E}">
        <p14:creationId xmlns:p14="http://schemas.microsoft.com/office/powerpoint/2010/main" val="3234521559"/>
      </p:ext>
    </p:extLst>
  </p:cSld>
  <p:clrMapOvr>
    <a:masterClrMapping/>
  </p:clrMapOvr>
</p:sld>
</file>

<file path=ppt/theme/theme1.xml><?xml version="1.0" encoding="utf-8"?>
<a:theme xmlns:a="http://schemas.openxmlformats.org/drawingml/2006/main" name="Retrospección">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13014</TotalTime>
  <Words>1954</Words>
  <Application>Microsoft Office PowerPoint</Application>
  <PresentationFormat>Panorámica</PresentationFormat>
  <Paragraphs>92</Paragraphs>
  <Slides>26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26</vt:i4>
      </vt:variant>
    </vt:vector>
  </HeadingPairs>
  <TitlesOfParts>
    <vt:vector size="32" baseType="lpstr">
      <vt:lpstr>Aptos</vt:lpstr>
      <vt:lpstr>Arial</vt:lpstr>
      <vt:lpstr>ArialNormal</vt:lpstr>
      <vt:lpstr>Calibri</vt:lpstr>
      <vt:lpstr>Calibri Light</vt:lpstr>
      <vt:lpstr>Retrospección</vt:lpstr>
      <vt:lpstr>   </vt:lpstr>
      <vt:lpstr>LOS PROCEDIMIENTOS DE RÉGIMEN ESPECIAL</vt:lpstr>
      <vt:lpstr>PRINCIPALES PROCEDIMIENTOS DE RÉGIMEN ESPECIAL EN ECUADOR:</vt:lpstr>
      <vt:lpstr>PRINCIPALES PROCEDIMIENTOS DE RÉGIMEN ESPECIAL EN ECUADOR:</vt:lpstr>
      <vt:lpstr>2. EMERGENCIA </vt:lpstr>
      <vt:lpstr>3. CONSULTORÍA ESPECIALIZADA </vt:lpstr>
      <vt:lpstr>4. CONTRATACIONES INTERNACIONALES </vt:lpstr>
      <vt:lpstr>Ejemplo de Uso </vt:lpstr>
      <vt:lpstr>2.6.1 . NORMAS COMUNES</vt:lpstr>
      <vt:lpstr>PRINCIPALES NORMAS COMUNES APLICABLES A ESTOS PROCEDIMIENTOS:</vt:lpstr>
      <vt:lpstr>Presentación de PowerPoint</vt:lpstr>
      <vt:lpstr>Presentación de PowerPoint</vt:lpstr>
      <vt:lpstr>Presentación de PowerPoint</vt:lpstr>
      <vt:lpstr>Presentación de PowerPoint</vt:lpstr>
      <vt:lpstr>Presentación de PowerPoint</vt:lpstr>
      <vt:lpstr>EJEMPLO DE APLICACIÓN </vt:lpstr>
      <vt:lpstr>2.6.2. COMUNICACIÓN SOCIAL</vt:lpstr>
      <vt:lpstr>PRINCIPALES ASPECTOS DE LA COMUNICACIÓN SOCIAL EN LA CONTRATACIÓN PÚBLICA:</vt:lpstr>
      <vt:lpstr>Presentación de PowerPoint</vt:lpstr>
      <vt:lpstr>Presentación de PowerPoint</vt:lpstr>
      <vt:lpstr>Ejemplo de Uso </vt:lpstr>
      <vt:lpstr>2.6.3. Asesoría y Patrocinio Jurídico</vt:lpstr>
      <vt:lpstr>Presentación de PowerPoint</vt:lpstr>
      <vt:lpstr>Presentación de PowerPoint</vt:lpstr>
      <vt:lpstr>Presentación de PowerPoint</vt:lpstr>
      <vt:lpstr>Ejemplo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valor del Dinero en el tiempo</dc:title>
  <dc:creator>Juan Carlos Mancheno</dc:creator>
  <cp:lastModifiedBy>Rosa Marieta Ambi Infante</cp:lastModifiedBy>
  <cp:revision>363</cp:revision>
  <cp:lastPrinted>2020-11-05T15:32:25Z</cp:lastPrinted>
  <dcterms:created xsi:type="dcterms:W3CDTF">2020-05-20T19:45:14Z</dcterms:created>
  <dcterms:modified xsi:type="dcterms:W3CDTF">2024-12-09T20:12:23Z</dcterms:modified>
</cp:coreProperties>
</file>