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1"/>
  </p:notesMasterIdLst>
  <p:sldIdLst>
    <p:sldId id="256" r:id="rId2"/>
    <p:sldId id="272" r:id="rId3"/>
    <p:sldId id="273" r:id="rId4"/>
    <p:sldId id="274" r:id="rId5"/>
    <p:sldId id="307" r:id="rId6"/>
    <p:sldId id="275" r:id="rId7"/>
    <p:sldId id="276" r:id="rId8"/>
    <p:sldId id="277" r:id="rId9"/>
    <p:sldId id="278" r:id="rId10"/>
    <p:sldId id="279" r:id="rId11"/>
    <p:sldId id="267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68" r:id="rId20"/>
    <p:sldId id="287" r:id="rId21"/>
    <p:sldId id="288" r:id="rId22"/>
    <p:sldId id="289" r:id="rId23"/>
    <p:sldId id="290" r:id="rId24"/>
    <p:sldId id="291" r:id="rId25"/>
    <p:sldId id="292" r:id="rId26"/>
    <p:sldId id="269" r:id="rId27"/>
    <p:sldId id="293" r:id="rId28"/>
    <p:sldId id="294" r:id="rId29"/>
    <p:sldId id="295" r:id="rId30"/>
    <p:sldId id="296" r:id="rId31"/>
    <p:sldId id="297" r:id="rId32"/>
    <p:sldId id="298" r:id="rId33"/>
    <p:sldId id="270" r:id="rId34"/>
    <p:sldId id="299" r:id="rId35"/>
    <p:sldId id="300" r:id="rId36"/>
    <p:sldId id="301" r:id="rId37"/>
    <p:sldId id="302" r:id="rId38"/>
    <p:sldId id="303" r:id="rId39"/>
    <p:sldId id="304" r:id="rId40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B5EB-2EE0-4119-A3C1-33579E8DC528}" type="datetimeFigureOut">
              <a:rPr lang="es-MX" smtClean="0"/>
              <a:t>09/12/2024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14856-F7B7-4086-9ADB-DC69548DB4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414856-F7B7-4086-9ADB-DC69548DB438}" type="slidenum">
              <a:rPr lang="es-MX" smtClean="0"/>
              <a:t>26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4880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09/12/2024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09/12/2024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43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09/12/2024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2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09/12/2024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331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09/12/2024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09/12/2024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09/12/2024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4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09/12/2024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54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09/12/2024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2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7CDFCB-EBC6-4BB6-82E0-8AB71A0F1F7D}" type="datetimeFigureOut">
              <a:rPr lang="es-ES" smtClean="0"/>
              <a:t>09/12/2024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71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09/12/2024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6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7CDFCB-EBC6-4BB6-82E0-8AB71A0F1F7D}" type="datetimeFigureOut">
              <a:rPr lang="es-ES" smtClean="0"/>
              <a:t>09/12/2024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6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152F2-FCF0-42A4-94D3-49342A6A7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8613" y="-331123"/>
            <a:ext cx="9361715" cy="3180863"/>
          </a:xfrm>
        </p:spPr>
        <p:txBody>
          <a:bodyPr>
            <a:normAutofit/>
          </a:bodyPr>
          <a:lstStyle/>
          <a:p>
            <a:pPr algn="l"/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endParaRPr lang="es-ES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A2BF82-D9DD-45C4-A2F3-5BDE39AC4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13738"/>
            <a:ext cx="9144000" cy="1798150"/>
          </a:xfrm>
        </p:spPr>
        <p:txBody>
          <a:bodyPr>
            <a:normAutofit fontScale="92500" lnSpcReduction="10000"/>
          </a:bodyPr>
          <a:lstStyle/>
          <a:p>
            <a:r>
              <a:rPr lang="es-MX" sz="2400" b="0" i="0" u="none" strike="noStrike" baseline="0" dirty="0">
                <a:latin typeface="ArialNormal"/>
              </a:rPr>
              <a:t>FACULTAD DE CIENCIAS POLÍTICAS Y ADMINISTRATIVAS</a:t>
            </a:r>
            <a:endParaRPr lang="es-ES" dirty="0"/>
          </a:p>
          <a:p>
            <a:r>
              <a:rPr lang="es-ES" dirty="0"/>
              <a:t>Asignatura: ACTIVIDAD CONTRACTUAL PÚBLICA	</a:t>
            </a:r>
          </a:p>
          <a:p>
            <a:r>
              <a:rPr lang="es-ES" dirty="0"/>
              <a:t>Periodo: 2024-2S </a:t>
            </a:r>
          </a:p>
          <a:p>
            <a:r>
              <a:rPr lang="es-ES" dirty="0"/>
              <a:t>Dra. Rosa </a:t>
            </a:r>
            <a:r>
              <a:rPr lang="es-ES" dirty="0" err="1"/>
              <a:t>ambi</a:t>
            </a:r>
            <a:r>
              <a:rPr lang="es-ES" dirty="0"/>
              <a:t> infante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DBA5628-D495-A1F7-6BDB-E92D3FB4FBC3}"/>
              </a:ext>
            </a:extLst>
          </p:cNvPr>
          <p:cNvSpPr txBox="1"/>
          <p:nvPr/>
        </p:nvSpPr>
        <p:spPr>
          <a:xfrm>
            <a:off x="1335314" y="0"/>
            <a:ext cx="9788073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600" b="0" i="0" u="none" strike="noStrike" baseline="0" dirty="0">
                <a:latin typeface="ArialNormal"/>
              </a:rPr>
              <a:t>UNIDAD II</a:t>
            </a:r>
          </a:p>
          <a:p>
            <a:pPr algn="ctr"/>
            <a:endParaRPr lang="es-MX" sz="3600" b="0" i="0" u="none" strike="noStrike" baseline="0" dirty="0">
              <a:latin typeface="ArialNormal"/>
            </a:endParaRPr>
          </a:p>
          <a:p>
            <a:pPr algn="l"/>
            <a:r>
              <a:rPr lang="es-MX" sz="3200" b="0" i="0" u="none" strike="noStrike" baseline="0" dirty="0">
                <a:latin typeface="ArialNormal"/>
              </a:rPr>
              <a:t>2.5. PROCEDIMIENTOS DE RÉGIMEN COMÚN</a:t>
            </a:r>
            <a:endParaRPr lang="es-MX" sz="32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0967C5E-217B-A74F-2102-25CF1FA0D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800" y="1843314"/>
            <a:ext cx="5123543" cy="242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969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F37F99-E08C-9E51-BDC4-B924DB2C0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+mn-lt"/>
              </a:rPr>
              <a:t>BENEFICIOS DEL RÉGIMEN COMÚN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A6D55A-524D-829A-BF5C-E46DD2526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Transparencia</a:t>
            </a:r>
            <a:r>
              <a:rPr lang="es-MX" sz="2400" dirty="0"/>
              <a:t>: Garantiza que todos los procesos sean accesibles y supervisarles por la ciudadanía.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Eficiencia</a:t>
            </a:r>
            <a:r>
              <a:rPr lang="es-MX" sz="2400" dirty="0"/>
              <a:t>: Optimiza el uso de los recursos públicos y reduce los tiempos de contratación.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Equidad</a:t>
            </a:r>
            <a:r>
              <a:rPr lang="es-MX" sz="2400" dirty="0"/>
              <a:t>: Asegura que todos los proveedores tengan igualdad de oportunidades para participar.</a:t>
            </a:r>
          </a:p>
          <a:p>
            <a:pPr algn="just"/>
            <a:r>
              <a:rPr lang="es-MX" sz="2400" dirty="0"/>
              <a:t>Estos procedimientos de régimen común son fundamentales para asegurar que las contrataciones públicas se realicen de manera justa, eficiente y transparente, beneficiando tanto a las entidades públicas como a la sociedad en general.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4631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E436D7-51F6-F7DD-8D01-B8F6BB0E9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2.5.1. MENOR CUANTÍA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98FFCA-FE59-4076-169A-661E97C13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200" dirty="0"/>
              <a:t>El </a:t>
            </a:r>
            <a:r>
              <a:rPr lang="es-MX" sz="3200" b="1" dirty="0"/>
              <a:t>procedimiento de contratación de menor cuantía</a:t>
            </a:r>
            <a:r>
              <a:rPr lang="es-MX" sz="3200" dirty="0"/>
              <a:t> es uno de los procedimientos del régimen común en la contratación pública en Ecuador, diseñado para adquisiciones cuyo valor no excede ciertos límites establecidos por la normativa vigente. Este procedimiento permite a las entidades públicas realizar contrataciones de manera más ágil y sencilla para cubrir necesidades pequeñas o urgentes</a:t>
            </a:r>
          </a:p>
        </p:txBody>
      </p:sp>
    </p:spTree>
    <p:extLst>
      <p:ext uri="{BB962C8B-B14F-4D97-AF65-F5344CB8AC3E}">
        <p14:creationId xmlns:p14="http://schemas.microsoft.com/office/powerpoint/2010/main" val="1559352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51844-8E56-7100-7FF2-3A7535E37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CARACTERÍSTICAS Y ETAPAS DEL PROCEDIMIENTO DE MENOR CUANTÍA: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78EF44-3AFB-F852-D404-87254C8C0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1. </a:t>
            </a:r>
            <a:r>
              <a:rPr lang="es-MX" sz="3200" b="1" dirty="0"/>
              <a:t>Definición</a:t>
            </a:r>
          </a:p>
          <a:p>
            <a:r>
              <a:rPr lang="es-MX" sz="3200" dirty="0"/>
              <a:t>2. </a:t>
            </a:r>
            <a:r>
              <a:rPr lang="es-MX" sz="3200" b="1" dirty="0"/>
              <a:t>Características del Procedimiento</a:t>
            </a:r>
          </a:p>
          <a:p>
            <a:r>
              <a:rPr lang="es-MX" sz="3200" dirty="0"/>
              <a:t>3. </a:t>
            </a:r>
            <a:r>
              <a:rPr lang="es-MX" sz="3200" b="1" dirty="0"/>
              <a:t>Etapas del Procedimiento</a:t>
            </a:r>
          </a:p>
          <a:p>
            <a:r>
              <a:rPr lang="es-MX" sz="3200" dirty="0"/>
              <a:t>4. </a:t>
            </a:r>
            <a:r>
              <a:rPr lang="es-MX" sz="3200" b="1" dirty="0"/>
              <a:t>Ventajas del Procedimiento de Menor Cuantía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42379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BF3E19-8072-C278-CCD5-C8AEA2DB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1. DEFINICIÓN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9D26FE-A4BC-1BCD-F259-2D470E591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Menor Cuantía</a:t>
            </a:r>
            <a:r>
              <a:rPr lang="es-MX" sz="3600" dirty="0"/>
              <a:t>: Se refiere a la contratación de bienes, servicios u obras cuyo valor no excede el umbral determinado por la Ley Orgánica del Sistema Nacional de Contratación Pública (LOSNCP) y su reglamento. Este umbral puede variar anualmente y está especificado por el SERCOP.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4439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F4F90A-8C3B-0F27-2191-52BF92036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2. CARACTERÍSTICAS DEL PROCEDIMIENTO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DFAB68-A9FD-1416-4058-5F66AD09B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Simplificación</a:t>
            </a:r>
            <a:r>
              <a:rPr lang="es-MX" sz="3600" dirty="0"/>
              <a:t>: Procedimiento simplificado para facilitar y agilizar la contratación.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Publicidad Limitada</a:t>
            </a:r>
            <a:r>
              <a:rPr lang="es-MX" sz="3600" dirty="0"/>
              <a:t>: La convocatoria no requiere la misma publicidad extensiva que otros procedimientos de mayor cuantía.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Flexibilidad</a:t>
            </a:r>
            <a:r>
              <a:rPr lang="es-MX" sz="3600" dirty="0"/>
              <a:t>: Permite una mayor flexibilidad y rapidez en la adquisición de bienes y servicios.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1095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05975-5A4C-925A-B884-F5C76A3F6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052" y="-163340"/>
            <a:ext cx="10058400" cy="1450757"/>
          </a:xfrm>
        </p:spPr>
        <p:txBody>
          <a:bodyPr/>
          <a:lstStyle/>
          <a:p>
            <a:r>
              <a:rPr lang="es-MX" dirty="0"/>
              <a:t>3. </a:t>
            </a:r>
            <a:r>
              <a:rPr lang="es-MX" b="1" dirty="0"/>
              <a:t>ETAPAS DEL PROCEDIMIENTO</a:t>
            </a:r>
            <a:endParaRPr lang="es-MX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D1033DB-C290-F5A9-CFFD-19AAFACDAC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7279" y="1641423"/>
            <a:ext cx="10412549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dentificación de la Necesidad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entidad contratante identifica la necesidad específica de bienes, servicios u obras que requiere adquirir.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Elaboración de Especificaciones Técnicas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 redactan las especificaciones técnicas detalladas del bien, servicio u obra a contratar, asegurando que sean claras y precisas.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Selección del Proveedor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 solicitan cotizaciones a al menos tres proveedores que cumplan con los requisitos establecidos.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 evalúan las cotizaciones recibidas en base a criterios de precio, calidad y plazo de entrega.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227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342981-9DD1-3D69-EA44-34EE1E89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29" y="286603"/>
            <a:ext cx="10653485" cy="1450757"/>
          </a:xfrm>
        </p:spPr>
        <p:txBody>
          <a:bodyPr/>
          <a:lstStyle/>
          <a:p>
            <a:r>
              <a:rPr lang="es-MX" dirty="0"/>
              <a:t>3. </a:t>
            </a:r>
            <a:r>
              <a:rPr lang="es-MX" b="1" dirty="0"/>
              <a:t>ETAPAS DEL PROCEDIMIENTO</a:t>
            </a:r>
            <a:endParaRPr lang="es-MX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443F2E9-E10C-021F-E7D2-DE8CDD64CF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41829" y="2087726"/>
            <a:ext cx="10653485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Adjudicación y Contratación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 adjudica el contrato al proveedor que ofrezca la mejor propuesta, considerando los criterios de evaluación.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 firma el contrato y se procede con la adquisición del bien, servicio u obra.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Ejecución y Supervisión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 proveedor ejecuta el contrato conforme a los términos acordados.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entidad contratante supervisa la correcta ejecución y cumplimiento del contrato.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Liquidación y Cierre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Una vez entregado el bien, servicio u obra, se verifica que cumpla con las especificaciones técnicas.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 realiza la liquidación del contrato y se cierra el proceso de contratación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872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CFA923-D281-C79F-B4B1-DD8D59F31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4. </a:t>
            </a:r>
            <a:r>
              <a:rPr lang="es-MX" b="1" dirty="0"/>
              <a:t>VENTAJAS DEL PROCEDIMIENTO DE MENOR CUANTÍA</a:t>
            </a:r>
            <a:endParaRPr lang="es-MX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10D68A1-7909-99E7-F8BB-46B1F7C4C9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19200" y="2201297"/>
            <a:ext cx="1030514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Rapidez</a:t>
            </a:r>
            <a:r>
              <a:rPr kumimoji="0" lang="es-MX" altLang="es-MX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Facilita la adquisición rápida de bienes y servicios necesarios para el funcionamiento inmediato de la entidad.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Ahorro de Recursos</a:t>
            </a:r>
            <a:r>
              <a:rPr kumimoji="0" lang="es-MX" altLang="es-MX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Reduce los costos administrativos asociados a la contratación.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Flexibilidad</a:t>
            </a:r>
            <a:r>
              <a:rPr kumimoji="0" lang="es-MX" altLang="es-MX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Permite adaptarse a las necesidades específicas y urgentes de las entidades públicas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2377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244E4-F117-ACEB-79B1-7EF86BF8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LÍMITE DE MENOR CUANTÍA PARA 2024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B0FC33-17EA-85F5-B923-3E6FCFE5C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200" dirty="0"/>
              <a:t>El umbral de menor cuantía puede variar cada año. Para 2024, el límite establecido por el SERCOP es de $8,410.35 para bienes y servicios, y de $83,389.95 para obras.</a:t>
            </a:r>
          </a:p>
          <a:p>
            <a:pPr algn="just"/>
            <a:r>
              <a:rPr lang="es-MX" sz="3200" dirty="0"/>
              <a:t>El procedimiento de menor cuantía es crucial para asegurar que las entidades públicas puedan responder rápidamente a sus necesidades operativas, garantizando siempre la transparencia y eficiencia en el uso de los recursos públicos.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9992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1C9CA-84FA-3666-D9FA-6197EE4F9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2.5.2. COTIZACIÓN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96A3D8-4E16-359D-B693-6124A55D7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3200" b="1" dirty="0"/>
              <a:t>Procedimiento de Cotización en la Contratación Pública</a:t>
            </a:r>
          </a:p>
          <a:p>
            <a:pPr algn="just"/>
            <a:r>
              <a:rPr lang="es-MX" sz="3200" dirty="0"/>
              <a:t>El procedimiento de </a:t>
            </a:r>
            <a:r>
              <a:rPr lang="es-MX" sz="3200" b="1" dirty="0"/>
              <a:t>Cotización</a:t>
            </a:r>
            <a:r>
              <a:rPr lang="es-MX" sz="3200" dirty="0"/>
              <a:t> es una modalidad de contratación pública dentro del régimen común, diseñado para adquisiciones de bienes, servicios u obras cuyo valor se encuentra dentro de ciertos límites establecidos por la normativa vigente. Este procedimiento permite una mayor agilidad y simplicidad en comparación con la licitación pública.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654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0E35B6-2F1C-E2D0-474C-A920355F3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PROCEDIMIENTOS DE RÉGIMEN COMÚN EN LA CONTRATACIÓN PÚBLICA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9568CA-18FC-B732-64CF-E7090A8A3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98034" cy="44679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sz="4000" dirty="0"/>
              <a:t>Los </a:t>
            </a:r>
            <a:r>
              <a:rPr lang="es-MX" sz="4000" b="1" dirty="0"/>
              <a:t>procedimientos de régimen común</a:t>
            </a:r>
            <a:r>
              <a:rPr lang="es-MX" sz="4000" dirty="0"/>
              <a:t> son la base de la contratación pública en Ecuador. Estos procedimientos están diseñados para garantizar que las adquisiciones de bienes, servicios y obras por parte de las entidades públicas se realicen de manera transparente, eficiente y equitativa </a:t>
            </a:r>
            <a:r>
              <a:rPr lang="es-MX" sz="3600" dirty="0"/>
              <a:t>Estos procedimientos se aplican de manera general y son regulados por la </a:t>
            </a:r>
            <a:r>
              <a:rPr lang="es-MX" sz="3600" b="1" dirty="0"/>
              <a:t>Ley Orgánica del Sistema Nacional de Contratación Pública (LOSNCP)</a:t>
            </a:r>
            <a:r>
              <a:rPr lang="es-MX" sz="3600" dirty="0"/>
              <a:t> y su reglamento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3293846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DC7629-C5CB-1DDE-B0E2-20FEC4F1D00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88017" y="1417637"/>
            <a:ext cx="10215966" cy="4022725"/>
          </a:xfrm>
        </p:spPr>
        <p:txBody>
          <a:bodyPr/>
          <a:lstStyle/>
          <a:p>
            <a:pPr algn="just"/>
            <a:r>
              <a:rPr lang="es-MX" sz="4400" b="1" dirty="0"/>
              <a:t>1. DEFINICIÓN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Cotización</a:t>
            </a:r>
            <a:r>
              <a:rPr lang="es-MX" sz="3600" dirty="0"/>
              <a:t>: Procedimiento de contratación en el cual la entidad pública solicita ofertas a varios proveedores, comparando las propuestas recibidas para seleccionar la más conveniente en términos de calidad y costo.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57066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0119AF-0841-B8F2-3512-ED7E0A2DA02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50196" y="186827"/>
            <a:ext cx="10058400" cy="1449387"/>
          </a:xfrm>
        </p:spPr>
        <p:txBody>
          <a:bodyPr/>
          <a:lstStyle/>
          <a:p>
            <a:r>
              <a:rPr lang="es-MX" b="1" dirty="0"/>
              <a:t>2. PROCESO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CFFB6B-8D6E-FF9D-1C1C-6C5245588B4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6800" y="1923754"/>
            <a:ext cx="10058400" cy="402272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Convocatoria</a:t>
            </a:r>
            <a:r>
              <a:rPr lang="es-MX" sz="2800" dirty="0"/>
              <a:t>: La entidad pública emite una convocatoria en el portal de compras públicas y, en algunos casos, puede invitar directamente a proveedores específicos a presentar sus ofertas.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Especificaciones Técnicas</a:t>
            </a:r>
            <a:r>
              <a:rPr lang="es-MX" sz="2800" dirty="0"/>
              <a:t>: Se detallan las especificaciones técnicas del bien, servicio u obra que se desea adquirir, estableciendo los requisitos mínimos que deben cumplir las ofertas.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Presentación de Ofertas</a:t>
            </a:r>
            <a:r>
              <a:rPr lang="es-MX" sz="2800" dirty="0"/>
              <a:t>: Los proveedores interesados presentan sus propuestas dentro del plazo estipulado en la convocatoria. Estas ofertas deben incluir detalles técnicos y económicos.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43603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1DD8A-7773-7123-6FA9-ED5BDFFA6C4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77925" y="147853"/>
            <a:ext cx="10058400" cy="1449387"/>
          </a:xfrm>
        </p:spPr>
        <p:txBody>
          <a:bodyPr/>
          <a:lstStyle/>
          <a:p>
            <a:r>
              <a:rPr lang="es-MX" b="1" dirty="0"/>
              <a:t>2. PROCESO</a:t>
            </a:r>
            <a:endParaRPr lang="es-MX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47A7E50-4D42-33E8-2080-5340DC15D631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955675" y="1736725"/>
            <a:ext cx="1028065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Evaluación de Ofertas</a:t>
            </a: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La entidad pública evalúa las ofertas recibidas con base en criterios de calidad, costo, plazo de entrega y otros factores relevantes establecidos en las especificaciones técnicas.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Adjudicación del Contrato</a:t>
            </a: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Se selecciona la oferta más conveniente y se adjudica el contrato al proveedor ganador. La decisión de adjudicación se comunica a todos los participantes y se publica en el portal de compras públicas.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Firma del Contrato</a:t>
            </a: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El proveedor adjudicado firma el contrato con la entidad pública y se procede con la ejecución del mismo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3302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56F36-B598-41CD-271D-BF0507B0F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3. BENEFICIOS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877B37-7FAF-2D3D-7BF3-A9B48AD0C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2800" b="1" dirty="0"/>
              <a:t>Agilidad</a:t>
            </a:r>
            <a:r>
              <a:rPr lang="es-MX" sz="2800" dirty="0"/>
              <a:t>: Permite una contratación más rápida en comparación con la licitación pública, facilitando la adquisición de bienes, servicios u obras de manera eficiente.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800" b="1" dirty="0"/>
              <a:t>Competitividad</a:t>
            </a:r>
            <a:r>
              <a:rPr lang="es-MX" sz="2800" dirty="0"/>
              <a:t>: Fomenta la participación de múltiples proveedores, promoviendo la competencia y la obtención de mejores condiciones de compra.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800" b="1" dirty="0"/>
              <a:t>Transparencia</a:t>
            </a:r>
            <a:r>
              <a:rPr lang="es-MX" sz="2800" dirty="0"/>
              <a:t>: Aunque es un procedimiento más ágil, mantiene altos estándares de transparencia y equidad en la evaluación de ofertas y adjudicación de contratos.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94508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987CC1-8F8B-46BD-948E-1A6CF91C4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D12AA0-05DA-F075-C72A-10EF9AD4B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4. CONSIDERACIONES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A08981-08CC-1156-9B4F-FF5C7EAAC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Límites de Valor</a:t>
            </a:r>
            <a:r>
              <a:rPr lang="es-MX" sz="2800" dirty="0"/>
              <a:t>: El procedimiento de cotización se aplica a contratos cuyo valor se encuentra dentro de límites específicos establecidos por el SERCOP, los cuales pueden variar anualmente.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Documentación</a:t>
            </a:r>
            <a:r>
              <a:rPr lang="es-MX" sz="2800" dirty="0"/>
              <a:t>: Los proveedores deben presentar toda la documentación requerida para que sus ofertas sean consideradas válidas, incluyendo certificaciones de cumplimiento de obligaciones fiscales y legales.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9826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EBC1A7-154C-F5C1-BEC8-48A75D534E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ADCA12-606B-6456-D6F0-DFCA93C49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EJEMPLO DE USO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B64B56-74F6-281E-CBA6-D93C200EC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sz="2800" dirty="0"/>
              <a:t>Una entidad pública necesita contratar servicios de mantenimiento para sus oficinas. Publica una convocatoria para cotización especificando los servicios requeridos y los plazos de ejecución. Varios proveedores presentan sus ofertas, y la entidad evalúa las propuestas considerando calidad, costo y experiencia. Al final del proceso, adjudica el contrato al proveedor con la mejor propuesta.</a:t>
            </a:r>
          </a:p>
          <a:p>
            <a:pPr algn="just"/>
            <a:r>
              <a:rPr lang="es-MX" sz="2800" dirty="0"/>
              <a:t>El procedimiento de cotización es una herramienta eficaz para la contratación pública, permitiendo a las entidades adquirir bienes y servicios de manera ágil y competitiva, asegurando siempre la transparencia y eficiencia en el uso de los recursos públicos.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32927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C8610E-AA84-580F-9458-536829175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2.5.3. LICITACIÓN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CB54B3-50F9-D25C-2AE3-77A6DA53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dirty="0"/>
              <a:t>El procedimiento de </a:t>
            </a:r>
            <a:r>
              <a:rPr lang="es-MX" sz="3600" b="1" dirty="0"/>
              <a:t>Licitación Pública</a:t>
            </a:r>
            <a:r>
              <a:rPr lang="es-MX" sz="3600" dirty="0"/>
              <a:t> es el método más comúnmente utilizado en la contratación pública de Ecuador para la adquisición de bienes, servicios y obras. Este procedimiento asegura la transparencia, competitividad y equidad en las adquisiciones del sector público. A continuación, se detallan los aspectos clave de este procedimiento:</a:t>
            </a:r>
          </a:p>
        </p:txBody>
      </p:sp>
    </p:spTree>
    <p:extLst>
      <p:ext uri="{BB962C8B-B14F-4D97-AF65-F5344CB8AC3E}">
        <p14:creationId xmlns:p14="http://schemas.microsoft.com/office/powerpoint/2010/main" val="23367237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967CC7-484E-30DF-1F96-DDAC3BA51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1. DEFINICIÓN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6F6039-23CD-5E03-A6E1-41B0AA27F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Licitación Pública</a:t>
            </a:r>
            <a:r>
              <a:rPr lang="es-MX" sz="3600" dirty="0"/>
              <a:t>: Es un procedimiento abierto a todos los proveedores interesados que cumplan con los requisitos establecidos en la convocatoria. Tiene como objetivo seleccionar la oferta más conveniente en términos de calidad, precio y condiciones de entrega.</a:t>
            </a:r>
          </a:p>
        </p:txBody>
      </p:sp>
    </p:spTree>
    <p:extLst>
      <p:ext uri="{BB962C8B-B14F-4D97-AF65-F5344CB8AC3E}">
        <p14:creationId xmlns:p14="http://schemas.microsoft.com/office/powerpoint/2010/main" val="18074234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A4C7B-FCC9-AB16-7970-5FC696842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2. PROCESO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5C1D31-DB0A-889D-C62A-6C0D9F02F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Convocatoria</a:t>
            </a:r>
            <a:r>
              <a:rPr lang="es-MX" sz="2400" dirty="0"/>
              <a:t>: La entidad pública emite una convocatoria de licitación, la cual se publica en el portal de compras públicas y en otros medios oficiales. Esta convocatoria incluye los términos de referencia y las especificaciones técnicas del bien, servicio u obra que se desea adquirir.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Presentación de Ofertas</a:t>
            </a:r>
            <a:r>
              <a:rPr lang="es-MX" sz="2400" dirty="0"/>
              <a:t>: Los proveedores interesados preparan y presentan sus ofertas conforme a los requisitos establecidos en la convocatoria, dentro del plazo estipulado.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Apertura de Ofertas</a:t>
            </a:r>
            <a:r>
              <a:rPr lang="es-MX" sz="2400" dirty="0"/>
              <a:t>: En una sesión pública, la entidad contratante procede a la apertura de las ofertas recibidas, registrando formalmente las propuestas de cada proveedor.</a:t>
            </a:r>
          </a:p>
        </p:txBody>
      </p:sp>
    </p:spTree>
    <p:extLst>
      <p:ext uri="{BB962C8B-B14F-4D97-AF65-F5344CB8AC3E}">
        <p14:creationId xmlns:p14="http://schemas.microsoft.com/office/powerpoint/2010/main" val="25582734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BB8CCD-1D7E-BA21-F551-F5A4756B5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D4B600-4080-9177-98C0-EE5484FAB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2. PROCESO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563855-955E-AA99-B1FF-D0325E16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Evaluación de Ofertas</a:t>
            </a:r>
            <a:r>
              <a:rPr lang="es-MX" sz="2400" dirty="0"/>
              <a:t>: Un comité evaluador analiza y compara las ofertas presentadas con base en criterios preestablecidos, tales como calidad, precio, experiencia, capacidad técnica y condiciones de entrega.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Adjudicación del Contrato</a:t>
            </a:r>
            <a:r>
              <a:rPr lang="es-MX" sz="2400" dirty="0"/>
              <a:t>: Una vez evaluadas las ofertas, la entidad pública selecciona la propuesta más favorable y adjudica el contrato al proveedor ganador. La decisión de adjudicación se publica en el portal de compras públicas.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Firma del Contrato</a:t>
            </a:r>
            <a:r>
              <a:rPr lang="es-MX" sz="2400" dirty="0"/>
              <a:t>: El proveedor adjudicado firma el contrato con la entidad pública y se inicia la ejecución del mismo.</a:t>
            </a:r>
          </a:p>
        </p:txBody>
      </p:sp>
    </p:spTree>
    <p:extLst>
      <p:ext uri="{BB962C8B-B14F-4D97-AF65-F5344CB8AC3E}">
        <p14:creationId xmlns:p14="http://schemas.microsoft.com/office/powerpoint/2010/main" val="353596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60EFC2-B6B9-6382-C7C5-501E08453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PRINCIPALES PROCEDIMIENTOS DE RÉGIMEN COMÚN: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AF0B4E-9919-ADDC-8DBB-31CA0A9E8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400" dirty="0"/>
              <a:t>1. </a:t>
            </a:r>
            <a:r>
              <a:rPr lang="es-MX" sz="4400" b="1" dirty="0"/>
              <a:t>Licitación Pública</a:t>
            </a:r>
          </a:p>
          <a:p>
            <a:r>
              <a:rPr lang="es-MX" sz="4400" dirty="0"/>
              <a:t>2. </a:t>
            </a:r>
            <a:r>
              <a:rPr lang="es-MX" sz="4400" b="1" dirty="0"/>
              <a:t>Concurso de Méritos y Oposición</a:t>
            </a:r>
          </a:p>
          <a:p>
            <a:r>
              <a:rPr lang="es-MX" sz="4400" dirty="0"/>
              <a:t>3. </a:t>
            </a:r>
            <a:r>
              <a:rPr lang="es-MX" sz="4400" b="1" dirty="0"/>
              <a:t>Subasta Inversa Electrónica</a:t>
            </a:r>
          </a:p>
          <a:p>
            <a:r>
              <a:rPr lang="es-MX" sz="4400" dirty="0"/>
              <a:t>4. </a:t>
            </a:r>
            <a:r>
              <a:rPr lang="es-MX" sz="4400" b="1" dirty="0"/>
              <a:t>Catálogo Electrónico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5369222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1CEAA3-81AA-6D6F-EA8C-AE4EECB4E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3. BENEFICIOS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097A5B-EE58-440D-D3EA-EFB8C992A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Transparencia</a:t>
            </a:r>
            <a:r>
              <a:rPr lang="es-MX" sz="2800" dirty="0"/>
              <a:t>: Garantiza la visibilidad y supervisión de todo el proceso de contratación, permitiendo la participación igualitaria de todos los proveedores interesados.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Competitividad</a:t>
            </a:r>
            <a:r>
              <a:rPr lang="es-MX" sz="2800" dirty="0"/>
              <a:t>: Fomenta la competencia entre proveedores, logrando mejores condiciones de adquisición para la entidad pública.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Equidad</a:t>
            </a:r>
            <a:r>
              <a:rPr lang="es-MX" sz="2800" dirty="0"/>
              <a:t>: Asegura que todos los proveedores tengan las mismas oportunidades de participar y ser considerados en el proceso de selección.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2125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66378-1BEF-E86E-E9A3-FB095D46D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4. CONSIDERACIONES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DC19BE-A548-2DAE-E030-5D953830C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Requisitos Formales</a:t>
            </a:r>
            <a:r>
              <a:rPr lang="es-MX" sz="2800" dirty="0"/>
              <a:t>: Los proveedores deben cumplir con todos los requisitos formales y técnicos establecidos en la convocatoria para que sus ofertas sean consideradas válidas.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Plazos y Condiciones</a:t>
            </a:r>
            <a:r>
              <a:rPr lang="es-MX" sz="2800" dirty="0"/>
              <a:t>: Es importante respetar los plazos y condiciones establecidas en la convocatoria para evitar la descalificación de la oferta.</a:t>
            </a:r>
          </a:p>
        </p:txBody>
      </p:sp>
    </p:spTree>
    <p:extLst>
      <p:ext uri="{BB962C8B-B14F-4D97-AF65-F5344CB8AC3E}">
        <p14:creationId xmlns:p14="http://schemas.microsoft.com/office/powerpoint/2010/main" val="36727216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984D58-5AA6-CDD9-4AAA-9138BDC73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915BA-C4B2-BA2C-C1C4-F73C48FF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EJEMPLO DE USO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2C18EF-7BB7-E053-E0DC-40EAD35B5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400" dirty="0"/>
              <a:t>Una entidad pública necesita contratar la construcción de una nueva escuela. Publica una convocatoria de licitación especificando los planos, materiales y plazos de entrega requeridos. Varios contratistas presentan sus ofertas, y el comité evaluador selecciona la propuesta que ofrece la mejor combinación de calidad, precio y experiencia. El contrato se adjudica y se firma, iniciando la construcción de la escuela.</a:t>
            </a:r>
          </a:p>
          <a:p>
            <a:pPr algn="just"/>
            <a:r>
              <a:rPr lang="es-MX" sz="2400" dirty="0"/>
              <a:t>El procedimiento de licitación pública es fundamental para asegurar que las adquisiciones del sector público se realicen de manera justa, eficiente y transparente, beneficiando tanto a las entidades públicas como a la sociedad en general.</a:t>
            </a:r>
          </a:p>
        </p:txBody>
      </p:sp>
    </p:spTree>
    <p:extLst>
      <p:ext uri="{BB962C8B-B14F-4D97-AF65-F5344CB8AC3E}">
        <p14:creationId xmlns:p14="http://schemas.microsoft.com/office/powerpoint/2010/main" val="3449675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66317-3DF9-F1F1-43C3-46B871BD4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2.5.4. ÍNFIMA CUANTÍA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689F76-14CA-0084-4B5B-1C03075F3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200" dirty="0"/>
              <a:t>El procedimiento de </a:t>
            </a:r>
            <a:r>
              <a:rPr lang="es-MX" sz="3200" b="1" dirty="0"/>
              <a:t>Ínfima Cuantía</a:t>
            </a:r>
            <a:r>
              <a:rPr lang="es-MX" sz="3200" dirty="0"/>
              <a:t> es una modalidad de contratación pública diseñada para adquisiciones cuyo valor es muy bajo y no justifica la utilización de procedimientos más complejos. Este método permite a las entidades públicas realizar contrataciones de manera rápida y eficiente, asegurando al mismo tiempo la transparencia y el adecuado uso de los recursos públicos. A continuación, se detallan los aspectos clave de este procedimiento:</a:t>
            </a:r>
          </a:p>
        </p:txBody>
      </p:sp>
    </p:spTree>
    <p:extLst>
      <p:ext uri="{BB962C8B-B14F-4D97-AF65-F5344CB8AC3E}">
        <p14:creationId xmlns:p14="http://schemas.microsoft.com/office/powerpoint/2010/main" val="26078246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E03966-7096-BFAD-6E26-AC2E68880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1. DEFINICIÓN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531F25-B141-7975-1870-287BC6B4E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Ínfima Cuantía</a:t>
            </a:r>
            <a:r>
              <a:rPr lang="es-MX" sz="3600" dirty="0"/>
              <a:t>: Se refiere a la contratación de bienes, servicios u obras cuyo valor no excede el umbral establecido por la Ley Orgánica del Sistema Nacional de Contratación Pública (LOSNCP) y su reglamento. Este umbral se revisa y actualiza periódicamente.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11631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AAF2C5-D3D7-2A31-2926-DD7F731D1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b="1" dirty="0"/>
              <a:t>2. CARACTERÍSTICAS DEL PROCEDIMIENTO</a:t>
            </a:r>
            <a:endParaRPr lang="es-MX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D249E4-B5F4-0E05-A989-DE4C669C9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Simplicidad</a:t>
            </a:r>
            <a:r>
              <a:rPr lang="es-MX" sz="2800" dirty="0"/>
              <a:t>: Es un procedimiento simplificado que reduce los requisitos formales y administrativos, facilitando la contratación rápida y eficiente.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Publicidad</a:t>
            </a:r>
            <a:r>
              <a:rPr lang="es-MX" sz="2800" dirty="0"/>
              <a:t>: No requiere la misma publicidad extensiva que otros procedimientos de mayor cuantía, permitiendo una convocatoria más directa y expedita.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Flexibilidad</a:t>
            </a:r>
            <a:r>
              <a:rPr lang="es-MX" sz="2800" dirty="0"/>
              <a:t>: Ofrece una mayor flexibilidad en la selección y contratación de proveedores, adaptándose a las necesidades específicas de la entidad pública.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73479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CBC93B-B6F2-60B1-C557-958FB0B7C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3. ETAPAS DEL PROCEDIMIENTO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E23DCE-4206-18F5-323E-D76276EF4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09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b="1" dirty="0"/>
              <a:t>Identificación de la Necesidad</a:t>
            </a:r>
            <a:endParaRPr lang="es-MX" sz="2400" dirty="0"/>
          </a:p>
          <a:p>
            <a:pPr marL="742950" lvl="1" indent="-285750" algn="just">
              <a:buFont typeface="+mj-lt"/>
              <a:buAutoNum type="arabicPeriod"/>
            </a:pPr>
            <a:r>
              <a:rPr lang="es-MX" sz="2400" dirty="0"/>
              <a:t>La entidad contratante identifica la necesidad específica de bienes, servicios u obras que requiere adquirir de manera inmediata.</a:t>
            </a:r>
          </a:p>
          <a:p>
            <a:pPr marL="0" indent="0" algn="just">
              <a:buNone/>
            </a:pPr>
            <a:r>
              <a:rPr lang="es-MX" sz="2400" b="1" dirty="0"/>
              <a:t>Elaboración de Especificaciones Técnicas</a:t>
            </a:r>
            <a:endParaRPr lang="es-MX" sz="2400" dirty="0"/>
          </a:p>
          <a:p>
            <a:pPr marL="742950" lvl="1" indent="-285750" algn="just">
              <a:buFont typeface="+mj-lt"/>
              <a:buAutoNum type="arabicPeriod"/>
            </a:pPr>
            <a:r>
              <a:rPr lang="es-MX" sz="2400" dirty="0"/>
              <a:t>Se redactan las especificaciones técnicas detalladas del bien, servicio u obra a contratar, asegurando que sean claras y precisas.</a:t>
            </a:r>
          </a:p>
          <a:p>
            <a:pPr marL="0" indent="0" algn="just">
              <a:buNone/>
            </a:pPr>
            <a:r>
              <a:rPr lang="es-MX" sz="2400" b="1" dirty="0"/>
              <a:t>Selección del Proveedor</a:t>
            </a:r>
            <a:endParaRPr lang="es-MX" sz="2400" dirty="0"/>
          </a:p>
          <a:p>
            <a:pPr marL="742950" lvl="1" indent="-285750" algn="just">
              <a:buFont typeface="+mj-lt"/>
              <a:buAutoNum type="arabicPeriod"/>
            </a:pPr>
            <a:r>
              <a:rPr lang="es-MX" sz="2400" dirty="0"/>
              <a:t>La entidad pública puede solicitar cotizaciones a uno o más proveedores que cumplan con los requisitos establecidos.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s-MX" sz="2400" dirty="0"/>
              <a:t>Se evalúan las cotizaciones recibidas en base a criterios de precio, calidad y plazo de entrega.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81879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9D9072-C690-40CD-9BFE-E8C271A8C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D38C5F-2EA7-2F43-2BC3-2214A0F70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3. ETAPAS DEL PROCEDIMIENTO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9A7668-4EB9-5902-9924-53C647667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572207" cy="44389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sz="2600" b="1" dirty="0"/>
              <a:t>Adjudicación y Contratación</a:t>
            </a:r>
            <a:endParaRPr lang="es-MX" sz="2600" dirty="0"/>
          </a:p>
          <a:p>
            <a:pPr marL="742950" lvl="1" indent="-285750" algn="just">
              <a:buFont typeface="+mj-lt"/>
              <a:buAutoNum type="arabicPeriod"/>
            </a:pPr>
            <a:r>
              <a:rPr lang="es-MX" sz="2600" dirty="0"/>
              <a:t>Se adjudica el contrato al proveedor que ofrezca la mejor propuesta, considerando los criterios de evaluación.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s-MX" sz="2600" dirty="0"/>
              <a:t>Se firma el contrato y se procede con la adquisición del bien, servicio u obra.</a:t>
            </a:r>
          </a:p>
          <a:p>
            <a:pPr marL="0" indent="0" algn="just">
              <a:buNone/>
            </a:pPr>
            <a:r>
              <a:rPr lang="es-MX" sz="2600" b="1" dirty="0"/>
              <a:t>Ejecución y Supervisión</a:t>
            </a:r>
            <a:endParaRPr lang="es-MX" sz="2600" dirty="0"/>
          </a:p>
          <a:p>
            <a:pPr marL="742950" lvl="1" indent="-285750" algn="just">
              <a:buFont typeface="+mj-lt"/>
              <a:buAutoNum type="arabicPeriod"/>
            </a:pPr>
            <a:r>
              <a:rPr lang="es-MX" sz="2600" dirty="0"/>
              <a:t>El proveedor ejecuta el contrato conforme a los términos acordados.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s-MX" sz="2600" dirty="0"/>
              <a:t>La entidad contratante supervisa la correcta ejecución y cumplimiento del contrato.</a:t>
            </a:r>
          </a:p>
          <a:p>
            <a:pPr marL="0" indent="0" algn="just">
              <a:buNone/>
            </a:pPr>
            <a:r>
              <a:rPr lang="es-MX" sz="2600" b="1" dirty="0"/>
              <a:t>Liquidación y Cierre</a:t>
            </a:r>
            <a:endParaRPr lang="es-MX" sz="2600" dirty="0"/>
          </a:p>
          <a:p>
            <a:pPr marL="742950" lvl="1" indent="-285750" algn="just">
              <a:buFont typeface="+mj-lt"/>
              <a:buAutoNum type="arabicPeriod"/>
            </a:pPr>
            <a:r>
              <a:rPr lang="es-MX" sz="2600" dirty="0"/>
              <a:t>Una vez entregado el bien, servicio u obra, se verifica que cumpla con las especificaciones técnicas.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s-MX" sz="2600" dirty="0"/>
              <a:t>Se realiza la liquidación del contrato y se cierra el proceso de contratación.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35315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054CA5-8A3C-7DF8-B8F2-D19BA213A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/>
              <a:t>4. VENTAJAS DEL PROCEDIMIENTO DE ÍNFIMA CUANTÍA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69E05C-D20E-1824-20E2-F7FD71612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Rapidez</a:t>
            </a:r>
            <a:r>
              <a:rPr lang="es-MX" sz="3200" dirty="0"/>
              <a:t>: Facilita la adquisición rápida de bienes y servicios necesarios para el funcionamiento inmediato de la entidad.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Ahorro de Recursos</a:t>
            </a:r>
            <a:r>
              <a:rPr lang="es-MX" sz="3200" dirty="0"/>
              <a:t>: Reduce los costos administrativos asociados a la contratación.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Flexibilidad</a:t>
            </a:r>
            <a:r>
              <a:rPr lang="es-MX" sz="3200" dirty="0"/>
              <a:t>: Permite adaptarse a las necesidades específicas y urgentes de las entidades públicas.</a:t>
            </a:r>
          </a:p>
        </p:txBody>
      </p:sp>
    </p:spTree>
    <p:extLst>
      <p:ext uri="{BB962C8B-B14F-4D97-AF65-F5344CB8AC3E}">
        <p14:creationId xmlns:p14="http://schemas.microsoft.com/office/powerpoint/2010/main" val="6960782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68303D-B9D7-0419-E365-D0E3F6E97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latin typeface="+mn-lt"/>
              </a:rPr>
              <a:t>LÍMITE DE ÍNFIMA CUANTÍA PARA 2024</a:t>
            </a:r>
            <a:endParaRPr lang="es-MX" dirty="0"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A1B5A5-0A1A-AB6A-838E-F771D2788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200" dirty="0"/>
              <a:t>El umbral de ínfima cuantía puede variar cada año. Para 2024, el límite establecido por el SERCOP es de $1,050.00 para bienes y servicios, y de $2,500.00 para obras.</a:t>
            </a:r>
          </a:p>
          <a:p>
            <a:pPr algn="just"/>
            <a:r>
              <a:rPr lang="es-MX" sz="3200" dirty="0"/>
              <a:t>El procedimiento de ínfima cuantía es crucial para asegurar que las entidades públicas puedan responder rápidamente a sus necesidades operativas, garantizando siempre la transparencia y eficiencia en el uso de los recursos públicos.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607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ADD306-4BEE-4722-08C1-7D043B244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1. </a:t>
            </a:r>
            <a:r>
              <a:rPr lang="es-MX" b="1" dirty="0"/>
              <a:t>LICITACIÓN PÚBLICA</a:t>
            </a:r>
            <a:endParaRPr lang="es-MX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B9CF4C2-A7C8-F6AF-37CC-F6A43C7BAC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67657" y="2530569"/>
            <a:ext cx="10900229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Descripción</a:t>
            </a:r>
            <a:r>
              <a:rPr kumimoji="0" lang="es-MX" altLang="es-MX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Procedimiento estándar y más utilizado para la contratación de bienes, servicios y obras. Está abierto a cualquier proveedor que cumpla con los requisitos establecidos.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047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422F6-B412-B1D3-4200-04993D13B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MX" altLang="es-MX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FASES</a:t>
            </a:r>
            <a:r>
              <a:rPr kumimoji="0" lang="es-MX" altLang="es-MX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  <a:br>
              <a:rPr kumimoji="0" lang="es-MX" altLang="es-MX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DAD7EF-476B-494D-C24D-4CB856E94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s-MX" alt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Convocatoria</a:t>
            </a: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Publicación de la convocatoria en el portal de compras públicas.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s-MX" alt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Recepción de Ofertas</a:t>
            </a: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Los proveedores presentan sus propuestas dentro del plazo establecido.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s-MX" alt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Evaluación y Adjudicación</a:t>
            </a: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Análisis de las ofertas y selección de la propuesta más conveniente.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s-MX" alt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Firma del Contrato</a:t>
            </a: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Celebración del contrato con el proveedor seleccionado.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9719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41C16D-B1FE-0081-372B-46EEA321E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2. CONTRATACIÓN DIRECTA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D775EC-E891-CA9E-E3DB-48BBAC867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Descripción</a:t>
            </a:r>
            <a:r>
              <a:rPr lang="es-MX" sz="3200" dirty="0"/>
              <a:t>: Procedimiento excepcional utilizado en situaciones específicas, como emergencias, cuando no es posible utilizar otros procedimientos más competitivos.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Causales</a:t>
            </a:r>
            <a:r>
              <a:rPr lang="es-MX" sz="32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200" b="1" dirty="0"/>
              <a:t>Emergencias</a:t>
            </a:r>
            <a:r>
              <a:rPr lang="es-MX" sz="3200" dirty="0"/>
              <a:t>: Casos de fuerza mayor o situaciones imprevistas que requieren una respuesta inmediata.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200" b="1" dirty="0"/>
              <a:t>Proveedores Únicos</a:t>
            </a:r>
            <a:r>
              <a:rPr lang="es-MX" sz="3200" dirty="0"/>
              <a:t>: Cuando solo existe un proveedor que puede suministrar el bien o servicio requerido.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3576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33A36D-B06A-5C73-0F6D-C2EE63084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3. CONCURSO DE MÉRITOS Y OPOSICIÓN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27F9D7-6554-06BF-0FBE-28A6E40F3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223863" cy="446798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Descripción</a:t>
            </a:r>
            <a:r>
              <a:rPr lang="es-MX" sz="2800" dirty="0"/>
              <a:t>: Procedimiento utilizado para la contratación de servicios profesionales y técnicos especializados, donde se evalúan los méritos y capacidades de los oferentes.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Fases</a:t>
            </a:r>
            <a:r>
              <a:rPr lang="es-MX" sz="28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b="1" dirty="0"/>
              <a:t>Convocatoria</a:t>
            </a:r>
            <a:r>
              <a:rPr lang="es-MX" sz="2800" dirty="0"/>
              <a:t>: Publicación de la convocatoria y términos de referencia.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b="1" dirty="0"/>
              <a:t>Recepción de Propuestas</a:t>
            </a:r>
            <a:r>
              <a:rPr lang="es-MX" sz="2800" dirty="0"/>
              <a:t>: Los oferentes presentan sus propuestas técnicas y económicas.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b="1" dirty="0"/>
              <a:t>Evaluación y Adjudicación</a:t>
            </a:r>
            <a:r>
              <a:rPr lang="es-MX" sz="2800" dirty="0"/>
              <a:t>: Análisis de las propuestas y selección del oferente más calificado.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1327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FF80B3-1139-361D-66A4-7CB6DA3AC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4. SUBASTA INVERSA ELECTRÓNICA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0D2A18-34FB-9C44-2B56-064B0CA5A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09923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Descripción</a:t>
            </a:r>
            <a:r>
              <a:rPr lang="es-MX" sz="2800" dirty="0"/>
              <a:t>: Procedimiento en el cual los proveedores compiten ofreciendo el menor precio para suministrar un bien o servicio requerido.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Fases</a:t>
            </a:r>
            <a:r>
              <a:rPr lang="es-MX" sz="28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b="1" dirty="0"/>
              <a:t>Convocatoria</a:t>
            </a:r>
            <a:r>
              <a:rPr lang="es-MX" sz="2800" dirty="0"/>
              <a:t>: Publicación de la convocatoria y especificaciones técnicas.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b="1" dirty="0"/>
              <a:t>Recepción de Ofertas</a:t>
            </a:r>
            <a:r>
              <a:rPr lang="es-MX" sz="2800" dirty="0"/>
              <a:t>: Los proveedores presentan sus ofertas en línea.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b="1" dirty="0"/>
              <a:t>Subasta</a:t>
            </a:r>
            <a:r>
              <a:rPr lang="es-MX" sz="2800" dirty="0"/>
              <a:t>: Los proveedores ajustan sus precios en tiempo real hasta alcanzar el precio más bajo aceptable.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1637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466F96-2666-ADC7-B74F-42412A1E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5. CATÁLOGO ELECTRÓNICO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1797B3-32C7-7BF6-8DD0-EB6458C74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Descripción</a:t>
            </a:r>
            <a:r>
              <a:rPr lang="es-MX" sz="2800" dirty="0"/>
              <a:t>: Sistema en línea que facilita la adquisición de bienes y servicios normalizados a través de contratos marco previamente establecidos.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Fases</a:t>
            </a:r>
            <a:r>
              <a:rPr lang="es-MX" sz="28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b="1" dirty="0"/>
              <a:t>Registro de Proveedores</a:t>
            </a:r>
            <a:r>
              <a:rPr lang="es-MX" sz="2800" dirty="0"/>
              <a:t>: Los proveedores inscriben sus productos en el catálogo.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b="1" dirty="0"/>
              <a:t>Selección y Compra</a:t>
            </a:r>
            <a:r>
              <a:rPr lang="es-MX" sz="2800" dirty="0"/>
              <a:t>: Las entidades contratantes seleccionan y adquieren los bienes y servicios directamente del catálogo.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81467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12173</TotalTime>
  <Words>2692</Words>
  <Application>Microsoft Office PowerPoint</Application>
  <PresentationFormat>Panorámica</PresentationFormat>
  <Paragraphs>166</Paragraphs>
  <Slides>39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5" baseType="lpstr">
      <vt:lpstr>Aptos</vt:lpstr>
      <vt:lpstr>Arial</vt:lpstr>
      <vt:lpstr>ArialNormal</vt:lpstr>
      <vt:lpstr>Calibri</vt:lpstr>
      <vt:lpstr>Calibri Light</vt:lpstr>
      <vt:lpstr>Retrospección</vt:lpstr>
      <vt:lpstr>   </vt:lpstr>
      <vt:lpstr>PROCEDIMIENTOS DE RÉGIMEN COMÚN EN LA CONTRATACIÓN PÚBLICA</vt:lpstr>
      <vt:lpstr>PRINCIPALES PROCEDIMIENTOS DE RÉGIMEN COMÚN:</vt:lpstr>
      <vt:lpstr>1. LICITACIÓN PÚBLICA</vt:lpstr>
      <vt:lpstr>FASES: </vt:lpstr>
      <vt:lpstr>2. CONTRATACIÓN DIRECTA </vt:lpstr>
      <vt:lpstr>3. CONCURSO DE MÉRITOS Y OPOSICIÓN </vt:lpstr>
      <vt:lpstr>4. SUBASTA INVERSA ELECTRÓNICA </vt:lpstr>
      <vt:lpstr>5. CATÁLOGO ELECTRÓNICO </vt:lpstr>
      <vt:lpstr>BENEFICIOS DEL RÉGIMEN COMÚN</vt:lpstr>
      <vt:lpstr>2.5.1. MENOR CUANTÍA</vt:lpstr>
      <vt:lpstr>CARACTERÍSTICAS Y ETAPAS DEL PROCEDIMIENTO DE MENOR CUANTÍA:</vt:lpstr>
      <vt:lpstr>1. DEFINICIÓN </vt:lpstr>
      <vt:lpstr>2. CARACTERÍSTICAS DEL PROCEDIMIENTO </vt:lpstr>
      <vt:lpstr>3. ETAPAS DEL PROCEDIMIENTO</vt:lpstr>
      <vt:lpstr>3. ETAPAS DEL PROCEDIMIENTO</vt:lpstr>
      <vt:lpstr>4. VENTAJAS DEL PROCEDIMIENTO DE MENOR CUANTÍA</vt:lpstr>
      <vt:lpstr>LÍMITE DE MENOR CUANTÍA PARA 2024 </vt:lpstr>
      <vt:lpstr>2.5.2. COTIZACIÓN</vt:lpstr>
      <vt:lpstr>Presentación de PowerPoint</vt:lpstr>
      <vt:lpstr>2. PROCESO</vt:lpstr>
      <vt:lpstr>2. PROCESO</vt:lpstr>
      <vt:lpstr>3. BENEFICIOS</vt:lpstr>
      <vt:lpstr>4. CONSIDERACIONES</vt:lpstr>
      <vt:lpstr>EJEMPLO DE USO</vt:lpstr>
      <vt:lpstr>2.5.3. LICITACIÓN</vt:lpstr>
      <vt:lpstr>1. DEFINICIÓN</vt:lpstr>
      <vt:lpstr>2. PROCESO</vt:lpstr>
      <vt:lpstr>2. PROCESO</vt:lpstr>
      <vt:lpstr>3. BENEFICIOS</vt:lpstr>
      <vt:lpstr>4. CONSIDERACIONES</vt:lpstr>
      <vt:lpstr>EJEMPLO DE USO</vt:lpstr>
      <vt:lpstr>2.5.4. ÍNFIMA CUANTÍA</vt:lpstr>
      <vt:lpstr>1. DEFINICIÓN</vt:lpstr>
      <vt:lpstr>2. CARACTERÍSTICAS DEL PROCEDIMIENTO</vt:lpstr>
      <vt:lpstr>3. ETAPAS DEL PROCEDIMIENTO</vt:lpstr>
      <vt:lpstr>3. ETAPAS DEL PROCEDIMIENTO</vt:lpstr>
      <vt:lpstr>4. VENTAJAS DEL PROCEDIMIENTO DE ÍNFIMA CUANTÍA</vt:lpstr>
      <vt:lpstr>LÍMITE DE ÍNFIMA CUANTÍA PARA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del Dinero en el tiempo</dc:title>
  <dc:creator>Juan Carlos Mancheno</dc:creator>
  <cp:lastModifiedBy>Rosa Marieta Ambi Infante</cp:lastModifiedBy>
  <cp:revision>344</cp:revision>
  <cp:lastPrinted>2020-11-05T15:32:25Z</cp:lastPrinted>
  <dcterms:created xsi:type="dcterms:W3CDTF">2020-05-20T19:45:14Z</dcterms:created>
  <dcterms:modified xsi:type="dcterms:W3CDTF">2024-12-10T00:06:03Z</dcterms:modified>
</cp:coreProperties>
</file>