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9" r:id="rId3"/>
    <p:sldId id="273" r:id="rId4"/>
    <p:sldId id="260" r:id="rId5"/>
    <p:sldId id="274" r:id="rId6"/>
    <p:sldId id="261" r:id="rId7"/>
    <p:sldId id="275" r:id="rId8"/>
    <p:sldId id="262" r:id="rId9"/>
    <p:sldId id="257" r:id="rId10"/>
    <p:sldId id="264" r:id="rId11"/>
    <p:sldId id="263" r:id="rId12"/>
    <p:sldId id="265" r:id="rId13"/>
    <p:sldId id="266" r:id="rId14"/>
    <p:sldId id="267" r:id="rId15"/>
    <p:sldId id="258" r:id="rId16"/>
    <p:sldId id="268" r:id="rId17"/>
    <p:sldId id="269" r:id="rId18"/>
    <p:sldId id="270" r:id="rId19"/>
    <p:sldId id="271" r:id="rId20"/>
    <p:sldId id="272" r:id="rId21"/>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7F4B5EB-2EE0-4119-A3C1-33579E8DC528}" type="datetimeFigureOut">
              <a:rPr lang="es-MX" smtClean="0"/>
              <a:t>13/12/2024</a:t>
            </a:fld>
            <a:endParaRPr lang="es-MX"/>
          </a:p>
        </p:txBody>
      </p:sp>
      <p:sp>
        <p:nvSpPr>
          <p:cNvPr id="4" name="Marcador de imagen d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78414856-F7B7-4086-9ADB-DC69548DB438}" type="slidenum">
              <a:rPr lang="es-MX" smtClean="0"/>
              <a:t>‹Nº›</a:t>
            </a:fld>
            <a:endParaRPr lang="es-MX"/>
          </a:p>
        </p:txBody>
      </p:sp>
    </p:spTree>
    <p:extLst>
      <p:ext uri="{BB962C8B-B14F-4D97-AF65-F5344CB8AC3E}">
        <p14:creationId xmlns:p14="http://schemas.microsoft.com/office/powerpoint/2010/main" val="419945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15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25435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15522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90331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52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4796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65646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312549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94522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17CDFCB-EBC6-4BB6-82E0-8AB71A0F1F7D}" type="datetimeFigureOut">
              <a:rPr lang="es-ES" smtClean="0"/>
              <a:t>13/12/2024</a:t>
            </a:fld>
            <a:endParaRPr lang="es-E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06715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7CDFCB-EBC6-4BB6-82E0-8AB71A0F1F7D}" type="datetimeFigureOut">
              <a:rPr lang="es-ES" smtClean="0"/>
              <a:t>13/12/2024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28769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17CDFCB-EBC6-4BB6-82E0-8AB71A0F1F7D}" type="datetimeFigureOut">
              <a:rPr lang="es-ES" smtClean="0"/>
              <a:t>13/12/2024</a:t>
            </a:fld>
            <a:endParaRPr lang="es-E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D0F021-9B4E-4825-962C-BF7F66DC6E9B}" type="slidenum">
              <a:rPr lang="es-ES" smtClean="0"/>
              <a:t>‹Nº›</a:t>
            </a:fld>
            <a:endParaRPr lang="es-E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6608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152F2-FCF0-42A4-94D3-49342A6A7460}"/>
              </a:ext>
            </a:extLst>
          </p:cNvPr>
          <p:cNvSpPr>
            <a:spLocks noGrp="1"/>
          </p:cNvSpPr>
          <p:nvPr>
            <p:ph type="ctrTitle"/>
          </p:nvPr>
        </p:nvSpPr>
        <p:spPr>
          <a:xfrm>
            <a:off x="1068613" y="-331123"/>
            <a:ext cx="10049330" cy="3180863"/>
          </a:xfrm>
        </p:spPr>
        <p:txBody>
          <a:bodyPr>
            <a:normAutofit/>
          </a:bodyPr>
          <a:lstStyle/>
          <a:p>
            <a:pPr algn="l"/>
            <a:br>
              <a:rPr lang="es-ES" sz="5400" dirty="0"/>
            </a:br>
            <a:br>
              <a:rPr lang="es-ES" sz="5400" dirty="0"/>
            </a:br>
            <a:br>
              <a:rPr lang="es-ES" sz="5400" dirty="0"/>
            </a:br>
            <a:endParaRPr lang="es-ES" sz="5400" dirty="0"/>
          </a:p>
        </p:txBody>
      </p:sp>
      <p:sp>
        <p:nvSpPr>
          <p:cNvPr id="3" name="Subtítulo 2">
            <a:extLst>
              <a:ext uri="{FF2B5EF4-FFF2-40B4-BE49-F238E27FC236}">
                <a16:creationId xmlns:a16="http://schemas.microsoft.com/office/drawing/2014/main" id="{0DA2BF82-D9DD-45C4-A2F3-5BDE39AC435B}"/>
              </a:ext>
            </a:extLst>
          </p:cNvPr>
          <p:cNvSpPr>
            <a:spLocks noGrp="1"/>
          </p:cNvSpPr>
          <p:nvPr>
            <p:ph type="subTitle" idx="1"/>
          </p:nvPr>
        </p:nvSpPr>
        <p:spPr>
          <a:xfrm>
            <a:off x="1524000" y="4413738"/>
            <a:ext cx="9144000" cy="1798150"/>
          </a:xfrm>
        </p:spPr>
        <p:txBody>
          <a:bodyPr>
            <a:normAutofit fontScale="92500" lnSpcReduction="10000"/>
          </a:bodyPr>
          <a:lstStyle/>
          <a:p>
            <a:r>
              <a:rPr lang="es-MX" sz="2400" b="0" i="0" u="none" strike="noStrike" baseline="0" dirty="0">
                <a:latin typeface="ArialNormal"/>
              </a:rPr>
              <a:t>FACULTAD DE CIENCIAS POLÍTICAS Y ADMINISTRATIVAS</a:t>
            </a:r>
            <a:endParaRPr lang="es-ES" dirty="0"/>
          </a:p>
          <a:p>
            <a:r>
              <a:rPr lang="es-ES" dirty="0"/>
              <a:t>Asignatura: ACTIVIDAD CONTRACTUAL PÚBLICA	</a:t>
            </a:r>
          </a:p>
          <a:p>
            <a:r>
              <a:rPr lang="es-ES" dirty="0"/>
              <a:t>Periodo: 2024-2S </a:t>
            </a:r>
          </a:p>
          <a:p>
            <a:r>
              <a:rPr lang="es-ES" dirty="0"/>
              <a:t>Dra. Rosa </a:t>
            </a:r>
            <a:r>
              <a:rPr lang="es-ES" dirty="0" err="1"/>
              <a:t>ambi</a:t>
            </a:r>
            <a:r>
              <a:rPr lang="es-ES" dirty="0"/>
              <a:t> infante</a:t>
            </a:r>
          </a:p>
        </p:txBody>
      </p:sp>
      <p:sp>
        <p:nvSpPr>
          <p:cNvPr id="5" name="CuadroTexto 4">
            <a:extLst>
              <a:ext uri="{FF2B5EF4-FFF2-40B4-BE49-F238E27FC236}">
                <a16:creationId xmlns:a16="http://schemas.microsoft.com/office/drawing/2014/main" id="{4F02F89B-1B7A-6AAC-CD2F-66EC0F34A103}"/>
              </a:ext>
            </a:extLst>
          </p:cNvPr>
          <p:cNvSpPr txBox="1"/>
          <p:nvPr/>
        </p:nvSpPr>
        <p:spPr>
          <a:xfrm>
            <a:off x="2772930" y="112085"/>
            <a:ext cx="6239739" cy="2123658"/>
          </a:xfrm>
          <a:prstGeom prst="rect">
            <a:avLst/>
          </a:prstGeom>
          <a:noFill/>
        </p:spPr>
        <p:txBody>
          <a:bodyPr wrap="square">
            <a:spAutoFit/>
          </a:bodyPr>
          <a:lstStyle/>
          <a:p>
            <a:pPr algn="ctr"/>
            <a:r>
              <a:rPr lang="es-MX" sz="4400" b="0" i="0" u="none" strike="noStrike" baseline="0" dirty="0">
                <a:latin typeface="ArialNormal"/>
              </a:rPr>
              <a:t>UNIDAD II</a:t>
            </a:r>
          </a:p>
          <a:p>
            <a:r>
              <a:rPr lang="es-MX" sz="4400" b="0" i="0" u="none" strike="noStrike" baseline="0" dirty="0">
                <a:latin typeface="ArialNormal"/>
              </a:rPr>
              <a:t>2.2.PROCEDIMIENTOS DINÁMICOS</a:t>
            </a:r>
            <a:endParaRPr lang="es-MX" sz="4400" dirty="0"/>
          </a:p>
        </p:txBody>
      </p:sp>
      <p:pic>
        <p:nvPicPr>
          <p:cNvPr id="13" name="Imagen 12">
            <a:extLst>
              <a:ext uri="{FF2B5EF4-FFF2-40B4-BE49-F238E27FC236}">
                <a16:creationId xmlns:a16="http://schemas.microsoft.com/office/drawing/2014/main" id="{9AA0E2DC-1357-ACE0-0964-21B2F4F5C127}"/>
              </a:ext>
            </a:extLst>
          </p:cNvPr>
          <p:cNvPicPr>
            <a:picLocks noChangeAspect="1"/>
          </p:cNvPicPr>
          <p:nvPr/>
        </p:nvPicPr>
        <p:blipFill>
          <a:blip r:embed="rId2"/>
          <a:stretch>
            <a:fillRect/>
          </a:stretch>
        </p:blipFill>
        <p:spPr>
          <a:xfrm>
            <a:off x="2514496" y="1558636"/>
            <a:ext cx="6034417" cy="2650508"/>
          </a:xfrm>
          <a:prstGeom prst="rect">
            <a:avLst/>
          </a:prstGeom>
        </p:spPr>
      </p:pic>
    </p:spTree>
    <p:extLst>
      <p:ext uri="{BB962C8B-B14F-4D97-AF65-F5344CB8AC3E}">
        <p14:creationId xmlns:p14="http://schemas.microsoft.com/office/powerpoint/2010/main" val="3766969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6E0923-E304-F38B-9FF5-D4755FF8A993}"/>
              </a:ext>
            </a:extLst>
          </p:cNvPr>
          <p:cNvSpPr>
            <a:spLocks noGrp="1"/>
          </p:cNvSpPr>
          <p:nvPr>
            <p:ph type="title"/>
          </p:nvPr>
        </p:nvSpPr>
        <p:spPr/>
        <p:txBody>
          <a:bodyPr/>
          <a:lstStyle/>
          <a:p>
            <a:r>
              <a:rPr lang="es-MX" b="1" dirty="0"/>
              <a:t>1. Definición</a:t>
            </a:r>
            <a:br>
              <a:rPr lang="es-MX" b="1" dirty="0"/>
            </a:br>
            <a:endParaRPr lang="es-MX" dirty="0"/>
          </a:p>
        </p:txBody>
      </p:sp>
      <p:sp>
        <p:nvSpPr>
          <p:cNvPr id="3" name="Marcador de contenido 2">
            <a:extLst>
              <a:ext uri="{FF2B5EF4-FFF2-40B4-BE49-F238E27FC236}">
                <a16:creationId xmlns:a16="http://schemas.microsoft.com/office/drawing/2014/main" id="{50CF8006-269B-6552-8C28-9876D9594ADD}"/>
              </a:ext>
            </a:extLst>
          </p:cNvPr>
          <p:cNvSpPr>
            <a:spLocks noGrp="1"/>
          </p:cNvSpPr>
          <p:nvPr>
            <p:ph idx="1"/>
          </p:nvPr>
        </p:nvSpPr>
        <p:spPr/>
        <p:txBody>
          <a:bodyPr/>
          <a:lstStyle/>
          <a:p>
            <a:pPr algn="just">
              <a:buFont typeface="Arial" panose="020B0604020202020204" pitchFamily="34" charset="0"/>
              <a:buChar char="•"/>
            </a:pPr>
            <a:r>
              <a:rPr lang="es-MX" sz="4400" b="1" dirty="0"/>
              <a:t>Catálogo Electrónico</a:t>
            </a:r>
            <a:r>
              <a:rPr lang="es-MX" sz="4400" dirty="0"/>
              <a:t>: Es una plataforma en línea donde los proveedores registran sus bienes y servicios estandarizados, facilitando a las entidades públicas la selección y compra directa.</a:t>
            </a:r>
          </a:p>
          <a:p>
            <a:endParaRPr lang="es-MX" dirty="0"/>
          </a:p>
        </p:txBody>
      </p:sp>
    </p:spTree>
    <p:extLst>
      <p:ext uri="{BB962C8B-B14F-4D97-AF65-F5344CB8AC3E}">
        <p14:creationId xmlns:p14="http://schemas.microsoft.com/office/powerpoint/2010/main" val="1621223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227860-B9F2-313E-CF6F-D90679238D8C}"/>
              </a:ext>
            </a:extLst>
          </p:cNvPr>
          <p:cNvSpPr>
            <a:spLocks noGrp="1"/>
          </p:cNvSpPr>
          <p:nvPr>
            <p:ph type="title"/>
          </p:nvPr>
        </p:nvSpPr>
        <p:spPr/>
        <p:txBody>
          <a:bodyPr/>
          <a:lstStyle/>
          <a:p>
            <a:r>
              <a:rPr lang="es-MX" b="1" dirty="0"/>
              <a:t>2. Proceso</a:t>
            </a:r>
            <a:br>
              <a:rPr lang="es-MX" b="1" dirty="0"/>
            </a:br>
            <a:endParaRPr lang="es-MX" dirty="0"/>
          </a:p>
        </p:txBody>
      </p:sp>
      <p:sp>
        <p:nvSpPr>
          <p:cNvPr id="3" name="Marcador de contenido 2">
            <a:extLst>
              <a:ext uri="{FF2B5EF4-FFF2-40B4-BE49-F238E27FC236}">
                <a16:creationId xmlns:a16="http://schemas.microsoft.com/office/drawing/2014/main" id="{0A106FEA-EE5D-522A-22C0-263682A87417}"/>
              </a:ext>
            </a:extLst>
          </p:cNvPr>
          <p:cNvSpPr>
            <a:spLocks noGrp="1"/>
          </p:cNvSpPr>
          <p:nvPr>
            <p:ph idx="1"/>
          </p:nvPr>
        </p:nvSpPr>
        <p:spPr/>
        <p:txBody>
          <a:bodyPr>
            <a:normAutofit fontScale="92500"/>
          </a:bodyPr>
          <a:lstStyle/>
          <a:p>
            <a:pPr algn="just">
              <a:buFont typeface="Arial" panose="020B0604020202020204" pitchFamily="34" charset="0"/>
              <a:buChar char="•"/>
            </a:pPr>
            <a:r>
              <a:rPr lang="es-MX" sz="2400" b="1" dirty="0"/>
              <a:t>Registro de Proveedores</a:t>
            </a:r>
            <a:r>
              <a:rPr lang="es-MX" sz="2400" dirty="0"/>
              <a:t>: Los proveedores interesados deben registrar sus productos y servicios en el catálogo electrónico del SERCOP, cumpliendo con los requisitos y especificaciones técnicas establecidas.</a:t>
            </a:r>
          </a:p>
          <a:p>
            <a:pPr algn="just">
              <a:buFont typeface="Arial" panose="020B0604020202020204" pitchFamily="34" charset="0"/>
              <a:buChar char="•"/>
            </a:pPr>
            <a:r>
              <a:rPr lang="es-MX" sz="2400" b="1" dirty="0"/>
              <a:t>Evaluación y Homologación</a:t>
            </a:r>
            <a:r>
              <a:rPr lang="es-MX" sz="2400" dirty="0"/>
              <a:t>: Los productos y servicios ofrecidos por los proveedores son evaluados y homologados para asegurar que cumplen con los estándares de calidad.</a:t>
            </a:r>
          </a:p>
          <a:p>
            <a:pPr algn="just">
              <a:buFont typeface="Arial" panose="020B0604020202020204" pitchFamily="34" charset="0"/>
              <a:buChar char="•"/>
            </a:pPr>
            <a:r>
              <a:rPr lang="es-MX" sz="2400" b="1" dirty="0"/>
              <a:t>Publicación en el Catálogo</a:t>
            </a:r>
            <a:r>
              <a:rPr lang="es-MX" sz="2400" dirty="0"/>
              <a:t>: Una vez homologados, los productos y servicios se publican en el catálogo electrónico, disponibles para la compra por las entidades públicas.</a:t>
            </a:r>
          </a:p>
          <a:p>
            <a:pPr algn="just">
              <a:buFont typeface="Arial" panose="020B0604020202020204" pitchFamily="34" charset="0"/>
              <a:buChar char="•"/>
            </a:pPr>
            <a:r>
              <a:rPr lang="es-MX" sz="2400" b="1" dirty="0"/>
              <a:t>Selección y Compra</a:t>
            </a:r>
            <a:r>
              <a:rPr lang="es-MX" sz="2400" dirty="0"/>
              <a:t>: Las entidades públicas acceden al catálogo electrónico, seleccionan los bienes o servicios necesarios y realizan la compra de manera directa a través de la plataforma.</a:t>
            </a:r>
          </a:p>
          <a:p>
            <a:endParaRPr lang="es-MX" dirty="0"/>
          </a:p>
        </p:txBody>
      </p:sp>
    </p:spTree>
    <p:extLst>
      <p:ext uri="{BB962C8B-B14F-4D97-AF65-F5344CB8AC3E}">
        <p14:creationId xmlns:p14="http://schemas.microsoft.com/office/powerpoint/2010/main" val="350133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2143E8-DCC5-C7D0-0747-E5BA8D4A9BFA}"/>
              </a:ext>
            </a:extLst>
          </p:cNvPr>
          <p:cNvSpPr>
            <a:spLocks noGrp="1"/>
          </p:cNvSpPr>
          <p:nvPr>
            <p:ph type="title"/>
          </p:nvPr>
        </p:nvSpPr>
        <p:spPr/>
        <p:txBody>
          <a:bodyPr/>
          <a:lstStyle/>
          <a:p>
            <a:r>
              <a:rPr lang="es-MX" b="1" dirty="0"/>
              <a:t>3. Beneficios</a:t>
            </a:r>
            <a:br>
              <a:rPr lang="es-MX" b="1" dirty="0"/>
            </a:br>
            <a:endParaRPr lang="es-MX" dirty="0"/>
          </a:p>
        </p:txBody>
      </p:sp>
      <p:sp>
        <p:nvSpPr>
          <p:cNvPr id="3" name="Marcador de contenido 2">
            <a:extLst>
              <a:ext uri="{FF2B5EF4-FFF2-40B4-BE49-F238E27FC236}">
                <a16:creationId xmlns:a16="http://schemas.microsoft.com/office/drawing/2014/main" id="{C4BA8E90-3325-E33F-B9AF-DCBB58AC7222}"/>
              </a:ext>
            </a:extLst>
          </p:cNvPr>
          <p:cNvSpPr>
            <a:spLocks noGrp="1"/>
          </p:cNvSpPr>
          <p:nvPr>
            <p:ph idx="1"/>
          </p:nvPr>
        </p:nvSpPr>
        <p:spPr/>
        <p:txBody>
          <a:bodyPr>
            <a:normAutofit lnSpcReduction="10000"/>
          </a:bodyPr>
          <a:lstStyle/>
          <a:p>
            <a:pPr algn="just">
              <a:buFont typeface="Arial" panose="020B0604020202020204" pitchFamily="34" charset="0"/>
              <a:buChar char="•"/>
            </a:pPr>
            <a:r>
              <a:rPr lang="es-MX" sz="2800" b="1" dirty="0"/>
              <a:t>Transparencia</a:t>
            </a:r>
            <a:r>
              <a:rPr lang="es-MX" sz="2800" dirty="0"/>
              <a:t>: El proceso es transparente, permitiendo a todas las partes interesadas acceder a la información sobre las adquisiciones.</a:t>
            </a:r>
          </a:p>
          <a:p>
            <a:pPr algn="just">
              <a:buFont typeface="Arial" panose="020B0604020202020204" pitchFamily="34" charset="0"/>
              <a:buChar char="•"/>
            </a:pPr>
            <a:r>
              <a:rPr lang="es-MX" sz="2800" b="1" dirty="0"/>
              <a:t>Eficiencia</a:t>
            </a:r>
            <a:r>
              <a:rPr lang="es-MX" sz="2800" dirty="0"/>
              <a:t>: Facilita y agiliza el proceso de compra, reduciendo tiempos y costos administrativos.</a:t>
            </a:r>
          </a:p>
          <a:p>
            <a:pPr algn="just">
              <a:buFont typeface="Arial" panose="020B0604020202020204" pitchFamily="34" charset="0"/>
              <a:buChar char="•"/>
            </a:pPr>
            <a:r>
              <a:rPr lang="es-MX" sz="2800" b="1" dirty="0"/>
              <a:t>Acceso a Información Actualizada</a:t>
            </a:r>
            <a:r>
              <a:rPr lang="es-MX" sz="2800" dirty="0"/>
              <a:t>: Las entidades públicas pueden acceder a información actualizada sobre productos, precios y proveedores en tiempo real.</a:t>
            </a:r>
          </a:p>
          <a:p>
            <a:pPr algn="just">
              <a:buFont typeface="Arial" panose="020B0604020202020204" pitchFamily="34" charset="0"/>
              <a:buChar char="•"/>
            </a:pPr>
            <a:r>
              <a:rPr lang="es-MX" sz="2800" b="1" dirty="0"/>
              <a:t>Competitividad</a:t>
            </a:r>
            <a:r>
              <a:rPr lang="es-MX" sz="2800" dirty="0"/>
              <a:t>: Fomenta la competencia entre proveedores al establecer un mercado abierto y accesible.</a:t>
            </a:r>
          </a:p>
          <a:p>
            <a:endParaRPr lang="es-MX" dirty="0"/>
          </a:p>
        </p:txBody>
      </p:sp>
    </p:spTree>
    <p:extLst>
      <p:ext uri="{BB962C8B-B14F-4D97-AF65-F5344CB8AC3E}">
        <p14:creationId xmlns:p14="http://schemas.microsoft.com/office/powerpoint/2010/main" val="2597592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5F1F35-0FDC-1208-9628-7CF25C5B5D32}"/>
              </a:ext>
            </a:extLst>
          </p:cNvPr>
          <p:cNvSpPr>
            <a:spLocks noGrp="1"/>
          </p:cNvSpPr>
          <p:nvPr>
            <p:ph type="title"/>
          </p:nvPr>
        </p:nvSpPr>
        <p:spPr/>
        <p:txBody>
          <a:bodyPr/>
          <a:lstStyle/>
          <a:p>
            <a:r>
              <a:rPr lang="es-MX" b="1" dirty="0"/>
              <a:t>4. Consideraciones</a:t>
            </a:r>
            <a:br>
              <a:rPr lang="es-MX" b="1" dirty="0"/>
            </a:br>
            <a:endParaRPr lang="es-MX" dirty="0"/>
          </a:p>
        </p:txBody>
      </p:sp>
      <p:sp>
        <p:nvSpPr>
          <p:cNvPr id="3" name="Marcador de contenido 2">
            <a:extLst>
              <a:ext uri="{FF2B5EF4-FFF2-40B4-BE49-F238E27FC236}">
                <a16:creationId xmlns:a16="http://schemas.microsoft.com/office/drawing/2014/main" id="{DB9CAE90-2378-6592-F508-C67DEB2313F3}"/>
              </a:ext>
            </a:extLst>
          </p:cNvPr>
          <p:cNvSpPr>
            <a:spLocks noGrp="1"/>
          </p:cNvSpPr>
          <p:nvPr>
            <p:ph idx="1"/>
          </p:nvPr>
        </p:nvSpPr>
        <p:spPr/>
        <p:txBody>
          <a:bodyPr/>
          <a:lstStyle/>
          <a:p>
            <a:pPr algn="just">
              <a:buFont typeface="Arial" panose="020B0604020202020204" pitchFamily="34" charset="0"/>
              <a:buChar char="•"/>
            </a:pPr>
            <a:r>
              <a:rPr lang="es-MX" sz="3200" b="1" dirty="0"/>
              <a:t>Mantenimiento del Catálogo</a:t>
            </a:r>
            <a:r>
              <a:rPr lang="es-MX" sz="3200" dirty="0"/>
              <a:t>: Es responsabilidad del SERCOP mantener y actualizar el catálogo electrónico, asegurando que la información sea precisa y vigente.</a:t>
            </a:r>
          </a:p>
          <a:p>
            <a:pPr algn="just">
              <a:buFont typeface="Arial" panose="020B0604020202020204" pitchFamily="34" charset="0"/>
              <a:buChar char="•"/>
            </a:pPr>
            <a:r>
              <a:rPr lang="es-MX" sz="3200" b="1" dirty="0"/>
              <a:t>Cumplimiento de Normativas</a:t>
            </a:r>
            <a:r>
              <a:rPr lang="es-MX" sz="3200" dirty="0"/>
              <a:t>: Tanto los proveedores como las entidades públicas deben cumplir con las normativas y procedimientos establecidos para utilizar el catálogo</a:t>
            </a:r>
            <a:r>
              <a:rPr lang="es-MX" dirty="0"/>
              <a:t>.</a:t>
            </a:r>
          </a:p>
          <a:p>
            <a:endParaRPr lang="es-MX" dirty="0"/>
          </a:p>
        </p:txBody>
      </p:sp>
    </p:spTree>
    <p:extLst>
      <p:ext uri="{BB962C8B-B14F-4D97-AF65-F5344CB8AC3E}">
        <p14:creationId xmlns:p14="http://schemas.microsoft.com/office/powerpoint/2010/main" val="3195656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50D1E2-B4B4-754E-AD19-B1709AF3E64F}"/>
              </a:ext>
            </a:extLst>
          </p:cNvPr>
          <p:cNvSpPr>
            <a:spLocks noGrp="1"/>
          </p:cNvSpPr>
          <p:nvPr>
            <p:ph type="title"/>
          </p:nvPr>
        </p:nvSpPr>
        <p:spPr/>
        <p:txBody>
          <a:bodyPr>
            <a:normAutofit fontScale="90000"/>
          </a:bodyPr>
          <a:lstStyle/>
          <a:p>
            <a:pPr marL="91440" indent="-91440">
              <a:lnSpc>
                <a:spcPct val="90000"/>
              </a:lnSpc>
              <a:spcBef>
                <a:spcPts val="1200"/>
              </a:spcBef>
              <a:spcAft>
                <a:spcPts val="200"/>
              </a:spcAft>
              <a:defRPr/>
            </a:pPr>
            <a:br>
              <a:rPr kumimoji="0" lang="es-MX"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br>
            <a:r>
              <a:rPr lang="es-MX" b="1" dirty="0"/>
              <a:t>Ejemplo de Uso</a:t>
            </a:r>
            <a:br>
              <a:rPr lang="es-MX" b="1" dirty="0"/>
            </a:br>
            <a:endParaRPr lang="es-MX" dirty="0"/>
          </a:p>
        </p:txBody>
      </p:sp>
      <p:sp>
        <p:nvSpPr>
          <p:cNvPr id="3" name="Marcador de contenido 2">
            <a:extLst>
              <a:ext uri="{FF2B5EF4-FFF2-40B4-BE49-F238E27FC236}">
                <a16:creationId xmlns:a16="http://schemas.microsoft.com/office/drawing/2014/main" id="{07A2F147-E7E2-4228-FFA8-90E492E92A31}"/>
              </a:ext>
            </a:extLst>
          </p:cNvPr>
          <p:cNvSpPr>
            <a:spLocks noGrp="1"/>
          </p:cNvSpPr>
          <p:nvPr>
            <p:ph idx="1"/>
          </p:nvPr>
        </p:nvSpPr>
        <p:spPr/>
        <p:txBody>
          <a:bodyPr/>
          <a:lstStyle/>
          <a:p>
            <a:pPr algn="just"/>
            <a:r>
              <a:rPr lang="es-MX" sz="2800" dirty="0"/>
              <a:t>Una entidad pública necesita adquirir equipos de oficina. Accede al catálogo electrónico, selecciona los productos necesarios de los proveedores homologados y realiza la compra de manera directa a través de la plataforma, asegurando así una adquisición eficiente y transparente.</a:t>
            </a:r>
          </a:p>
          <a:p>
            <a:pPr algn="just"/>
            <a:r>
              <a:rPr lang="es-MX" sz="2800" dirty="0"/>
              <a:t>El procedimiento de compras por catálogo electrónico es fundamental para modernizar y optimizar la contratación pública en Ecuador, garantizando que las entidades públicas puedan acceder a bienes y servicios de calidad de manera rápida y efectiva.</a:t>
            </a:r>
          </a:p>
          <a:p>
            <a:endParaRPr lang="es-MX" dirty="0"/>
          </a:p>
        </p:txBody>
      </p:sp>
    </p:spTree>
    <p:extLst>
      <p:ext uri="{BB962C8B-B14F-4D97-AF65-F5344CB8AC3E}">
        <p14:creationId xmlns:p14="http://schemas.microsoft.com/office/powerpoint/2010/main" val="3180032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66182A-B9EA-7490-5893-28D614AB367C}"/>
              </a:ext>
            </a:extLst>
          </p:cNvPr>
          <p:cNvSpPr>
            <a:spLocks noGrp="1"/>
          </p:cNvSpPr>
          <p:nvPr>
            <p:ph type="title"/>
          </p:nvPr>
        </p:nvSpPr>
        <p:spPr/>
        <p:txBody>
          <a:bodyPr/>
          <a:lstStyle/>
          <a:p>
            <a:r>
              <a:rPr lang="es-MX" sz="4800" b="0" i="0" u="none" strike="noStrike" baseline="0" dirty="0">
                <a:latin typeface="ArialNormal"/>
              </a:rPr>
              <a:t>2.2.2. Subasta Inversa</a:t>
            </a:r>
            <a:endParaRPr lang="es-MX" dirty="0"/>
          </a:p>
        </p:txBody>
      </p:sp>
      <p:sp>
        <p:nvSpPr>
          <p:cNvPr id="3" name="Marcador de contenido 2">
            <a:extLst>
              <a:ext uri="{FF2B5EF4-FFF2-40B4-BE49-F238E27FC236}">
                <a16:creationId xmlns:a16="http://schemas.microsoft.com/office/drawing/2014/main" id="{BC4119B6-E3A7-0936-373B-D1827CFBB9FD}"/>
              </a:ext>
            </a:extLst>
          </p:cNvPr>
          <p:cNvSpPr>
            <a:spLocks noGrp="1"/>
          </p:cNvSpPr>
          <p:nvPr>
            <p:ph idx="1"/>
          </p:nvPr>
        </p:nvSpPr>
        <p:spPr/>
        <p:txBody>
          <a:bodyPr>
            <a:normAutofit/>
          </a:bodyPr>
          <a:lstStyle/>
          <a:p>
            <a:pPr algn="just"/>
            <a:r>
              <a:rPr lang="es-MX" sz="3600" dirty="0"/>
              <a:t>El procedimiento de </a:t>
            </a:r>
            <a:r>
              <a:rPr lang="es-MX" sz="3600" b="1" dirty="0"/>
              <a:t>Subasta Inversa Electrónica</a:t>
            </a:r>
            <a:r>
              <a:rPr lang="es-MX" sz="3600" dirty="0"/>
              <a:t> es una modalidad de contratación pública diseñada para optimizar la adquisición de bienes y servicios a través de la competencia en precio entre proveedores. Este procedimiento se realiza en línea y fomenta la transparencia y la eficiencia en las adquisiciones. </a:t>
            </a:r>
          </a:p>
        </p:txBody>
      </p:sp>
    </p:spTree>
    <p:extLst>
      <p:ext uri="{BB962C8B-B14F-4D97-AF65-F5344CB8AC3E}">
        <p14:creationId xmlns:p14="http://schemas.microsoft.com/office/powerpoint/2010/main" val="1798632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2297A2-7E5C-11C9-5900-3E13E998D6B0}"/>
              </a:ext>
            </a:extLst>
          </p:cNvPr>
          <p:cNvSpPr>
            <a:spLocks noGrp="1"/>
          </p:cNvSpPr>
          <p:nvPr>
            <p:ph type="title"/>
          </p:nvPr>
        </p:nvSpPr>
        <p:spPr/>
        <p:txBody>
          <a:bodyPr/>
          <a:lstStyle/>
          <a:p>
            <a:r>
              <a:rPr lang="es-MX" dirty="0"/>
              <a:t>Aspectos clave de este procedimiento:</a:t>
            </a:r>
          </a:p>
        </p:txBody>
      </p:sp>
      <p:sp>
        <p:nvSpPr>
          <p:cNvPr id="3" name="Marcador de contenido 2">
            <a:extLst>
              <a:ext uri="{FF2B5EF4-FFF2-40B4-BE49-F238E27FC236}">
                <a16:creationId xmlns:a16="http://schemas.microsoft.com/office/drawing/2014/main" id="{60AC1B33-14D4-FAC2-7CB1-884F7430318C}"/>
              </a:ext>
            </a:extLst>
          </p:cNvPr>
          <p:cNvSpPr>
            <a:spLocks noGrp="1"/>
          </p:cNvSpPr>
          <p:nvPr>
            <p:ph idx="1"/>
          </p:nvPr>
        </p:nvSpPr>
        <p:spPr/>
        <p:txBody>
          <a:bodyPr/>
          <a:lstStyle/>
          <a:p>
            <a:pPr algn="just"/>
            <a:r>
              <a:rPr lang="es-MX" sz="3600" b="1" dirty="0"/>
              <a:t>1. Definición</a:t>
            </a:r>
          </a:p>
          <a:p>
            <a:pPr algn="just">
              <a:buFont typeface="Arial" panose="020B0604020202020204" pitchFamily="34" charset="0"/>
              <a:buChar char="•"/>
            </a:pPr>
            <a:r>
              <a:rPr lang="es-MX" sz="3600" b="1" dirty="0"/>
              <a:t>Subasta Inversa Electrónica</a:t>
            </a:r>
            <a:r>
              <a:rPr lang="es-MX" sz="3600" dirty="0"/>
              <a:t>: Es un método de contratación en el cual los proveedores compiten ofreciendo el menor precio posible para suministrar un bien o servicio específico. Se realiza a través de una plataforma electrónica que permite a los proveedores ajustar sus ofertas en tiempo real.</a:t>
            </a:r>
          </a:p>
          <a:p>
            <a:endParaRPr lang="es-MX" dirty="0"/>
          </a:p>
        </p:txBody>
      </p:sp>
    </p:spTree>
    <p:extLst>
      <p:ext uri="{BB962C8B-B14F-4D97-AF65-F5344CB8AC3E}">
        <p14:creationId xmlns:p14="http://schemas.microsoft.com/office/powerpoint/2010/main" val="1211274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E3BD9A-433E-AF53-59DF-0144E47F2219}"/>
              </a:ext>
            </a:extLst>
          </p:cNvPr>
          <p:cNvSpPr>
            <a:spLocks noGrp="1"/>
          </p:cNvSpPr>
          <p:nvPr>
            <p:ph type="title"/>
          </p:nvPr>
        </p:nvSpPr>
        <p:spPr/>
        <p:txBody>
          <a:bodyPr/>
          <a:lstStyle/>
          <a:p>
            <a:r>
              <a:rPr lang="es-MX" b="1" dirty="0"/>
              <a:t>2. Proceso</a:t>
            </a:r>
            <a:br>
              <a:rPr lang="es-MX" b="1" dirty="0"/>
            </a:br>
            <a:endParaRPr lang="es-MX" dirty="0"/>
          </a:p>
        </p:txBody>
      </p:sp>
      <p:sp>
        <p:nvSpPr>
          <p:cNvPr id="3" name="Marcador de contenido 2">
            <a:extLst>
              <a:ext uri="{FF2B5EF4-FFF2-40B4-BE49-F238E27FC236}">
                <a16:creationId xmlns:a16="http://schemas.microsoft.com/office/drawing/2014/main" id="{84551BE0-68B8-6DB7-B0E5-0AC61EED95ED}"/>
              </a:ext>
            </a:extLst>
          </p:cNvPr>
          <p:cNvSpPr>
            <a:spLocks noGrp="1"/>
          </p:cNvSpPr>
          <p:nvPr>
            <p:ph idx="1"/>
          </p:nvPr>
        </p:nvSpPr>
        <p:spPr/>
        <p:txBody>
          <a:bodyPr>
            <a:normAutofit fontScale="92500" lnSpcReduction="10000"/>
          </a:bodyPr>
          <a:lstStyle/>
          <a:p>
            <a:pPr algn="just">
              <a:buFont typeface="Arial" panose="020B0604020202020204" pitchFamily="34" charset="0"/>
              <a:buChar char="•"/>
            </a:pPr>
            <a:r>
              <a:rPr lang="es-MX" sz="2400" b="1" dirty="0"/>
              <a:t>Convocatoria</a:t>
            </a:r>
            <a:r>
              <a:rPr lang="es-MX" sz="2400" dirty="0"/>
              <a:t>: La entidad pública emite una convocatoria que incluye las especificaciones técnicas del bien o servicio requerido. Esta convocatoria se publica en el portal de compras públicas.</a:t>
            </a:r>
          </a:p>
          <a:p>
            <a:pPr algn="just">
              <a:buFont typeface="Arial" panose="020B0604020202020204" pitchFamily="34" charset="0"/>
              <a:buChar char="•"/>
            </a:pPr>
            <a:r>
              <a:rPr lang="es-MX" sz="2400" b="1" dirty="0"/>
              <a:t>Presentación de Ofertas Iniciales</a:t>
            </a:r>
            <a:r>
              <a:rPr lang="es-MX" sz="2400" dirty="0"/>
              <a:t>: Los proveedores interesados presentan sus ofertas iniciales a través de la plataforma electrónica.</a:t>
            </a:r>
          </a:p>
          <a:p>
            <a:pPr algn="just">
              <a:buFont typeface="Arial" panose="020B0604020202020204" pitchFamily="34" charset="0"/>
              <a:buChar char="•"/>
            </a:pPr>
            <a:r>
              <a:rPr lang="es-MX" sz="2400" b="1" dirty="0"/>
              <a:t>Subasta Electrónica</a:t>
            </a:r>
            <a:r>
              <a:rPr lang="es-MX" sz="2400" dirty="0"/>
              <a:t>: Se lleva a cabo la subasta inversa, donde los proveedores pueden reducir sus precios en tiempo real en respuesta a las ofertas de sus competidores. La plataforma muestra en tiempo real las mejores ofertas, sin revelar la identidad de los proveedores.</a:t>
            </a:r>
          </a:p>
          <a:p>
            <a:pPr algn="just">
              <a:buFont typeface="Arial" panose="020B0604020202020204" pitchFamily="34" charset="0"/>
              <a:buChar char="•"/>
            </a:pPr>
            <a:r>
              <a:rPr lang="es-MX" sz="2400" b="1" dirty="0"/>
              <a:t>Evaluación y Adjudicación</a:t>
            </a:r>
            <a:r>
              <a:rPr lang="es-MX" sz="2400" dirty="0"/>
              <a:t>: Una vez finalizada la subasta, la entidad pública evalúa las ofertas y adjudica el contrato al proveedor que haya presentado la mejor propuesta económica, cumpliendo con las especificaciones técnicas y los requisitos establecidos.</a:t>
            </a:r>
          </a:p>
          <a:p>
            <a:endParaRPr lang="es-MX" dirty="0"/>
          </a:p>
        </p:txBody>
      </p:sp>
    </p:spTree>
    <p:extLst>
      <p:ext uri="{BB962C8B-B14F-4D97-AF65-F5344CB8AC3E}">
        <p14:creationId xmlns:p14="http://schemas.microsoft.com/office/powerpoint/2010/main" val="3131835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5C4E6-8A50-DDD7-E0C8-4C1CD143BA11}"/>
              </a:ext>
            </a:extLst>
          </p:cNvPr>
          <p:cNvSpPr>
            <a:spLocks noGrp="1"/>
          </p:cNvSpPr>
          <p:nvPr>
            <p:ph type="title"/>
          </p:nvPr>
        </p:nvSpPr>
        <p:spPr/>
        <p:txBody>
          <a:bodyPr/>
          <a:lstStyle/>
          <a:p>
            <a:r>
              <a:rPr lang="es-MX" b="1" dirty="0"/>
              <a:t>3. Beneficios</a:t>
            </a:r>
            <a:br>
              <a:rPr lang="es-MX" b="1" dirty="0"/>
            </a:br>
            <a:endParaRPr lang="es-MX" dirty="0"/>
          </a:p>
        </p:txBody>
      </p:sp>
      <p:sp>
        <p:nvSpPr>
          <p:cNvPr id="3" name="Marcador de contenido 2">
            <a:extLst>
              <a:ext uri="{FF2B5EF4-FFF2-40B4-BE49-F238E27FC236}">
                <a16:creationId xmlns:a16="http://schemas.microsoft.com/office/drawing/2014/main" id="{7CC5FAE4-B66B-D2DD-4417-D4F79409DF5B}"/>
              </a:ext>
            </a:extLst>
          </p:cNvPr>
          <p:cNvSpPr>
            <a:spLocks noGrp="1"/>
          </p:cNvSpPr>
          <p:nvPr>
            <p:ph idx="1"/>
          </p:nvPr>
        </p:nvSpPr>
        <p:spPr/>
        <p:txBody>
          <a:bodyPr>
            <a:normAutofit lnSpcReduction="10000"/>
          </a:bodyPr>
          <a:lstStyle/>
          <a:p>
            <a:pPr algn="just">
              <a:buFont typeface="Arial" panose="020B0604020202020204" pitchFamily="34" charset="0"/>
              <a:buChar char="•"/>
            </a:pPr>
            <a:r>
              <a:rPr lang="es-MX" sz="3600" b="1" dirty="0"/>
              <a:t>Competencia y Transparencia</a:t>
            </a:r>
            <a:r>
              <a:rPr lang="es-MX" sz="3600" dirty="0"/>
              <a:t>: Fomenta la competencia entre proveedores, asegurando la transparencia del proceso de contratación.</a:t>
            </a:r>
          </a:p>
          <a:p>
            <a:pPr algn="just">
              <a:buFont typeface="Arial" panose="020B0604020202020204" pitchFamily="34" charset="0"/>
              <a:buChar char="•"/>
            </a:pPr>
            <a:r>
              <a:rPr lang="es-MX" sz="3600" b="1" dirty="0"/>
              <a:t>Eficiencia en Costos</a:t>
            </a:r>
            <a:r>
              <a:rPr lang="es-MX" sz="3600" dirty="0"/>
              <a:t>: Permite obtener los mejores precios para los bienes y servicios requeridos, optimizando el uso de recursos públicos.</a:t>
            </a:r>
          </a:p>
          <a:p>
            <a:pPr algn="just">
              <a:buFont typeface="Arial" panose="020B0604020202020204" pitchFamily="34" charset="0"/>
              <a:buChar char="•"/>
            </a:pPr>
            <a:r>
              <a:rPr lang="es-MX" sz="3600" b="1" dirty="0"/>
              <a:t>Rapidez</a:t>
            </a:r>
            <a:r>
              <a:rPr lang="es-MX" sz="3600" dirty="0"/>
              <a:t>: Agiliza el proceso de contratación, reduciendo tiempos y trámites administrativos.</a:t>
            </a:r>
          </a:p>
          <a:p>
            <a:endParaRPr lang="es-MX" dirty="0"/>
          </a:p>
        </p:txBody>
      </p:sp>
    </p:spTree>
    <p:extLst>
      <p:ext uri="{BB962C8B-B14F-4D97-AF65-F5344CB8AC3E}">
        <p14:creationId xmlns:p14="http://schemas.microsoft.com/office/powerpoint/2010/main" val="4107620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57D0A1-C5FF-F9BA-A151-58722BA4A758}"/>
              </a:ext>
            </a:extLst>
          </p:cNvPr>
          <p:cNvSpPr>
            <a:spLocks noGrp="1"/>
          </p:cNvSpPr>
          <p:nvPr>
            <p:ph type="title"/>
          </p:nvPr>
        </p:nvSpPr>
        <p:spPr/>
        <p:txBody>
          <a:bodyPr/>
          <a:lstStyle/>
          <a:p>
            <a:r>
              <a:rPr lang="es-MX" b="1" dirty="0"/>
              <a:t>4. Consideraciones</a:t>
            </a:r>
            <a:br>
              <a:rPr lang="es-MX" b="1" dirty="0"/>
            </a:br>
            <a:endParaRPr lang="es-MX" dirty="0"/>
          </a:p>
        </p:txBody>
      </p:sp>
      <p:sp>
        <p:nvSpPr>
          <p:cNvPr id="3" name="Marcador de contenido 2">
            <a:extLst>
              <a:ext uri="{FF2B5EF4-FFF2-40B4-BE49-F238E27FC236}">
                <a16:creationId xmlns:a16="http://schemas.microsoft.com/office/drawing/2014/main" id="{09A4E10D-200A-A86D-663D-153EE619A485}"/>
              </a:ext>
            </a:extLst>
          </p:cNvPr>
          <p:cNvSpPr>
            <a:spLocks noGrp="1"/>
          </p:cNvSpPr>
          <p:nvPr>
            <p:ph idx="1"/>
          </p:nvPr>
        </p:nvSpPr>
        <p:spPr/>
        <p:txBody>
          <a:bodyPr/>
          <a:lstStyle/>
          <a:p>
            <a:pPr algn="just">
              <a:buFont typeface="Arial" panose="020B0604020202020204" pitchFamily="34" charset="0"/>
              <a:buChar char="•"/>
            </a:pPr>
            <a:r>
              <a:rPr lang="es-MX" sz="3200" b="1" dirty="0"/>
              <a:t>Preparación Adecuada</a:t>
            </a:r>
            <a:r>
              <a:rPr lang="es-MX" sz="3200" dirty="0"/>
              <a:t>: Las entidades públicas deben preparar adecuadamente las especificaciones técnicas y los términos de referencia para garantizar una subasta exitosa.</a:t>
            </a:r>
          </a:p>
          <a:p>
            <a:pPr algn="just">
              <a:buFont typeface="Arial" panose="020B0604020202020204" pitchFamily="34" charset="0"/>
              <a:buChar char="•"/>
            </a:pPr>
            <a:r>
              <a:rPr lang="es-MX" sz="3200" b="1" dirty="0"/>
              <a:t>Cumplimiento de Normativas</a:t>
            </a:r>
            <a:r>
              <a:rPr lang="es-MX" sz="3200" dirty="0"/>
              <a:t>: Tanto las entidades públicas como los proveedores deben cumplir con las normativas y procedimientos establecidos para garantizar la validez y transparencia del proceso.</a:t>
            </a:r>
          </a:p>
          <a:p>
            <a:endParaRPr lang="es-MX" dirty="0"/>
          </a:p>
        </p:txBody>
      </p:sp>
    </p:spTree>
    <p:extLst>
      <p:ext uri="{BB962C8B-B14F-4D97-AF65-F5344CB8AC3E}">
        <p14:creationId xmlns:p14="http://schemas.microsoft.com/office/powerpoint/2010/main" val="3808337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8BCE9F-C7AA-3DE5-B50C-042E63F12A81}"/>
              </a:ext>
            </a:extLst>
          </p:cNvPr>
          <p:cNvSpPr>
            <a:spLocks noGrp="1"/>
          </p:cNvSpPr>
          <p:nvPr>
            <p:ph type="title"/>
          </p:nvPr>
        </p:nvSpPr>
        <p:spPr/>
        <p:txBody>
          <a:bodyPr>
            <a:normAutofit fontScale="90000"/>
          </a:bodyPr>
          <a:lstStyle/>
          <a:p>
            <a:r>
              <a:rPr lang="es-MX" b="1" dirty="0"/>
              <a:t>PROCEDIMIENTOS DINÁMICOS EN LA CONTRATACIÓN PÚBLICA </a:t>
            </a:r>
            <a:r>
              <a:rPr lang="es-MX" sz="1800" b="1" i="0" u="none" strike="noStrike" baseline="0" dirty="0">
                <a:solidFill>
                  <a:srgbClr val="000000"/>
                </a:solidFill>
                <a:latin typeface="Calibri" panose="020F0502020204030204" pitchFamily="34" charset="0"/>
              </a:rPr>
              <a:t>Art. 92 del Reglamento General a la LOSNCP</a:t>
            </a:r>
            <a:endParaRPr lang="es-MX" dirty="0"/>
          </a:p>
        </p:txBody>
      </p:sp>
      <p:sp>
        <p:nvSpPr>
          <p:cNvPr id="3" name="Marcador de contenido 2">
            <a:extLst>
              <a:ext uri="{FF2B5EF4-FFF2-40B4-BE49-F238E27FC236}">
                <a16:creationId xmlns:a16="http://schemas.microsoft.com/office/drawing/2014/main" id="{43171785-B4FD-A9C5-4597-94636F35D8F0}"/>
              </a:ext>
            </a:extLst>
          </p:cNvPr>
          <p:cNvSpPr>
            <a:spLocks noGrp="1"/>
          </p:cNvSpPr>
          <p:nvPr>
            <p:ph idx="1"/>
          </p:nvPr>
        </p:nvSpPr>
        <p:spPr/>
        <p:txBody>
          <a:bodyPr>
            <a:normAutofit/>
          </a:bodyPr>
          <a:lstStyle/>
          <a:p>
            <a:pPr algn="just"/>
            <a:r>
              <a:rPr lang="es-MX" sz="3600" dirty="0"/>
              <a:t>Los </a:t>
            </a:r>
            <a:r>
              <a:rPr lang="es-MX" sz="3600" b="1" dirty="0"/>
              <a:t>procedimientos dinámicos</a:t>
            </a:r>
            <a:r>
              <a:rPr lang="es-MX" sz="3600" dirty="0"/>
              <a:t> en la contratación pública están diseñados para adaptar rápidamente las adquisiciones de bienes y servicios a las necesidades cambiantes y urgentes de las entidades públicas. Estos procedimientos son flexibles y permiten una mayor eficiencia y rapidez en la contratación</a:t>
            </a:r>
          </a:p>
        </p:txBody>
      </p:sp>
    </p:spTree>
    <p:extLst>
      <p:ext uri="{BB962C8B-B14F-4D97-AF65-F5344CB8AC3E}">
        <p14:creationId xmlns:p14="http://schemas.microsoft.com/office/powerpoint/2010/main" val="1630470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EB998-4E15-F4DA-5F94-6ED21103FDFB}"/>
              </a:ext>
            </a:extLst>
          </p:cNvPr>
          <p:cNvSpPr>
            <a:spLocks noGrp="1"/>
          </p:cNvSpPr>
          <p:nvPr>
            <p:ph type="title"/>
          </p:nvPr>
        </p:nvSpPr>
        <p:spPr/>
        <p:txBody>
          <a:bodyPr/>
          <a:lstStyle/>
          <a:p>
            <a:r>
              <a:rPr lang="es-MX" b="1" dirty="0"/>
              <a:t>Ejemplo de Uso</a:t>
            </a:r>
            <a:br>
              <a:rPr lang="es-MX" b="1" dirty="0"/>
            </a:br>
            <a:endParaRPr lang="es-MX" dirty="0"/>
          </a:p>
        </p:txBody>
      </p:sp>
      <p:sp>
        <p:nvSpPr>
          <p:cNvPr id="3" name="Marcador de contenido 2">
            <a:extLst>
              <a:ext uri="{FF2B5EF4-FFF2-40B4-BE49-F238E27FC236}">
                <a16:creationId xmlns:a16="http://schemas.microsoft.com/office/drawing/2014/main" id="{9D0D2473-2D9E-2344-CF39-B8AFEA8D77D1}"/>
              </a:ext>
            </a:extLst>
          </p:cNvPr>
          <p:cNvSpPr>
            <a:spLocks noGrp="1"/>
          </p:cNvSpPr>
          <p:nvPr>
            <p:ph idx="1"/>
          </p:nvPr>
        </p:nvSpPr>
        <p:spPr/>
        <p:txBody>
          <a:bodyPr/>
          <a:lstStyle/>
          <a:p>
            <a:pPr algn="just"/>
            <a:r>
              <a:rPr lang="es-MX" sz="2400" dirty="0"/>
              <a:t>Una entidad pública necesita adquirir equipos de computación. Publica una convocatoria especificando las características técnicas de los equipos. Los proveedores presentan sus ofertas iniciales y participan en la subasta inversa, ajustando sus precios en tiempo real. Al final de la subasta, la entidad adjudica el contrato al proveedor que ofreció el mejor precio cumpliendo con todas las especificaciones técnicas.</a:t>
            </a:r>
          </a:p>
          <a:p>
            <a:pPr algn="just"/>
            <a:r>
              <a:rPr lang="es-MX" sz="2400" dirty="0"/>
              <a:t>El procedimiento de subasta inversa electrónica es una herramienta poderosa para la contratación pública, permitiendo a las entidades públicas obtener los mejores precios y asegurar la transparencia y eficiencia en sus adquisiciones.</a:t>
            </a:r>
          </a:p>
          <a:p>
            <a:endParaRPr lang="es-MX" dirty="0"/>
          </a:p>
        </p:txBody>
      </p:sp>
    </p:spTree>
    <p:extLst>
      <p:ext uri="{BB962C8B-B14F-4D97-AF65-F5344CB8AC3E}">
        <p14:creationId xmlns:p14="http://schemas.microsoft.com/office/powerpoint/2010/main" val="2285377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1FD8AA-71BF-9754-14FD-1F78986958C2}"/>
              </a:ext>
            </a:extLst>
          </p:cNvPr>
          <p:cNvSpPr>
            <a:spLocks noGrp="1"/>
          </p:cNvSpPr>
          <p:nvPr>
            <p:ph type="title"/>
          </p:nvPr>
        </p:nvSpPr>
        <p:spPr/>
        <p:txBody>
          <a:bodyPr/>
          <a:lstStyle/>
          <a:p>
            <a:r>
              <a:rPr lang="es-MX" dirty="0"/>
              <a:t>Principales procedimientos dinámicos:</a:t>
            </a:r>
          </a:p>
        </p:txBody>
      </p:sp>
      <p:sp>
        <p:nvSpPr>
          <p:cNvPr id="3" name="Marcador de contenido 2">
            <a:extLst>
              <a:ext uri="{FF2B5EF4-FFF2-40B4-BE49-F238E27FC236}">
                <a16:creationId xmlns:a16="http://schemas.microsoft.com/office/drawing/2014/main" id="{A1C5F6E0-9255-F7E1-5B26-C71DF749140F}"/>
              </a:ext>
            </a:extLst>
          </p:cNvPr>
          <p:cNvSpPr>
            <a:spLocks noGrp="1"/>
          </p:cNvSpPr>
          <p:nvPr>
            <p:ph idx="1"/>
          </p:nvPr>
        </p:nvSpPr>
        <p:spPr/>
        <p:txBody>
          <a:bodyPr/>
          <a:lstStyle/>
          <a:p>
            <a:r>
              <a:rPr lang="es-MX" sz="3600" b="1" dirty="0"/>
              <a:t>1. Contratación por Catálogo Electrónico</a:t>
            </a:r>
          </a:p>
          <a:p>
            <a:r>
              <a:rPr lang="es-MX" sz="3600" b="1" dirty="0"/>
              <a:t>2. Subasta Inversa Electrónica</a:t>
            </a:r>
          </a:p>
          <a:p>
            <a:r>
              <a:rPr lang="es-MX" sz="3600" b="1" dirty="0"/>
              <a:t>3. Contratación por Convenio Marco</a:t>
            </a:r>
          </a:p>
          <a:p>
            <a:r>
              <a:rPr lang="es-MX" sz="3600" b="1" dirty="0"/>
              <a:t>4. Procedimientos de Emergencia</a:t>
            </a:r>
          </a:p>
          <a:p>
            <a:endParaRPr lang="es-MX" b="1" dirty="0"/>
          </a:p>
          <a:p>
            <a:endParaRPr lang="es-MX" b="1" dirty="0"/>
          </a:p>
          <a:p>
            <a:endParaRPr lang="es-MX" b="1" dirty="0"/>
          </a:p>
          <a:p>
            <a:endParaRPr lang="es-MX" dirty="0"/>
          </a:p>
        </p:txBody>
      </p:sp>
    </p:spTree>
    <p:extLst>
      <p:ext uri="{BB962C8B-B14F-4D97-AF65-F5344CB8AC3E}">
        <p14:creationId xmlns:p14="http://schemas.microsoft.com/office/powerpoint/2010/main" val="1155293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0E4F50-4065-5305-85DA-DBDCE157CCAD}"/>
              </a:ext>
            </a:extLst>
          </p:cNvPr>
          <p:cNvSpPr>
            <a:spLocks noGrp="1"/>
          </p:cNvSpPr>
          <p:nvPr>
            <p:ph type="title"/>
          </p:nvPr>
        </p:nvSpPr>
        <p:spPr/>
        <p:txBody>
          <a:bodyPr/>
          <a:lstStyle/>
          <a:p>
            <a:r>
              <a:rPr lang="es-MX" dirty="0"/>
              <a:t>Principales procedimientos dinámicos:</a:t>
            </a:r>
          </a:p>
        </p:txBody>
      </p:sp>
      <p:sp>
        <p:nvSpPr>
          <p:cNvPr id="3" name="Marcador de contenido 2">
            <a:extLst>
              <a:ext uri="{FF2B5EF4-FFF2-40B4-BE49-F238E27FC236}">
                <a16:creationId xmlns:a16="http://schemas.microsoft.com/office/drawing/2014/main" id="{4B278053-2C4C-8E53-4538-39CB80AB7293}"/>
              </a:ext>
            </a:extLst>
          </p:cNvPr>
          <p:cNvSpPr>
            <a:spLocks noGrp="1"/>
          </p:cNvSpPr>
          <p:nvPr>
            <p:ph idx="1"/>
          </p:nvPr>
        </p:nvSpPr>
        <p:spPr/>
        <p:txBody>
          <a:bodyPr>
            <a:normAutofit/>
          </a:bodyPr>
          <a:lstStyle/>
          <a:p>
            <a:pPr algn="just"/>
            <a:r>
              <a:rPr lang="es-MX" sz="2800" b="1" dirty="0"/>
              <a:t>1. Contratación por Catálogo Electrónico</a:t>
            </a:r>
          </a:p>
          <a:p>
            <a:pPr algn="just">
              <a:buFont typeface="Arial" panose="020B0604020202020204" pitchFamily="34" charset="0"/>
              <a:buChar char="•"/>
            </a:pPr>
            <a:r>
              <a:rPr lang="es-MX" sz="2800" b="1" dirty="0"/>
              <a:t>Definición</a:t>
            </a:r>
            <a:r>
              <a:rPr lang="es-MX" sz="2800" dirty="0"/>
              <a:t>: Utilizado para la adquisición de bienes y servicios estandarizados mediante contratos marco preestablecidos.</a:t>
            </a:r>
          </a:p>
          <a:p>
            <a:pPr algn="just">
              <a:buFont typeface="Arial" panose="020B0604020202020204" pitchFamily="34" charset="0"/>
              <a:buChar char="•"/>
            </a:pPr>
            <a:r>
              <a:rPr lang="es-MX" sz="2800" b="1" dirty="0"/>
              <a:t>Proceso</a:t>
            </a:r>
            <a:r>
              <a:rPr lang="es-MX" sz="2800" dirty="0"/>
              <a:t>:</a:t>
            </a:r>
          </a:p>
          <a:p>
            <a:pPr marL="742950" lvl="1" indent="-285750" algn="just">
              <a:buFont typeface="Arial" panose="020B0604020202020204" pitchFamily="34" charset="0"/>
              <a:buChar char="•"/>
            </a:pPr>
            <a:r>
              <a:rPr lang="es-MX" sz="2800" b="1" dirty="0"/>
              <a:t>Registro de Proveedores</a:t>
            </a:r>
            <a:r>
              <a:rPr lang="es-MX" sz="2800" dirty="0"/>
              <a:t>: Los proveedores registran sus productos o servicios en el catálogo electrónico.</a:t>
            </a:r>
          </a:p>
          <a:p>
            <a:pPr marL="742950" lvl="1" indent="-285750" algn="just">
              <a:buFont typeface="Arial" panose="020B0604020202020204" pitchFamily="34" charset="0"/>
              <a:buChar char="•"/>
            </a:pPr>
            <a:r>
              <a:rPr lang="es-MX" sz="2800" b="1" dirty="0"/>
              <a:t>Selección y Compra</a:t>
            </a:r>
            <a:r>
              <a:rPr lang="es-MX" sz="2800" dirty="0"/>
              <a:t>: Las entidades públicas seleccionan y adquieren directamente del catálogo.</a:t>
            </a:r>
          </a:p>
          <a:p>
            <a:endParaRPr lang="es-MX" dirty="0"/>
          </a:p>
        </p:txBody>
      </p:sp>
    </p:spTree>
    <p:extLst>
      <p:ext uri="{BB962C8B-B14F-4D97-AF65-F5344CB8AC3E}">
        <p14:creationId xmlns:p14="http://schemas.microsoft.com/office/powerpoint/2010/main" val="145825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C3FD6E-E650-A7CE-0F7B-50EF737AEBAB}"/>
              </a:ext>
            </a:extLst>
          </p:cNvPr>
          <p:cNvSpPr>
            <a:spLocks noGrp="1"/>
          </p:cNvSpPr>
          <p:nvPr>
            <p:ph type="title"/>
          </p:nvPr>
        </p:nvSpPr>
        <p:spPr/>
        <p:txBody>
          <a:bodyPr/>
          <a:lstStyle/>
          <a:p>
            <a:r>
              <a:rPr lang="es-MX" dirty="0"/>
              <a:t>Principales procedimientos dinámicos:</a:t>
            </a:r>
          </a:p>
        </p:txBody>
      </p:sp>
      <p:sp>
        <p:nvSpPr>
          <p:cNvPr id="3" name="Marcador de contenido 2">
            <a:extLst>
              <a:ext uri="{FF2B5EF4-FFF2-40B4-BE49-F238E27FC236}">
                <a16:creationId xmlns:a16="http://schemas.microsoft.com/office/drawing/2014/main" id="{F46E55F9-BEE9-6959-610F-B7EEC009FD09}"/>
              </a:ext>
            </a:extLst>
          </p:cNvPr>
          <p:cNvSpPr>
            <a:spLocks noGrp="1"/>
          </p:cNvSpPr>
          <p:nvPr>
            <p:ph idx="1"/>
          </p:nvPr>
        </p:nvSpPr>
        <p:spPr/>
        <p:txBody>
          <a:bodyPr/>
          <a:lstStyle/>
          <a:p>
            <a:pPr algn="just"/>
            <a:r>
              <a:rPr lang="es-MX" sz="2400" b="1" dirty="0"/>
              <a:t>2. Subasta Inversa Electrónica</a:t>
            </a:r>
          </a:p>
          <a:p>
            <a:pPr algn="just">
              <a:buFont typeface="Arial" panose="020B0604020202020204" pitchFamily="34" charset="0"/>
              <a:buChar char="•"/>
            </a:pPr>
            <a:r>
              <a:rPr lang="es-MX" sz="2400" b="1" dirty="0"/>
              <a:t>Definición</a:t>
            </a:r>
            <a:r>
              <a:rPr lang="es-MX" sz="2400" dirty="0"/>
              <a:t>: Procedimiento en el que los proveedores compiten ofreciendo el menor precio para suministrar un bien o servicio.</a:t>
            </a:r>
          </a:p>
          <a:p>
            <a:pPr algn="just">
              <a:buFont typeface="Arial" panose="020B0604020202020204" pitchFamily="34" charset="0"/>
              <a:buChar char="•"/>
            </a:pPr>
            <a:r>
              <a:rPr lang="es-MX" sz="2400" b="1" dirty="0"/>
              <a:t>Proceso</a:t>
            </a:r>
            <a:r>
              <a:rPr lang="es-MX" sz="2400" dirty="0"/>
              <a:t>:</a:t>
            </a:r>
          </a:p>
          <a:p>
            <a:pPr marL="742950" lvl="1" indent="-285750" algn="just">
              <a:buFont typeface="Arial" panose="020B0604020202020204" pitchFamily="34" charset="0"/>
              <a:buChar char="•"/>
            </a:pPr>
            <a:r>
              <a:rPr lang="es-MX" sz="2400" b="1" dirty="0"/>
              <a:t>Convocatoria</a:t>
            </a:r>
            <a:r>
              <a:rPr lang="es-MX" sz="2400" dirty="0"/>
              <a:t>: Publicación de las especificaciones técnicas.</a:t>
            </a:r>
          </a:p>
          <a:p>
            <a:pPr marL="742950" lvl="1" indent="-285750" algn="just">
              <a:buFont typeface="Arial" panose="020B0604020202020204" pitchFamily="34" charset="0"/>
              <a:buChar char="•"/>
            </a:pPr>
            <a:r>
              <a:rPr lang="es-MX" sz="2400" b="1" dirty="0"/>
              <a:t>Presentación de Ofertas</a:t>
            </a:r>
            <a:r>
              <a:rPr lang="es-MX" sz="2400" dirty="0"/>
              <a:t>: Los proveedores presentan sus precios en línea.</a:t>
            </a:r>
          </a:p>
          <a:p>
            <a:pPr marL="742950" lvl="1" indent="-285750" algn="just">
              <a:buFont typeface="Arial" panose="020B0604020202020204" pitchFamily="34" charset="0"/>
              <a:buChar char="•"/>
            </a:pPr>
            <a:r>
              <a:rPr lang="es-MX" sz="2400" b="1" dirty="0"/>
              <a:t>Subasta</a:t>
            </a:r>
            <a:r>
              <a:rPr lang="es-MX" sz="2400" dirty="0"/>
              <a:t>: Los proveedores ajustan sus precios en tiempo real hasta alcanzar el precio más bajo aceptable.</a:t>
            </a:r>
          </a:p>
          <a:p>
            <a:pPr marL="742950" lvl="1" indent="-285750" algn="just">
              <a:buFont typeface="Arial" panose="020B0604020202020204" pitchFamily="34" charset="0"/>
              <a:buChar char="•"/>
            </a:pPr>
            <a:r>
              <a:rPr lang="es-MX" sz="2400" b="1" dirty="0"/>
              <a:t>Adjudicación</a:t>
            </a:r>
            <a:r>
              <a:rPr lang="es-MX" sz="2400" dirty="0"/>
              <a:t>: Selección del precio más bajo y firma del contrato.</a:t>
            </a:r>
          </a:p>
          <a:p>
            <a:endParaRPr lang="es-MX" dirty="0"/>
          </a:p>
        </p:txBody>
      </p:sp>
    </p:spTree>
    <p:extLst>
      <p:ext uri="{BB962C8B-B14F-4D97-AF65-F5344CB8AC3E}">
        <p14:creationId xmlns:p14="http://schemas.microsoft.com/office/powerpoint/2010/main" val="1340378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1A24DC-ACA6-BCA3-CE68-B9921A88E216}"/>
              </a:ext>
            </a:extLst>
          </p:cNvPr>
          <p:cNvSpPr>
            <a:spLocks noGrp="1"/>
          </p:cNvSpPr>
          <p:nvPr>
            <p:ph type="title"/>
          </p:nvPr>
        </p:nvSpPr>
        <p:spPr/>
        <p:txBody>
          <a:bodyPr/>
          <a:lstStyle/>
          <a:p>
            <a:r>
              <a:rPr lang="es-MX" dirty="0"/>
              <a:t>Principales procedimientos dinámicos:</a:t>
            </a:r>
          </a:p>
        </p:txBody>
      </p:sp>
      <p:sp>
        <p:nvSpPr>
          <p:cNvPr id="3" name="Marcador de contenido 2">
            <a:extLst>
              <a:ext uri="{FF2B5EF4-FFF2-40B4-BE49-F238E27FC236}">
                <a16:creationId xmlns:a16="http://schemas.microsoft.com/office/drawing/2014/main" id="{E07F5CED-6C91-21BA-DA9F-D132AB139354}"/>
              </a:ext>
            </a:extLst>
          </p:cNvPr>
          <p:cNvSpPr>
            <a:spLocks noGrp="1"/>
          </p:cNvSpPr>
          <p:nvPr>
            <p:ph idx="1"/>
          </p:nvPr>
        </p:nvSpPr>
        <p:spPr/>
        <p:txBody>
          <a:bodyPr>
            <a:normAutofit lnSpcReduction="10000"/>
          </a:bodyPr>
          <a:lstStyle/>
          <a:p>
            <a:pPr algn="just"/>
            <a:r>
              <a:rPr lang="es-MX" sz="2800" b="1" dirty="0"/>
              <a:t>3. Contratación por Convenio Marco</a:t>
            </a:r>
          </a:p>
          <a:p>
            <a:pPr algn="just">
              <a:buFont typeface="Arial" panose="020B0604020202020204" pitchFamily="34" charset="0"/>
              <a:buChar char="•"/>
            </a:pPr>
            <a:r>
              <a:rPr lang="es-MX" sz="2800" b="1" dirty="0"/>
              <a:t>Definición</a:t>
            </a:r>
            <a:r>
              <a:rPr lang="es-MX" sz="2800" dirty="0"/>
              <a:t>: Contratos establecidos con proveedores para suministrar bienes y servicios a un precio y condiciones predefinidas durante un período determinado.</a:t>
            </a:r>
          </a:p>
          <a:p>
            <a:pPr algn="just">
              <a:buFont typeface="Arial" panose="020B0604020202020204" pitchFamily="34" charset="0"/>
              <a:buChar char="•"/>
            </a:pPr>
            <a:r>
              <a:rPr lang="es-MX" sz="2800" b="1" dirty="0"/>
              <a:t>Proceso</a:t>
            </a:r>
            <a:r>
              <a:rPr lang="es-MX" sz="2800" dirty="0"/>
              <a:t>:</a:t>
            </a:r>
          </a:p>
          <a:p>
            <a:pPr marL="742950" lvl="1" indent="-285750" algn="just">
              <a:buFont typeface="Arial" panose="020B0604020202020204" pitchFamily="34" charset="0"/>
              <a:buChar char="•"/>
            </a:pPr>
            <a:r>
              <a:rPr lang="es-MX" sz="2800" b="1" dirty="0"/>
              <a:t>Negociación del Convenio</a:t>
            </a:r>
            <a:r>
              <a:rPr lang="es-MX" sz="2800" dirty="0"/>
              <a:t>: Se negocian los términos del convenio marco con los proveedores.</a:t>
            </a:r>
          </a:p>
          <a:p>
            <a:pPr marL="742950" lvl="1" indent="-285750" algn="just">
              <a:buFont typeface="Arial" panose="020B0604020202020204" pitchFamily="34" charset="0"/>
              <a:buChar char="•"/>
            </a:pPr>
            <a:r>
              <a:rPr lang="es-MX" sz="2800" b="1" dirty="0"/>
              <a:t>Uso del Convenio</a:t>
            </a:r>
            <a:r>
              <a:rPr lang="es-MX" sz="2800" dirty="0"/>
              <a:t>: Las entidades públicas adquieren bienes y servicios conforme a las condiciones del convenio.</a:t>
            </a:r>
          </a:p>
          <a:p>
            <a:endParaRPr lang="es-MX" dirty="0"/>
          </a:p>
        </p:txBody>
      </p:sp>
    </p:spTree>
    <p:extLst>
      <p:ext uri="{BB962C8B-B14F-4D97-AF65-F5344CB8AC3E}">
        <p14:creationId xmlns:p14="http://schemas.microsoft.com/office/powerpoint/2010/main" val="2194826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4BEAAD-D281-B1D2-54E8-7FADFB82845C}"/>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C393184-D43A-0C0E-777D-67E7A43618DB}"/>
              </a:ext>
            </a:extLst>
          </p:cNvPr>
          <p:cNvSpPr>
            <a:spLocks noGrp="1"/>
          </p:cNvSpPr>
          <p:nvPr>
            <p:ph idx="1"/>
          </p:nvPr>
        </p:nvSpPr>
        <p:spPr/>
        <p:txBody>
          <a:bodyPr/>
          <a:lstStyle/>
          <a:p>
            <a:pPr algn="just"/>
            <a:r>
              <a:rPr lang="es-MX" sz="3200" b="1" dirty="0"/>
              <a:t>4. Procedimientos de Emergencia</a:t>
            </a:r>
          </a:p>
          <a:p>
            <a:pPr algn="just">
              <a:buFont typeface="Arial" panose="020B0604020202020204" pitchFamily="34" charset="0"/>
              <a:buChar char="•"/>
            </a:pPr>
            <a:r>
              <a:rPr lang="es-MX" sz="3200" b="1" dirty="0"/>
              <a:t>Definición</a:t>
            </a:r>
            <a:r>
              <a:rPr lang="es-MX" sz="3200" dirty="0"/>
              <a:t>: Procedimientos rápidos y flexibles para la contratación en situaciones de emergencia, donde es necesario responder de manera inmediata.</a:t>
            </a:r>
          </a:p>
          <a:p>
            <a:pPr algn="just">
              <a:buFont typeface="Arial" panose="020B0604020202020204" pitchFamily="34" charset="0"/>
              <a:buChar char="•"/>
            </a:pPr>
            <a:r>
              <a:rPr lang="es-MX" sz="3200" b="1" dirty="0"/>
              <a:t>Justificación y Transparencia</a:t>
            </a:r>
            <a:r>
              <a:rPr lang="es-MX" sz="3200" dirty="0"/>
              <a:t>: Documentación y justificación de la contratación, manteniendo la transparencia del proceso.</a:t>
            </a:r>
          </a:p>
          <a:p>
            <a:endParaRPr lang="es-MX" dirty="0"/>
          </a:p>
        </p:txBody>
      </p:sp>
    </p:spTree>
    <p:extLst>
      <p:ext uri="{BB962C8B-B14F-4D97-AF65-F5344CB8AC3E}">
        <p14:creationId xmlns:p14="http://schemas.microsoft.com/office/powerpoint/2010/main" val="557229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87C4FF-6A94-6028-03D1-C7394D30BF71}"/>
              </a:ext>
            </a:extLst>
          </p:cNvPr>
          <p:cNvSpPr>
            <a:spLocks noGrp="1"/>
          </p:cNvSpPr>
          <p:nvPr>
            <p:ph type="title"/>
          </p:nvPr>
        </p:nvSpPr>
        <p:spPr/>
        <p:txBody>
          <a:bodyPr/>
          <a:lstStyle/>
          <a:p>
            <a:r>
              <a:rPr lang="es-MX" dirty="0"/>
              <a:t>Beneficios de los Procedimientos Dinámicos</a:t>
            </a:r>
          </a:p>
        </p:txBody>
      </p:sp>
      <p:sp>
        <p:nvSpPr>
          <p:cNvPr id="3" name="Marcador de contenido 2">
            <a:extLst>
              <a:ext uri="{FF2B5EF4-FFF2-40B4-BE49-F238E27FC236}">
                <a16:creationId xmlns:a16="http://schemas.microsoft.com/office/drawing/2014/main" id="{06EE3FF8-115E-3E60-FAE9-282744AC74B2}"/>
              </a:ext>
            </a:extLst>
          </p:cNvPr>
          <p:cNvSpPr>
            <a:spLocks noGrp="1"/>
          </p:cNvSpPr>
          <p:nvPr>
            <p:ph idx="1"/>
          </p:nvPr>
        </p:nvSpPr>
        <p:spPr/>
        <p:txBody>
          <a:bodyPr/>
          <a:lstStyle/>
          <a:p>
            <a:pPr algn="just">
              <a:buFont typeface="Arial" panose="020B0604020202020204" pitchFamily="34" charset="0"/>
              <a:buChar char="•"/>
            </a:pPr>
            <a:r>
              <a:rPr lang="es-MX" sz="2400" b="1" dirty="0"/>
              <a:t>Rapidez</a:t>
            </a:r>
            <a:r>
              <a:rPr lang="es-MX" sz="2400" dirty="0"/>
              <a:t>: Permiten una respuesta rápida a las necesidades urgentes de las entidades públicas.</a:t>
            </a:r>
          </a:p>
          <a:p>
            <a:pPr algn="just">
              <a:buFont typeface="Arial" panose="020B0604020202020204" pitchFamily="34" charset="0"/>
              <a:buChar char="•"/>
            </a:pPr>
            <a:r>
              <a:rPr lang="es-MX" sz="2400" b="1" dirty="0"/>
              <a:t>Eficiencia</a:t>
            </a:r>
            <a:r>
              <a:rPr lang="es-MX" sz="2400" dirty="0"/>
              <a:t>: Optimizan el proceso de contratación, reduciendo tiempos y costos.</a:t>
            </a:r>
          </a:p>
          <a:p>
            <a:pPr algn="just">
              <a:buFont typeface="Arial" panose="020B0604020202020204" pitchFamily="34" charset="0"/>
              <a:buChar char="•"/>
            </a:pPr>
            <a:r>
              <a:rPr lang="es-MX" sz="2400" b="1" dirty="0"/>
              <a:t>Adaptabilidad</a:t>
            </a:r>
            <a:r>
              <a:rPr lang="es-MX" sz="2400" dirty="0"/>
              <a:t>: Se adaptan a las circunstancias cambiantes y específicas de cada situación.</a:t>
            </a:r>
          </a:p>
          <a:p>
            <a:pPr algn="just"/>
            <a:r>
              <a:rPr lang="es-MX" sz="2400" dirty="0"/>
              <a:t>Estos procedimientos son esenciales para asegurar que las entidades públicas puedan adquirir los bienes y servicios que necesitan de manera oportuna y eficiente, especialmente en situaciones críticas o de alta demanda.</a:t>
            </a:r>
          </a:p>
          <a:p>
            <a:endParaRPr lang="es-MX" dirty="0"/>
          </a:p>
        </p:txBody>
      </p:sp>
    </p:spTree>
    <p:extLst>
      <p:ext uri="{BB962C8B-B14F-4D97-AF65-F5344CB8AC3E}">
        <p14:creationId xmlns:p14="http://schemas.microsoft.com/office/powerpoint/2010/main" val="1396403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56C2D4-0AE2-AF5E-6BC0-F7ECE151CDFE}"/>
              </a:ext>
            </a:extLst>
          </p:cNvPr>
          <p:cNvSpPr>
            <a:spLocks noGrp="1"/>
          </p:cNvSpPr>
          <p:nvPr>
            <p:ph type="title"/>
          </p:nvPr>
        </p:nvSpPr>
        <p:spPr/>
        <p:txBody>
          <a:bodyPr/>
          <a:lstStyle/>
          <a:p>
            <a:r>
              <a:rPr lang="es-MX" sz="4800" b="0" i="0" u="none" strike="noStrike" baseline="0" dirty="0">
                <a:latin typeface="ArialNormal"/>
              </a:rPr>
              <a:t>2.2.1. Compras por Catálogo</a:t>
            </a:r>
            <a:endParaRPr lang="es-MX" dirty="0"/>
          </a:p>
        </p:txBody>
      </p:sp>
      <p:sp>
        <p:nvSpPr>
          <p:cNvPr id="3" name="Marcador de contenido 2">
            <a:extLst>
              <a:ext uri="{FF2B5EF4-FFF2-40B4-BE49-F238E27FC236}">
                <a16:creationId xmlns:a16="http://schemas.microsoft.com/office/drawing/2014/main" id="{5BBA2699-0F1B-936E-C881-A6FDE4AAB96F}"/>
              </a:ext>
            </a:extLst>
          </p:cNvPr>
          <p:cNvSpPr>
            <a:spLocks noGrp="1"/>
          </p:cNvSpPr>
          <p:nvPr>
            <p:ph idx="1"/>
          </p:nvPr>
        </p:nvSpPr>
        <p:spPr/>
        <p:txBody>
          <a:bodyPr>
            <a:normAutofit/>
          </a:bodyPr>
          <a:lstStyle/>
          <a:p>
            <a:pPr algn="just"/>
            <a:r>
              <a:rPr lang="es-MX" sz="3200" dirty="0"/>
              <a:t>El procedimiento de </a:t>
            </a:r>
            <a:r>
              <a:rPr lang="es-MX" sz="3200" b="1" dirty="0"/>
              <a:t>Compras por Catálogo Electrónico</a:t>
            </a:r>
            <a:r>
              <a:rPr lang="es-MX" sz="3200" dirty="0"/>
              <a:t> es un método eficiente y transparente para la adquisición de bienes y servicios estandarizados por parte de las entidades públicas en Ecuador. Este procedimiento se realiza a través de un catálogo electrónico gestionado por el Servicio Nacional de Contratación Pública (SERCOP). A continuación, se detallan los aspectos clave de este procedimiento:</a:t>
            </a:r>
          </a:p>
        </p:txBody>
      </p:sp>
    </p:spTree>
    <p:extLst>
      <p:ext uri="{BB962C8B-B14F-4D97-AF65-F5344CB8AC3E}">
        <p14:creationId xmlns:p14="http://schemas.microsoft.com/office/powerpoint/2010/main" val="1043771043"/>
      </p:ext>
    </p:extLst>
  </p:cSld>
  <p:clrMapOvr>
    <a:masterClrMapping/>
  </p:clrMapOvr>
</p:sld>
</file>

<file path=ppt/theme/theme1.xml><?xml version="1.0" encoding="utf-8"?>
<a:theme xmlns:a="http://schemas.openxmlformats.org/drawingml/2006/main" name="Retrospección">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12363</TotalTime>
  <Words>1347</Words>
  <Application>Microsoft Office PowerPoint</Application>
  <PresentationFormat>Panorámica</PresentationFormat>
  <Paragraphs>84</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Aptos</vt:lpstr>
      <vt:lpstr>Arial</vt:lpstr>
      <vt:lpstr>ArialNormal</vt:lpstr>
      <vt:lpstr>Calibri</vt:lpstr>
      <vt:lpstr>Calibri Light</vt:lpstr>
      <vt:lpstr>Retrospección</vt:lpstr>
      <vt:lpstr>   </vt:lpstr>
      <vt:lpstr>PROCEDIMIENTOS DINÁMICOS EN LA CONTRATACIÓN PÚBLICA Art. 92 del Reglamento General a la LOSNCP</vt:lpstr>
      <vt:lpstr>Principales procedimientos dinámicos:</vt:lpstr>
      <vt:lpstr>Principales procedimientos dinámicos:</vt:lpstr>
      <vt:lpstr>Principales procedimientos dinámicos:</vt:lpstr>
      <vt:lpstr>Principales procedimientos dinámicos:</vt:lpstr>
      <vt:lpstr>Presentación de PowerPoint</vt:lpstr>
      <vt:lpstr>Beneficios de los Procedimientos Dinámicos</vt:lpstr>
      <vt:lpstr>2.2.1. Compras por Catálogo</vt:lpstr>
      <vt:lpstr>1. Definición </vt:lpstr>
      <vt:lpstr>2. Proceso </vt:lpstr>
      <vt:lpstr>3. Beneficios </vt:lpstr>
      <vt:lpstr>4. Consideraciones </vt:lpstr>
      <vt:lpstr> Ejemplo de Uso </vt:lpstr>
      <vt:lpstr>2.2.2. Subasta Inversa</vt:lpstr>
      <vt:lpstr>Aspectos clave de este procedimiento:</vt:lpstr>
      <vt:lpstr>2. Proceso </vt:lpstr>
      <vt:lpstr>3. Beneficios </vt:lpstr>
      <vt:lpstr>4. Consideraciones </vt:lpstr>
      <vt:lpstr>Ejemplo de Uso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valor del Dinero en el tiempo</dc:title>
  <dc:creator>Juan Carlos Mancheno</dc:creator>
  <cp:lastModifiedBy>Rosa Marieta Ambi Infante</cp:lastModifiedBy>
  <cp:revision>328</cp:revision>
  <cp:lastPrinted>2020-11-05T15:32:25Z</cp:lastPrinted>
  <dcterms:created xsi:type="dcterms:W3CDTF">2020-05-20T19:45:14Z</dcterms:created>
  <dcterms:modified xsi:type="dcterms:W3CDTF">2024-12-13T23:48:43Z</dcterms:modified>
</cp:coreProperties>
</file>