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76"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7/1/2024</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488794"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56025" y="2821491"/>
            <a:ext cx="4488794"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s-ES" smtClean="0"/>
              <a:t>Haga clic en el icono para agregar una imagen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7/1/2024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7/1/2024</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FLA245fdD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0103" y="2800915"/>
            <a:ext cx="8637073" cy="2920713"/>
          </a:xfrm>
        </p:spPr>
        <p:txBody>
          <a:bodyPr>
            <a:normAutofit/>
          </a:bodyPr>
          <a:lstStyle/>
          <a:p>
            <a:pPr algn="just"/>
            <a:r>
              <a:rPr lang="es-ES" sz="4000" dirty="0"/>
              <a:t>Métodos de desarrollo: definición, ejemplificación, comparación, pormenorización, reiteración </a:t>
            </a:r>
            <a:r>
              <a:rPr lang="es-ES" sz="4000" dirty="0" smtClean="0"/>
              <a:t>argumentación</a:t>
            </a:r>
            <a:endParaRPr lang="en-US" sz="4000" dirty="0"/>
          </a:p>
        </p:txBody>
      </p:sp>
    </p:spTree>
    <p:extLst>
      <p:ext uri="{BB962C8B-B14F-4D97-AF65-F5344CB8AC3E}">
        <p14:creationId xmlns:p14="http://schemas.microsoft.com/office/powerpoint/2010/main" val="2551815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 name="-FLA245fdDU"/>
          <p:cNvPicPr>
            <a:picLocks noGrp="1" noRot="1" noChangeAspect="1"/>
          </p:cNvPicPr>
          <p:nvPr>
            <p:ph idx="1"/>
            <a:videoFile r:link="rId1"/>
          </p:nvPr>
        </p:nvPicPr>
        <p:blipFill>
          <a:blip r:embed="rId3"/>
          <a:stretch>
            <a:fillRect/>
          </a:stretch>
        </p:blipFill>
        <p:spPr>
          <a:xfrm>
            <a:off x="3226526" y="1853754"/>
            <a:ext cx="5878285" cy="3172271"/>
          </a:xfrm>
          <a:prstGeom prst="rect">
            <a:avLst/>
          </a:prstGeom>
        </p:spPr>
      </p:pic>
    </p:spTree>
    <p:extLst>
      <p:ext uri="{BB962C8B-B14F-4D97-AF65-F5344CB8AC3E}">
        <p14:creationId xmlns:p14="http://schemas.microsoft.com/office/powerpoint/2010/main" val="40951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Tú y yo" Por Pablo Neruda</a:t>
            </a:r>
            <a:endParaRPr lang="en-US" dirty="0"/>
          </a:p>
          <a:p>
            <a:r>
              <a:rPr lang="es-ES" dirty="0"/>
              <a:t>Tú y yo, después de tanto, después de tanto caminar, por fin nos encontramos.</a:t>
            </a:r>
            <a:endParaRPr lang="en-US" dirty="0"/>
          </a:p>
          <a:p>
            <a:r>
              <a:rPr lang="es-ES" dirty="0"/>
              <a:t>Tú y yo, con los dedos entrelazados, mirando la noche, sintiendo el frío.</a:t>
            </a:r>
            <a:endParaRPr lang="en-US" dirty="0"/>
          </a:p>
          <a:p>
            <a:r>
              <a:rPr lang="es-ES" dirty="0"/>
              <a:t>Tú y yo, juntos en el silencio, sin necesidad de palabras, solo el latido de nuestros corazones.</a:t>
            </a:r>
            <a:endParaRPr lang="en-US" dirty="0"/>
          </a:p>
          <a:p>
            <a:r>
              <a:rPr lang="es-ES" dirty="0"/>
              <a:t>Tú y yo, en este momento, en este lugar, somos todo lo que necesitamos.</a:t>
            </a:r>
            <a:endParaRPr lang="en-US" dirty="0"/>
          </a:p>
        </p:txBody>
      </p:sp>
    </p:spTree>
    <p:extLst>
      <p:ext uri="{BB962C8B-B14F-4D97-AF65-F5344CB8AC3E}">
        <p14:creationId xmlns:p14="http://schemas.microsoft.com/office/powerpoint/2010/main" val="2259813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En este poema, Pablo Neruda utiliza el verso libre para crear una atmósfera íntima y emotiva entre los dos amantes. El poema se enfoca en las sensaciones y emociones que los personajes experimentan en el momento presente, más que en seguir una estructura rítmica o de rima</a:t>
            </a:r>
            <a:endParaRPr lang="en-US" dirty="0"/>
          </a:p>
        </p:txBody>
      </p:sp>
    </p:spTree>
    <p:extLst>
      <p:ext uri="{BB962C8B-B14F-4D97-AF65-F5344CB8AC3E}">
        <p14:creationId xmlns:p14="http://schemas.microsoft.com/office/powerpoint/2010/main" val="989624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Si tuviera" por Alfonsina Storni</a:t>
            </a:r>
            <a:endParaRPr lang="en-US" dirty="0"/>
          </a:p>
        </p:txBody>
      </p:sp>
      <p:sp>
        <p:nvSpPr>
          <p:cNvPr id="3" name="Marcador de contenido 2"/>
          <p:cNvSpPr>
            <a:spLocks noGrp="1"/>
          </p:cNvSpPr>
          <p:nvPr>
            <p:ph idx="1"/>
          </p:nvPr>
        </p:nvSpPr>
        <p:spPr/>
        <p:txBody>
          <a:bodyPr/>
          <a:lstStyle/>
          <a:p>
            <a:r>
              <a:rPr lang="es-ES" dirty="0"/>
              <a:t>Si tuviera la gracia de un rayo de luna, el trémulo fulgor de una estrella fugaz, toda la dicha que lleva una frase de amor, todo el llanto que cabe en un adiós final...</a:t>
            </a:r>
            <a:endParaRPr lang="en-US" dirty="0"/>
          </a:p>
          <a:p>
            <a:r>
              <a:rPr lang="es-ES" dirty="0"/>
              <a:t>Si tuviera la pluma del águila que sube, del águila que baja para darle su caza, la que traza en el aire garabatos de muerte, si tuviera esa pluma y esa garra feroz...</a:t>
            </a:r>
            <a:endParaRPr lang="en-US" dirty="0"/>
          </a:p>
          <a:p>
            <a:endParaRPr lang="en-US" dirty="0"/>
          </a:p>
        </p:txBody>
      </p:sp>
    </p:spTree>
    <p:extLst>
      <p:ext uri="{BB962C8B-B14F-4D97-AF65-F5344CB8AC3E}">
        <p14:creationId xmlns:p14="http://schemas.microsoft.com/office/powerpoint/2010/main" val="441687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En este poema, Alfonsina Storni juega con las imágenes y las sensaciones para crear una metáfora visual y emocional. El poema no sigue un esquema de rima o métrica, pero utiliza la repetición y la variación para crear una sensación de ritmo y musicalidad. Resumen escrito de una noticia de ciencia</a:t>
            </a:r>
            <a:endParaRPr lang="en-US" dirty="0"/>
          </a:p>
          <a:p>
            <a:endParaRPr lang="en-US" dirty="0"/>
          </a:p>
        </p:txBody>
      </p:sp>
    </p:spTree>
    <p:extLst>
      <p:ext uri="{BB962C8B-B14F-4D97-AF65-F5344CB8AC3E}">
        <p14:creationId xmlns:p14="http://schemas.microsoft.com/office/powerpoint/2010/main" val="4179547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RESUMEN DE UNA NOTICIA CIENTIFICA</a:t>
            </a:r>
            <a:endParaRPr lang="en-US" dirty="0"/>
          </a:p>
        </p:txBody>
      </p:sp>
      <p:sp>
        <p:nvSpPr>
          <p:cNvPr id="3" name="Marcador de contenido 2"/>
          <p:cNvSpPr>
            <a:spLocks noGrp="1"/>
          </p:cNvSpPr>
          <p:nvPr>
            <p:ph idx="1"/>
          </p:nvPr>
        </p:nvSpPr>
        <p:spPr>
          <a:xfrm>
            <a:off x="1451579" y="2015732"/>
            <a:ext cx="9291215" cy="3836428"/>
          </a:xfrm>
        </p:spPr>
        <p:txBody>
          <a:bodyPr>
            <a:normAutofit fontScale="92500" lnSpcReduction="20000"/>
          </a:bodyPr>
          <a:lstStyle/>
          <a:p>
            <a:r>
              <a:rPr lang="es-ES" dirty="0"/>
              <a:t>Título de la noticia: Descubren nuevo tipo de célula que ayuda al cerebro a repararse a sí mismo.</a:t>
            </a:r>
            <a:endParaRPr lang="en-US" dirty="0"/>
          </a:p>
          <a:p>
            <a:r>
              <a:rPr lang="es-ES" dirty="0"/>
              <a:t>Investigadores de la Universidad de Queensland en Australia descubrieron un nuevo tipo de célula en el cerebro humano que podría ayudar a repararlo después de una lesión o enfermedad. La célula, llamada neuronas de anclaje de </a:t>
            </a:r>
            <a:r>
              <a:rPr lang="es-ES" dirty="0" err="1"/>
              <a:t>oligodendrocitos</a:t>
            </a:r>
            <a:r>
              <a:rPr lang="es-ES" dirty="0"/>
              <a:t>, ayuda a producir mielina, una sustancia que protege y aísla las fibras nerviosas.</a:t>
            </a:r>
            <a:endParaRPr lang="en-US" dirty="0"/>
          </a:p>
          <a:p>
            <a:r>
              <a:rPr lang="es-ES" dirty="0"/>
              <a:t>Los científicos descubrieron que estas células se activan después de una lesión cerebral y ayudan a producir nuevas células de </a:t>
            </a:r>
            <a:r>
              <a:rPr lang="es-ES" dirty="0" err="1"/>
              <a:t>oligodendrocitos</a:t>
            </a:r>
            <a:r>
              <a:rPr lang="es-ES" dirty="0"/>
              <a:t> para reparar las áreas dañadas. Este descubrimiento podría tener importantes implicaciones para el tratamiento de lesiones cerebrales y enfermedades neurológicas, como la esclerosis múltiple.</a:t>
            </a:r>
            <a:endParaRPr lang="en-US" dirty="0"/>
          </a:p>
          <a:p>
            <a:endParaRPr lang="en-US" dirty="0"/>
          </a:p>
        </p:txBody>
      </p:sp>
    </p:spTree>
    <p:extLst>
      <p:ext uri="{BB962C8B-B14F-4D97-AF65-F5344CB8AC3E}">
        <p14:creationId xmlns:p14="http://schemas.microsoft.com/office/powerpoint/2010/main" val="3929344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fontScale="92500"/>
          </a:bodyPr>
          <a:lstStyle/>
          <a:p>
            <a:r>
              <a:rPr lang="es-ES" dirty="0"/>
              <a:t>Los investigadores esperan que este descubrimiento les permita desarrollar nuevas terapias para ayudar a reparar el cerebro después de una lesión o enfermedad neurológica. También están investigando cómo estas células pueden ser utilizadas para mejorar la función cognitiva en personas con trastornos neurológicos.</a:t>
            </a:r>
            <a:endParaRPr lang="en-US" dirty="0"/>
          </a:p>
          <a:p>
            <a:r>
              <a:rPr lang="es-ES" dirty="0"/>
              <a:t>En resumen, este estudio de la Universidad de Queensland identifica un nuevo tipo de célula en el cerebro que podría ayudar en la reparación del cerebro después de una lesión o enfermedad. Este hallazgo podría tener importantes implicaciones para el tratamiento de enfermedades neurológicas en el futuro</a:t>
            </a:r>
            <a:endParaRPr lang="en-US" dirty="0"/>
          </a:p>
        </p:txBody>
      </p:sp>
    </p:spTree>
    <p:extLst>
      <p:ext uri="{BB962C8B-B14F-4D97-AF65-F5344CB8AC3E}">
        <p14:creationId xmlns:p14="http://schemas.microsoft.com/office/powerpoint/2010/main" val="33562080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ORTOGRAFIA</a:t>
            </a:r>
            <a:endParaRPr lang="en-US" dirty="0"/>
          </a:p>
        </p:txBody>
      </p:sp>
      <p:sp>
        <p:nvSpPr>
          <p:cNvPr id="3" name="Marcador de contenido 2"/>
          <p:cNvSpPr>
            <a:spLocks noGrp="1"/>
          </p:cNvSpPr>
          <p:nvPr>
            <p:ph idx="1"/>
          </p:nvPr>
        </p:nvSpPr>
        <p:spPr/>
        <p:txBody>
          <a:bodyPr/>
          <a:lstStyle/>
          <a:p>
            <a:r>
              <a:rPr lang="es-ES" dirty="0"/>
              <a:t>La ortografía es la parte de la gramática que se encarga de la correcta escritura de las palabras, incluyendo la acentuación, la puntuación, la grafía y el uso de mayúsculas y minúsculas. Es importante para la claridad y la comprensión de un texto, así como para la comunicación efectiva.</a:t>
            </a:r>
            <a:endParaRPr lang="en-US" dirty="0"/>
          </a:p>
          <a:p>
            <a:endParaRPr lang="en-US" dirty="0"/>
          </a:p>
        </p:txBody>
      </p:sp>
    </p:spTree>
    <p:extLst>
      <p:ext uri="{BB962C8B-B14F-4D97-AF65-F5344CB8AC3E}">
        <p14:creationId xmlns:p14="http://schemas.microsoft.com/office/powerpoint/2010/main" val="3833774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9153" y="935148"/>
            <a:ext cx="10109050" cy="1049235"/>
          </a:xfrm>
        </p:spPr>
        <p:txBody>
          <a:bodyPr>
            <a:normAutofit fontScale="90000"/>
          </a:bodyPr>
          <a:lstStyle/>
          <a:p>
            <a:r>
              <a:rPr lang="es-ES" dirty="0"/>
              <a:t>Existen diversas reglas y convenciones ortográficas que varían según el idioma y el país. </a:t>
            </a:r>
            <a:r>
              <a:rPr lang="en-US" dirty="0" err="1"/>
              <a:t>Algunos</a:t>
            </a:r>
            <a:r>
              <a:rPr lang="en-US" dirty="0"/>
              <a:t> </a:t>
            </a:r>
            <a:r>
              <a:rPr lang="en-US" dirty="0" err="1"/>
              <a:t>recursos</a:t>
            </a:r>
            <a:r>
              <a:rPr lang="en-US" dirty="0"/>
              <a:t> </a:t>
            </a:r>
            <a:r>
              <a:rPr lang="en-US" dirty="0" err="1"/>
              <a:t>útiles</a:t>
            </a:r>
            <a:r>
              <a:rPr lang="en-US" dirty="0"/>
              <a:t> para </a:t>
            </a:r>
            <a:r>
              <a:rPr lang="en-US" dirty="0" err="1"/>
              <a:t>aprender</a:t>
            </a:r>
            <a:r>
              <a:rPr lang="en-US" dirty="0"/>
              <a:t> </a:t>
            </a:r>
            <a:r>
              <a:rPr lang="en-US" dirty="0" err="1"/>
              <a:t>ortografía</a:t>
            </a:r>
            <a:r>
              <a:rPr lang="en-US" dirty="0"/>
              <a:t> </a:t>
            </a:r>
            <a:r>
              <a:rPr lang="en-US" dirty="0" err="1" smtClean="0"/>
              <a:t>incluyen</a:t>
            </a:r>
            <a:r>
              <a:rPr lang="en-US" dirty="0" smtClean="0"/>
              <a:t/>
            </a:r>
            <a:br>
              <a:rPr lang="en-US" dirty="0" smtClean="0"/>
            </a:br>
            <a:endParaRPr lang="en-US" dirty="0"/>
          </a:p>
        </p:txBody>
      </p:sp>
      <p:sp>
        <p:nvSpPr>
          <p:cNvPr id="3" name="Marcador de contenido 2"/>
          <p:cNvSpPr>
            <a:spLocks noGrp="1"/>
          </p:cNvSpPr>
          <p:nvPr>
            <p:ph idx="1"/>
          </p:nvPr>
        </p:nvSpPr>
        <p:spPr>
          <a:xfrm>
            <a:off x="1138071" y="2799504"/>
            <a:ext cx="9291215" cy="3450613"/>
          </a:xfrm>
        </p:spPr>
        <p:txBody>
          <a:bodyPr>
            <a:normAutofit fontScale="85000" lnSpcReduction="20000"/>
          </a:bodyPr>
          <a:lstStyle/>
          <a:p>
            <a:pPr lvl="0"/>
            <a:r>
              <a:rPr lang="es-ES" dirty="0"/>
              <a:t>La Real Academia Española: esta institución es la autoridad en el idioma español y cuenta con una sección dedicada a la ortografía en su sitio web, donde se pueden encontrar reglas y recomendaciones ortográficas, así como ejercicios y juegos para practicar.</a:t>
            </a:r>
            <a:endParaRPr lang="en-US" dirty="0"/>
          </a:p>
          <a:p>
            <a:pPr lvl="0"/>
            <a:r>
              <a:rPr lang="es-ES" dirty="0"/>
              <a:t>Manuales y libros de ortografía: hay numerosos libros y manuales que explican las reglas y convenciones ortográficas de un idioma. Algunos ejemplos son "Ortografía de la lengua española" de la Real Academia Española, "Ortografía práctica del español" de Martínez de Sousa o "Manual de estilo de la lengua española" de la </a:t>
            </a:r>
            <a:r>
              <a:rPr lang="es-ES" dirty="0" err="1"/>
              <a:t>Fundéu</a:t>
            </a:r>
            <a:r>
              <a:rPr lang="es-ES" dirty="0"/>
              <a:t>.</a:t>
            </a:r>
            <a:endParaRPr lang="en-US" dirty="0"/>
          </a:p>
          <a:p>
            <a:pPr lvl="0"/>
            <a:r>
              <a:rPr lang="es-ES" dirty="0"/>
              <a:t>Correctores ortográficos: los correctores ortográficos son herramientas digitales que ayudan a detectar y corregir errores ortográficos en un texto. Algunos procesadores de texto como Microsoft Word o Google </a:t>
            </a:r>
            <a:r>
              <a:rPr lang="es-ES" dirty="0" err="1"/>
              <a:t>Docs</a:t>
            </a:r>
            <a:r>
              <a:rPr lang="es-ES" dirty="0"/>
              <a:t> incluyen esta función, así como diversas aplicaciones y extensiones para navegadores.</a:t>
            </a:r>
            <a:endParaRPr lang="en-US" dirty="0"/>
          </a:p>
          <a:p>
            <a:endParaRPr lang="en-US" dirty="0"/>
          </a:p>
        </p:txBody>
      </p:sp>
    </p:spTree>
    <p:extLst>
      <p:ext uri="{BB962C8B-B14F-4D97-AF65-F5344CB8AC3E}">
        <p14:creationId xmlns:p14="http://schemas.microsoft.com/office/powerpoint/2010/main" val="2399114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REGLAS ORTÓGRAFICAS</a:t>
            </a:r>
            <a:endParaRPr lang="en-US" dirty="0"/>
          </a:p>
        </p:txBody>
      </p:sp>
      <p:sp>
        <p:nvSpPr>
          <p:cNvPr id="3" name="Marcador de contenido 2"/>
          <p:cNvSpPr>
            <a:spLocks noGrp="1"/>
          </p:cNvSpPr>
          <p:nvPr>
            <p:ph idx="1"/>
          </p:nvPr>
        </p:nvSpPr>
        <p:spPr/>
        <p:txBody>
          <a:bodyPr>
            <a:normAutofit fontScale="70000" lnSpcReduction="20000"/>
          </a:bodyPr>
          <a:lstStyle/>
          <a:p>
            <a:pPr lvl="0"/>
            <a:r>
              <a:rPr lang="es-ES" dirty="0"/>
              <a:t>Acentuación: Las palabras agudas llevan acento en la última sílaba si terminan en vocal, "n" o "s" (por ejemplo, café, canción, compás); las palabras graves llevan acento en la penúltima sílaba si no terminan en vocal, "n" o "s" (por ejemplo, fácil, mármol, fútbol); y las palabras esdrújulas y sobresdrújulas siempre llevan acento (por ejemplo, música, árbol genealógico).</a:t>
            </a:r>
            <a:endParaRPr lang="en-US" dirty="0"/>
          </a:p>
          <a:p>
            <a:pPr lvl="0"/>
            <a:r>
              <a:rPr lang="es-ES" dirty="0"/>
              <a:t>Uso de la "h": La "h" no tiene sonido en español, pero se utiliza en palabras como "hablar", "hora" o "héroe". En cambio, no se utiliza en palabras como "amigo" o "arte".</a:t>
            </a:r>
            <a:endParaRPr lang="en-US" dirty="0"/>
          </a:p>
          <a:p>
            <a:pPr lvl="0"/>
            <a:r>
              <a:rPr lang="es-ES" dirty="0"/>
              <a:t>Uso de las mayúsculas: Las mayúsculas se utilizan al inicio de una oración y en nombres propios (por ejemplo, María, España). También se utilizan en títulos de obras literarias, películas, etc.</a:t>
            </a:r>
            <a:endParaRPr lang="en-US" dirty="0"/>
          </a:p>
          <a:p>
            <a:pPr lvl="0"/>
            <a:r>
              <a:rPr lang="es-ES" dirty="0"/>
              <a:t>Puntuación: Es importante utilizar la puntuación adecuada para facilitar la lectura y la comprensión del texto. Algunos signos de puntuación comunes incluyen el punto, la coma, el punto y coma, los dos puntos, el punto y aparte, el punto final y los signos de interrogación y exclamación.</a:t>
            </a:r>
            <a:endParaRPr lang="en-US" dirty="0"/>
          </a:p>
          <a:p>
            <a:endParaRPr lang="en-US" dirty="0"/>
          </a:p>
        </p:txBody>
      </p:sp>
    </p:spTree>
    <p:extLst>
      <p:ext uri="{BB962C8B-B14F-4D97-AF65-F5344CB8AC3E}">
        <p14:creationId xmlns:p14="http://schemas.microsoft.com/office/powerpoint/2010/main" val="31207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Los métodos de desarrollo son técnicas utilizadas en la escritura para desarrollar y organizar las ideas del texto de manera coherente y efectiva. </a:t>
            </a:r>
            <a:endParaRPr lang="en-US" dirty="0"/>
          </a:p>
        </p:txBody>
      </p:sp>
    </p:spTree>
    <p:extLst>
      <p:ext uri="{BB962C8B-B14F-4D97-AF65-F5344CB8AC3E}">
        <p14:creationId xmlns:p14="http://schemas.microsoft.com/office/powerpoint/2010/main" val="4110326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fontScale="92500" lnSpcReduction="20000"/>
          </a:bodyPr>
          <a:lstStyle/>
          <a:p>
            <a:pPr lvl="0"/>
            <a:r>
              <a:rPr lang="es-ES" dirty="0"/>
              <a:t>Uso de la "b" y la "v": Estas dos letras suenan muy parecido, pero tienen usos diferentes. La "b" se utiliza en palabras como "bomba", "barco" o "bello", mientras que la "v" se utiliza en palabras como "vaca", "vuelo" o "verdad".</a:t>
            </a:r>
            <a:endParaRPr lang="en-US" dirty="0"/>
          </a:p>
          <a:p>
            <a:pPr lvl="0"/>
            <a:r>
              <a:rPr lang="es-ES" dirty="0"/>
              <a:t>Uso de la "c", la "s" y la "z": Estas tres letras también pueden resultar confusas. La "c" se utiliza en palabras como "casa", "corazón" o "ciudad"; la "s" se utiliza en palabras como "silla", "salud" o "mesa"; y la "z" se utiliza en palabras como "zapato", "zona" o "azul".</a:t>
            </a:r>
            <a:endParaRPr lang="en-US" dirty="0"/>
          </a:p>
          <a:p>
            <a:pPr lvl="0"/>
            <a:r>
              <a:rPr lang="es-ES" dirty="0"/>
              <a:t>Uso de la "y" y la "ll": En español, la "y" y la "ll" se pronuncian de la misma manera. La "y" se utiliza en palabras como "ayer", "yema" o "yo", mientras que la "ll" se utiliza en palabras como "llave", "llegar" o "lluvia".</a:t>
            </a:r>
            <a:endParaRPr lang="en-US" dirty="0"/>
          </a:p>
          <a:p>
            <a:endParaRPr lang="en-US" dirty="0"/>
          </a:p>
        </p:txBody>
      </p:sp>
    </p:spTree>
    <p:extLst>
      <p:ext uri="{BB962C8B-B14F-4D97-AF65-F5344CB8AC3E}">
        <p14:creationId xmlns:p14="http://schemas.microsoft.com/office/powerpoint/2010/main" val="591817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EJEMPLOS</a:t>
            </a:r>
            <a:endParaRPr lang="en-US" dirty="0"/>
          </a:p>
        </p:txBody>
      </p:sp>
      <p:sp>
        <p:nvSpPr>
          <p:cNvPr id="3" name="Marcador de contenido 2"/>
          <p:cNvSpPr>
            <a:spLocks noGrp="1"/>
          </p:cNvSpPr>
          <p:nvPr>
            <p:ph idx="1"/>
          </p:nvPr>
        </p:nvSpPr>
        <p:spPr/>
        <p:txBody>
          <a:bodyPr/>
          <a:lstStyle/>
          <a:p>
            <a:pPr lvl="0"/>
            <a:r>
              <a:rPr lang="es-ES" dirty="0"/>
              <a:t>Acentuación de las palabras según su posición de la sílaba tónica y las reglas de acentuación (por ejemplo, "árbol", "lápiz", "mamá").</a:t>
            </a:r>
            <a:endParaRPr lang="en-US" dirty="0"/>
          </a:p>
          <a:p>
            <a:pPr lvl="0"/>
            <a:r>
              <a:rPr lang="es-ES" dirty="0"/>
              <a:t>Uso de mayúsculas al inicio de una oración o de un nombre propio (por ejemplo, "La casa está en la esquina", "Juan Pérez").</a:t>
            </a:r>
            <a:endParaRPr lang="en-US" dirty="0"/>
          </a:p>
          <a:p>
            <a:pPr lvl="0"/>
            <a:r>
              <a:rPr lang="es-ES" dirty="0"/>
              <a:t>Uso de la letra "h" en palabras como "hablar" o "hora", y su omisión en palabras como "amigo" o "arte".</a:t>
            </a:r>
            <a:endParaRPr lang="en-US" dirty="0"/>
          </a:p>
          <a:p>
            <a:pPr lvl="0"/>
            <a:r>
              <a:rPr lang="es-ES" dirty="0"/>
              <a:t>Puntuación adecuada, incluyendo el uso de comas, puntos, signos de interrogación y exclamación, entre otros.</a:t>
            </a:r>
            <a:endParaRPr lang="en-US" dirty="0"/>
          </a:p>
          <a:p>
            <a:endParaRPr lang="en-US" dirty="0"/>
          </a:p>
        </p:txBody>
      </p:sp>
    </p:spTree>
    <p:extLst>
      <p:ext uri="{BB962C8B-B14F-4D97-AF65-F5344CB8AC3E}">
        <p14:creationId xmlns:p14="http://schemas.microsoft.com/office/powerpoint/2010/main" val="2655774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fontScale="92500" lnSpcReduction="10000"/>
          </a:bodyPr>
          <a:lstStyle/>
          <a:p>
            <a:pPr lvl="0"/>
            <a:r>
              <a:rPr lang="es-ES" dirty="0"/>
              <a:t>Definición: Este método implica definir un concepto o término específico con el fin de establecer una comprensión clara del mismo. </a:t>
            </a:r>
            <a:endParaRPr lang="es-ES" dirty="0" smtClean="0"/>
          </a:p>
          <a:p>
            <a:pPr lvl="0"/>
            <a:r>
              <a:rPr lang="es-ES" dirty="0" smtClean="0"/>
              <a:t>Ejemplo</a:t>
            </a:r>
            <a:r>
              <a:rPr lang="es-ES" dirty="0"/>
              <a:t>: "La democracia es un sistema político en el cual el poder es ejercido por el pueblo a través de elecciones libres y justas</a:t>
            </a:r>
            <a:r>
              <a:rPr lang="es-ES" dirty="0" smtClean="0"/>
              <a:t>".</a:t>
            </a:r>
          </a:p>
          <a:p>
            <a:r>
              <a:rPr lang="es-ES" dirty="0"/>
              <a:t>Ejemplificación: Este método consiste en proporcionar ejemplos específicos para ilustrar y apoyar una idea o argumento. </a:t>
            </a:r>
            <a:endParaRPr lang="es-ES" dirty="0" smtClean="0"/>
          </a:p>
          <a:p>
            <a:r>
              <a:rPr lang="es-ES" dirty="0" smtClean="0"/>
              <a:t>Ejemplo</a:t>
            </a:r>
            <a:r>
              <a:rPr lang="es-ES" dirty="0"/>
              <a:t>: "Los efectos del cambio climático incluyen el aumento del nivel del mar, la pérdida de biodiversidad y las condiciones climáticas extremas como huracanes y sequías".</a:t>
            </a:r>
            <a:endParaRPr lang="en-US" dirty="0"/>
          </a:p>
          <a:p>
            <a:pPr lvl="0"/>
            <a:endParaRPr lang="en-US" dirty="0"/>
          </a:p>
          <a:p>
            <a:endParaRPr lang="en-US" dirty="0"/>
          </a:p>
        </p:txBody>
      </p:sp>
    </p:spTree>
    <p:extLst>
      <p:ext uri="{BB962C8B-B14F-4D97-AF65-F5344CB8AC3E}">
        <p14:creationId xmlns:p14="http://schemas.microsoft.com/office/powerpoint/2010/main" val="2621742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pPr lvl="0"/>
            <a:r>
              <a:rPr lang="es-ES" dirty="0"/>
              <a:t>Comparación: Este método implica establecer similitudes y diferencias entre dos o más conceptos o situaciones para ilustrar un punto. </a:t>
            </a:r>
            <a:endParaRPr lang="es-ES" dirty="0" smtClean="0"/>
          </a:p>
          <a:p>
            <a:pPr lvl="0"/>
            <a:r>
              <a:rPr lang="es-ES" dirty="0" smtClean="0"/>
              <a:t>Ejemplo</a:t>
            </a:r>
            <a:r>
              <a:rPr lang="es-ES" dirty="0"/>
              <a:t>: "Aunque ambos países tienen sistemas de salud universales, el sistema canadiense tiene un mayor enfoque en la atención preventiva, mientras que el sistema estadounidense se centra más en la atención médica curativa".</a:t>
            </a:r>
            <a:endParaRPr lang="en-US" dirty="0"/>
          </a:p>
          <a:p>
            <a:endParaRPr lang="es-ES" dirty="0" smtClean="0"/>
          </a:p>
          <a:p>
            <a:endParaRPr lang="en-US" dirty="0"/>
          </a:p>
        </p:txBody>
      </p:sp>
    </p:spTree>
    <p:extLst>
      <p:ext uri="{BB962C8B-B14F-4D97-AF65-F5344CB8AC3E}">
        <p14:creationId xmlns:p14="http://schemas.microsoft.com/office/powerpoint/2010/main" val="1816606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fontScale="92500" lnSpcReduction="10000"/>
          </a:bodyPr>
          <a:lstStyle/>
          <a:p>
            <a:pPr lvl="0"/>
            <a:r>
              <a:rPr lang="es-ES" dirty="0"/>
              <a:t>Pormenorización: Este método implica desglosar una idea o concepto en partes más pequeñas para analizarlas con mayor detalle. </a:t>
            </a:r>
            <a:endParaRPr lang="es-ES" dirty="0" smtClean="0"/>
          </a:p>
          <a:p>
            <a:pPr lvl="0"/>
            <a:r>
              <a:rPr lang="es-ES" dirty="0" smtClean="0"/>
              <a:t>Ejemplo</a:t>
            </a:r>
            <a:r>
              <a:rPr lang="es-ES" dirty="0"/>
              <a:t>: "El proceso de escritura se puede desglosar en varias etapas: la planificación, la redacción, la revisión y la edición</a:t>
            </a:r>
            <a:r>
              <a:rPr lang="es-ES" dirty="0" smtClean="0"/>
              <a:t>".</a:t>
            </a:r>
          </a:p>
          <a:p>
            <a:r>
              <a:rPr lang="es-ES" dirty="0"/>
              <a:t>Reiteración: Este método implica repetir una idea o punto clave varias veces en el texto para enfatizar su importancia o para mantener la atención del lector. Ejemplo: "Es esencial tener una dieta equilibrada. Comer alimentos ricos en nutrientes es importante para mantener una buena salud. La variedad de alimentos en la dieta es clave para obtener los nutrientes necesarios".</a:t>
            </a:r>
            <a:endParaRPr lang="en-US" dirty="0"/>
          </a:p>
          <a:p>
            <a:pPr lvl="0"/>
            <a:endParaRPr lang="en-US" dirty="0"/>
          </a:p>
          <a:p>
            <a:endParaRPr lang="en-US" dirty="0"/>
          </a:p>
        </p:txBody>
      </p:sp>
    </p:spTree>
    <p:extLst>
      <p:ext uri="{BB962C8B-B14F-4D97-AF65-F5344CB8AC3E}">
        <p14:creationId xmlns:p14="http://schemas.microsoft.com/office/powerpoint/2010/main" val="3451884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pPr lvl="0"/>
            <a:r>
              <a:rPr lang="es-ES" dirty="0"/>
              <a:t>Argumentación: Este método implica presentar y apoyar un argumento o punto de vista específico utilizando evidencia y razones. </a:t>
            </a:r>
            <a:endParaRPr lang="es-ES" dirty="0" smtClean="0"/>
          </a:p>
          <a:p>
            <a:pPr lvl="0"/>
            <a:r>
              <a:rPr lang="es-ES" dirty="0" smtClean="0"/>
              <a:t>Ejemplo</a:t>
            </a:r>
            <a:r>
              <a:rPr lang="es-ES" dirty="0"/>
              <a:t>: "El uso de combustibles fósiles debe ser reducido porque su combustión libera gases de efecto invernadero que contribuyen al cambio climático. En cambio, se deben fomentar fuentes de energía renovable como la energía solar y eólica".</a:t>
            </a:r>
            <a:endParaRPr lang="en-US" dirty="0"/>
          </a:p>
          <a:p>
            <a:endParaRPr lang="en-US" dirty="0"/>
          </a:p>
        </p:txBody>
      </p:sp>
    </p:spTree>
    <p:extLst>
      <p:ext uri="{BB962C8B-B14F-4D97-AF65-F5344CB8AC3E}">
        <p14:creationId xmlns:p14="http://schemas.microsoft.com/office/powerpoint/2010/main" val="2329969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Es importante seleccionar el método de desarrollo adecuado según el tipo de texto y el propósito de la escritura. La combinación de varios métodos de desarrollo también puede ser efectiva para presentar ideas de manera más completa y detallada.</a:t>
            </a:r>
            <a:endParaRPr lang="en-US" dirty="0"/>
          </a:p>
          <a:p>
            <a:endParaRPr lang="en-US" dirty="0"/>
          </a:p>
        </p:txBody>
      </p:sp>
    </p:spTree>
    <p:extLst>
      <p:ext uri="{BB962C8B-B14F-4D97-AF65-F5344CB8AC3E}">
        <p14:creationId xmlns:p14="http://schemas.microsoft.com/office/powerpoint/2010/main" val="3528764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n-US" dirty="0"/>
              <a:t>Fuentes </a:t>
            </a:r>
            <a:r>
              <a:rPr lang="en-US" dirty="0" err="1"/>
              <a:t>bibliográficas</a:t>
            </a:r>
            <a:r>
              <a:rPr lang="en-US" dirty="0"/>
              <a:t>:</a:t>
            </a:r>
          </a:p>
          <a:p>
            <a:pPr lvl="0"/>
            <a:r>
              <a:rPr lang="en-US" dirty="0"/>
              <a:t>McWhorter, K. (2017). Successful College Writing: Skills, Strategies, Learning Styles. Macmillan International Higher Education.</a:t>
            </a:r>
          </a:p>
          <a:p>
            <a:pPr lvl="0"/>
            <a:r>
              <a:rPr lang="en-US" dirty="0"/>
              <a:t>Lunsford, A. A., &amp; </a:t>
            </a:r>
            <a:r>
              <a:rPr lang="en-US" dirty="0" err="1"/>
              <a:t>Ruszkiewicz</a:t>
            </a:r>
            <a:r>
              <a:rPr lang="en-US" dirty="0"/>
              <a:t>, J. J. (2016). Everything's an Argument with Readings. Bedford/St. Martin's.</a:t>
            </a:r>
          </a:p>
          <a:p>
            <a:pPr lvl="0"/>
            <a:r>
              <a:rPr lang="en-US" dirty="0"/>
              <a:t>Hacker, D., &amp; Sommers, N. (2016). The Bedford Handbook. Bedford/St. Martin's.</a:t>
            </a:r>
          </a:p>
          <a:p>
            <a:endParaRPr lang="es-ES" dirty="0" smtClean="0"/>
          </a:p>
          <a:p>
            <a:endParaRPr lang="en-US" dirty="0"/>
          </a:p>
        </p:txBody>
      </p:sp>
    </p:spTree>
    <p:extLst>
      <p:ext uri="{BB962C8B-B14F-4D97-AF65-F5344CB8AC3E}">
        <p14:creationId xmlns:p14="http://schemas.microsoft.com/office/powerpoint/2010/main" val="3457426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7075" y="373444"/>
            <a:ext cx="9291215" cy="1049235"/>
          </a:xfrm>
        </p:spPr>
        <p:txBody>
          <a:bodyPr/>
          <a:lstStyle/>
          <a:p>
            <a:r>
              <a:rPr lang="es-ES" dirty="0" smtClean="0"/>
              <a:t>REDACCION DE UN VERSO LIBRE </a:t>
            </a:r>
            <a:endParaRPr lang="en-US" dirty="0"/>
          </a:p>
        </p:txBody>
      </p:sp>
      <p:sp>
        <p:nvSpPr>
          <p:cNvPr id="3" name="Marcador de contenido 2"/>
          <p:cNvSpPr>
            <a:spLocks noGrp="1"/>
          </p:cNvSpPr>
          <p:nvPr>
            <p:ph idx="1"/>
          </p:nvPr>
        </p:nvSpPr>
        <p:spPr>
          <a:xfrm>
            <a:off x="1347076" y="1619601"/>
            <a:ext cx="9291215" cy="3450613"/>
          </a:xfrm>
        </p:spPr>
        <p:txBody>
          <a:bodyPr/>
          <a:lstStyle/>
          <a:p>
            <a:r>
              <a:rPr lang="es-ES" dirty="0"/>
              <a:t>La poesía de verso libre es un tipo de poesía que se caracteriza por no seguir un esquema de rima o una medida métrica específica. En lugar de eso, el poeta tiene más libertad para jugar con la forma y el ritmo del poema, lo que le permite crear efectos emocionales y visuales únicos.</a:t>
            </a:r>
            <a:endParaRPr lang="en-US" dirty="0"/>
          </a:p>
          <a:p>
            <a:endParaRPr lang="es-ES" dirty="0"/>
          </a:p>
          <a:p>
            <a:endParaRPr lang="es-ES" dirty="0" smtClean="0"/>
          </a:p>
        </p:txBody>
      </p:sp>
    </p:spTree>
    <p:extLst>
      <p:ext uri="{BB962C8B-B14F-4D97-AF65-F5344CB8AC3E}">
        <p14:creationId xmlns:p14="http://schemas.microsoft.com/office/powerpoint/2010/main" val="724154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TM10001114[[fn=Galería]]</Template>
  <TotalTime>4912</TotalTime>
  <Words>1812</Words>
  <Application>Microsoft Office PowerPoint</Application>
  <PresentationFormat>Panorámica</PresentationFormat>
  <Paragraphs>55</Paragraphs>
  <Slides>21</Slides>
  <Notes>0</Notes>
  <HiddenSlides>0</HiddenSlides>
  <MMClips>1</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21</vt:i4>
      </vt:variant>
    </vt:vector>
  </HeadingPairs>
  <TitlesOfParts>
    <vt:vector size="24" baseType="lpstr">
      <vt:lpstr>Arial</vt:lpstr>
      <vt:lpstr>Rockwell</vt:lpstr>
      <vt:lpstr>Gallery</vt:lpstr>
      <vt:lpstr>Métodos de desarrollo: definición, ejemplificación, comparación, pormenorización, reiteración argumentación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REDACCION DE UN VERSO LIBRE </vt:lpstr>
      <vt:lpstr>Presentación de PowerPoint</vt:lpstr>
      <vt:lpstr>Presentación de PowerPoint</vt:lpstr>
      <vt:lpstr>Presentación de PowerPoint</vt:lpstr>
      <vt:lpstr>Si tuviera" por Alfonsina Storni</vt:lpstr>
      <vt:lpstr>Presentación de PowerPoint</vt:lpstr>
      <vt:lpstr>RESUMEN DE UNA NOTICIA CIENTIFICA</vt:lpstr>
      <vt:lpstr>Presentación de PowerPoint</vt:lpstr>
      <vt:lpstr>ORTOGRAFIA</vt:lpstr>
      <vt:lpstr>Existen diversas reglas y convenciones ortográficas que varían según el idioma y el país. Algunos recursos útiles para aprender ortografía incluyen </vt:lpstr>
      <vt:lpstr>REGLAS ORTÓGRAFICAS</vt:lpstr>
      <vt:lpstr>Presentación de PowerPoint</vt:lpstr>
      <vt:lpstr>EJEMPLOS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Métodos de desarrollo: definición, ejemplificación, comparación, pormenorización, reiteración argumentación</dc:title>
  <dc:creator>Lily</dc:creator>
  <cp:lastModifiedBy>Lily</cp:lastModifiedBy>
  <cp:revision>6</cp:revision>
  <dcterms:created xsi:type="dcterms:W3CDTF">2023-03-08T19:17:39Z</dcterms:created>
  <dcterms:modified xsi:type="dcterms:W3CDTF">2024-07-04T21:05:43Z</dcterms:modified>
</cp:coreProperties>
</file>