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True Typewriter" charset="1" panose="02060704040205020404"/>
      <p:regular r:id="rId19"/>
    </p:embeddedFont>
    <p:embeddedFont>
      <p:font typeface="Telegraf Ultra-Bold" charset="1" panose="00000900000000000000"/>
      <p:regular r:id="rId20"/>
    </p:embeddedFont>
    <p:embeddedFont>
      <p:font typeface="JetBrains Mono" charset="1" panose="02010509020102050004"/>
      <p:regular r:id="rId21"/>
    </p:embeddedFont>
    <p:embeddedFont>
      <p:font typeface="Telegraf" charset="1" panose="00000500000000000000"/>
      <p:regular r:id="rId22"/>
    </p:embeddedFont>
    <p:embeddedFont>
      <p:font typeface="Stars &amp; Love" charset="1" panose="00000000000000000000"/>
      <p:regular r:id="rId23"/>
    </p:embeddedFont>
    <p:embeddedFont>
      <p:font typeface="Bevan" charset="1" panose="00000500000000000000"/>
      <p:regular r:id="rId24"/>
    </p:embeddedFont>
    <p:embeddedFont>
      <p:font typeface="Bitter Bold" charset="1" panose="02000000000000000000"/>
      <p:regular r:id="rId25"/>
    </p:embeddedFont>
    <p:embeddedFont>
      <p:font typeface="Montserrat Ultra-Bold" charset="1" panose="00000900000000000000"/>
      <p:regular r:id="rId26"/>
    </p:embeddedFont>
    <p:embeddedFont>
      <p:font typeface="Montserrat" charset="1" panose="00000500000000000000"/>
      <p:regular r:id="rId27"/>
    </p:embeddedFont>
    <p:embeddedFont>
      <p:font typeface="Gliker condensed" charset="1" panose="00000506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jpeg" Type="http://schemas.openxmlformats.org/officeDocument/2006/relationships/image"/><Relationship Id="rId3" Target="../media/image7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png" Type="http://schemas.openxmlformats.org/officeDocument/2006/relationships/image"/><Relationship Id="rId4" Target="../media/image80.png" Type="http://schemas.openxmlformats.org/officeDocument/2006/relationships/image"/><Relationship Id="rId5" Target="../media/image81.png" Type="http://schemas.openxmlformats.org/officeDocument/2006/relationships/image"/><Relationship Id="rId6" Target="../media/image82.png" Type="http://schemas.openxmlformats.org/officeDocument/2006/relationships/image"/><Relationship Id="rId7" Target="../media/image83.png" Type="http://schemas.openxmlformats.org/officeDocument/2006/relationships/image"/><Relationship Id="rId8" Target="../media/image8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.pn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2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12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2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1.png" Type="http://schemas.openxmlformats.org/officeDocument/2006/relationships/image"/><Relationship Id="rId8" Target="../media/image13.jpe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27.png" Type="http://schemas.openxmlformats.org/officeDocument/2006/relationships/image"/><Relationship Id="rId15" Target="../media/image28.svg" Type="http://schemas.openxmlformats.org/officeDocument/2006/relationships/image"/><Relationship Id="rId16" Target="../media/image29.png" Type="http://schemas.openxmlformats.org/officeDocument/2006/relationships/image"/><Relationship Id="rId17" Target="../media/image30.svg" Type="http://schemas.openxmlformats.org/officeDocument/2006/relationships/image"/><Relationship Id="rId18" Target="../media/image31.png" Type="http://schemas.openxmlformats.org/officeDocument/2006/relationships/image"/><Relationship Id="rId19" Target="../media/image32.svg" Type="http://schemas.openxmlformats.org/officeDocument/2006/relationships/image"/><Relationship Id="rId2" Target="../media/image15.png" Type="http://schemas.openxmlformats.org/officeDocument/2006/relationships/image"/><Relationship Id="rId20" Target="../media/image33.png" Type="http://schemas.openxmlformats.org/officeDocument/2006/relationships/image"/><Relationship Id="rId21" Target="../media/image34.svg" Type="http://schemas.openxmlformats.org/officeDocument/2006/relationships/image"/><Relationship Id="rId22" Target="../media/image35.png" Type="http://schemas.openxmlformats.org/officeDocument/2006/relationships/image"/><Relationship Id="rId23" Target="../media/image36.svg" Type="http://schemas.openxmlformats.org/officeDocument/2006/relationships/image"/><Relationship Id="rId24" Target="../media/image37.png" Type="http://schemas.openxmlformats.org/officeDocument/2006/relationships/image"/><Relationship Id="rId25" Target="../media/image38.svg" Type="http://schemas.openxmlformats.org/officeDocument/2006/relationships/image"/><Relationship Id="rId26" Target="../media/image39.png" Type="http://schemas.openxmlformats.org/officeDocument/2006/relationships/image"/><Relationship Id="rId27" Target="../media/image40.svg" Type="http://schemas.openxmlformats.org/officeDocument/2006/relationships/image"/><Relationship Id="rId28" Target="../media/image41.png" Type="http://schemas.openxmlformats.org/officeDocument/2006/relationships/image"/><Relationship Id="rId29" Target="../media/image42.svg" Type="http://schemas.openxmlformats.org/officeDocument/2006/relationships/image"/><Relationship Id="rId3" Target="../media/image16.svg" Type="http://schemas.openxmlformats.org/officeDocument/2006/relationships/image"/><Relationship Id="rId30" Target="../media/image43.png" Type="http://schemas.openxmlformats.org/officeDocument/2006/relationships/image"/><Relationship Id="rId31" Target="../media/image44.svg" Type="http://schemas.openxmlformats.org/officeDocument/2006/relationships/image"/><Relationship Id="rId32" Target="../media/image45.png" Type="http://schemas.openxmlformats.org/officeDocument/2006/relationships/image"/><Relationship Id="rId33" Target="../media/image46.svg" Type="http://schemas.openxmlformats.org/officeDocument/2006/relationships/image"/><Relationship Id="rId34" Target="../media/image47.png" Type="http://schemas.openxmlformats.org/officeDocument/2006/relationships/image"/><Relationship Id="rId35" Target="../media/image48.svg" Type="http://schemas.openxmlformats.org/officeDocument/2006/relationships/image"/><Relationship Id="rId36" Target="../media/image49.png" Type="http://schemas.openxmlformats.org/officeDocument/2006/relationships/image"/><Relationship Id="rId37" Target="../media/image50.svg" Type="http://schemas.openxmlformats.org/officeDocument/2006/relationships/image"/><Relationship Id="rId38" Target="../media/image51.png" Type="http://schemas.openxmlformats.org/officeDocument/2006/relationships/image"/><Relationship Id="rId39" Target="../media/image5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16" Target="../media/image29.png" Type="http://schemas.openxmlformats.org/officeDocument/2006/relationships/image"/><Relationship Id="rId17" Target="../media/image30.svg" Type="http://schemas.openxmlformats.org/officeDocument/2006/relationships/image"/><Relationship Id="rId18" Target="../media/image23.png" Type="http://schemas.openxmlformats.org/officeDocument/2006/relationships/image"/><Relationship Id="rId19" Target="../media/image24.svg" Type="http://schemas.openxmlformats.org/officeDocument/2006/relationships/image"/><Relationship Id="rId2" Target="../media/image53.png" Type="http://schemas.openxmlformats.org/officeDocument/2006/relationships/image"/><Relationship Id="rId20" Target="../media/image57.png" Type="http://schemas.openxmlformats.org/officeDocument/2006/relationships/image"/><Relationship Id="rId21" Target="../media/image58.svg" Type="http://schemas.openxmlformats.org/officeDocument/2006/relationships/image"/><Relationship Id="rId22" Target="../media/image17.png" Type="http://schemas.openxmlformats.org/officeDocument/2006/relationships/image"/><Relationship Id="rId23" Target="../media/image18.svg" Type="http://schemas.openxmlformats.org/officeDocument/2006/relationships/image"/><Relationship Id="rId24" Target="../media/image35.png" Type="http://schemas.openxmlformats.org/officeDocument/2006/relationships/image"/><Relationship Id="rId25" Target="../media/image36.svg" Type="http://schemas.openxmlformats.org/officeDocument/2006/relationships/image"/><Relationship Id="rId26" Target="../media/image59.png" Type="http://schemas.openxmlformats.org/officeDocument/2006/relationships/image"/><Relationship Id="rId27" Target="../media/image60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54.svg" Type="http://schemas.openxmlformats.org/officeDocument/2006/relationships/image"/><Relationship Id="rId30" Target="../media/image49.png" Type="http://schemas.openxmlformats.org/officeDocument/2006/relationships/image"/><Relationship Id="rId31" Target="../media/image50.svg" Type="http://schemas.openxmlformats.org/officeDocument/2006/relationships/image"/><Relationship Id="rId32" Target="../media/image51.png" Type="http://schemas.openxmlformats.org/officeDocument/2006/relationships/image"/><Relationship Id="rId33" Target="../media/image52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11" Target="../media/image68.svg" Type="http://schemas.openxmlformats.org/officeDocument/2006/relationships/image"/><Relationship Id="rId12" Target="../media/image69.png" Type="http://schemas.openxmlformats.org/officeDocument/2006/relationships/image"/><Relationship Id="rId13" Target="../media/image70.svg" Type="http://schemas.openxmlformats.org/officeDocument/2006/relationships/image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11" Target="../media/image68.svg" Type="http://schemas.openxmlformats.org/officeDocument/2006/relationships/image"/><Relationship Id="rId12" Target="../media/image69.png" Type="http://schemas.openxmlformats.org/officeDocument/2006/relationships/image"/><Relationship Id="rId13" Target="../media/image70.svg" Type="http://schemas.openxmlformats.org/officeDocument/2006/relationships/image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jpeg" Type="http://schemas.openxmlformats.org/officeDocument/2006/relationships/image"/><Relationship Id="rId3" Target="../media/image72.png" Type="http://schemas.openxmlformats.org/officeDocument/2006/relationships/image"/><Relationship Id="rId4" Target="../media/image7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051135" y="-3957668"/>
            <a:ext cx="28230725" cy="19361979"/>
            <a:chOff x="0" y="0"/>
            <a:chExt cx="37640966" cy="25815972"/>
          </a:xfrm>
        </p:grpSpPr>
        <p:sp>
          <p:nvSpPr>
            <p:cNvPr name="Freeform 4" id="4"/>
            <p:cNvSpPr/>
            <p:nvPr/>
          </p:nvSpPr>
          <p:spPr>
            <a:xfrm flipH="false" flipV="false" rot="8267790">
              <a:off x="27767565" y="13477246"/>
              <a:ext cx="7109323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7109323">
                  <a:moveTo>
                    <a:pt x="0" y="0"/>
                  </a:moveTo>
                  <a:lnTo>
                    <a:pt x="7109323" y="0"/>
                  </a:lnTo>
                  <a:lnTo>
                    <a:pt x="7109323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4971899">
              <a:off x="6809069" y="2962135"/>
              <a:ext cx="6816045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6816045">
                  <a:moveTo>
                    <a:pt x="0" y="0"/>
                  </a:moveTo>
                  <a:lnTo>
                    <a:pt x="6816045" y="0"/>
                  </a:lnTo>
                  <a:lnTo>
                    <a:pt x="681604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-1471383">
              <a:off x="3842539" y="12357376"/>
              <a:ext cx="7109323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7109323">
                  <a:moveTo>
                    <a:pt x="7109323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7109323" y="10972800"/>
                  </a:lnTo>
                  <a:lnTo>
                    <a:pt x="7109323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2805689">
              <a:off x="13429806" y="861587"/>
              <a:ext cx="7109323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7109323">
                  <a:moveTo>
                    <a:pt x="0" y="0"/>
                  </a:moveTo>
                  <a:lnTo>
                    <a:pt x="7109323" y="0"/>
                  </a:lnTo>
                  <a:lnTo>
                    <a:pt x="7109323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3167131">
              <a:off x="2844009" y="1057751"/>
              <a:ext cx="6928218" cy="10580473"/>
            </a:xfrm>
            <a:custGeom>
              <a:avLst/>
              <a:gdLst/>
              <a:ahLst/>
              <a:cxnLst/>
              <a:rect r="r" b="b" t="t" l="l"/>
              <a:pathLst>
                <a:path h="10580473" w="6928218">
                  <a:moveTo>
                    <a:pt x="0" y="0"/>
                  </a:moveTo>
                  <a:lnTo>
                    <a:pt x="6928217" y="0"/>
                  </a:lnTo>
                  <a:lnTo>
                    <a:pt x="6928217" y="10580473"/>
                  </a:lnTo>
                  <a:lnTo>
                    <a:pt x="0" y="10580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-1471383">
              <a:off x="16446498" y="12788454"/>
              <a:ext cx="7109323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7109323">
                  <a:moveTo>
                    <a:pt x="7109323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7109323" y="10972800"/>
                  </a:lnTo>
                  <a:lnTo>
                    <a:pt x="7109323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4971899">
              <a:off x="9290799" y="13149654"/>
              <a:ext cx="6816045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6816045">
                  <a:moveTo>
                    <a:pt x="0" y="0"/>
                  </a:moveTo>
                  <a:lnTo>
                    <a:pt x="6816045" y="0"/>
                  </a:lnTo>
                  <a:lnTo>
                    <a:pt x="681604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2700000">
              <a:off x="18529088" y="13722994"/>
              <a:ext cx="7713424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7713424">
                  <a:moveTo>
                    <a:pt x="0" y="0"/>
                  </a:moveTo>
                  <a:lnTo>
                    <a:pt x="7713424" y="0"/>
                  </a:lnTo>
                  <a:lnTo>
                    <a:pt x="771342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4971899">
              <a:off x="25628038" y="1527954"/>
              <a:ext cx="6816045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6816045">
                  <a:moveTo>
                    <a:pt x="0" y="0"/>
                  </a:moveTo>
                  <a:lnTo>
                    <a:pt x="6816045" y="0"/>
                  </a:lnTo>
                  <a:lnTo>
                    <a:pt x="681604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7232626">
              <a:off x="18529088" y="1336771"/>
              <a:ext cx="7713424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7713424">
                  <a:moveTo>
                    <a:pt x="0" y="0"/>
                  </a:moveTo>
                  <a:lnTo>
                    <a:pt x="7713424" y="0"/>
                  </a:lnTo>
                  <a:lnTo>
                    <a:pt x="771342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918652" y="1664919"/>
            <a:ext cx="20125305" cy="6957162"/>
            <a:chOff x="0" y="0"/>
            <a:chExt cx="5300492" cy="18323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300492" cy="1832339"/>
            </a:xfrm>
            <a:custGeom>
              <a:avLst/>
              <a:gdLst/>
              <a:ahLst/>
              <a:cxnLst/>
              <a:rect r="r" b="b" t="t" l="l"/>
              <a:pathLst>
                <a:path h="1832339" w="5300492">
                  <a:moveTo>
                    <a:pt x="0" y="0"/>
                  </a:moveTo>
                  <a:lnTo>
                    <a:pt x="5300492" y="0"/>
                  </a:lnTo>
                  <a:lnTo>
                    <a:pt x="5300492" y="1832339"/>
                  </a:lnTo>
                  <a:lnTo>
                    <a:pt x="0" y="1832339"/>
                  </a:lnTo>
                  <a:close/>
                </a:path>
              </a:pathLst>
            </a:custGeom>
            <a:solidFill>
              <a:srgbClr val="F6F4F1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5300492" cy="1879964"/>
            </a:xfrm>
            <a:prstGeom prst="rect">
              <a:avLst/>
            </a:prstGeom>
          </p:spPr>
          <p:txBody>
            <a:bodyPr anchor="ctr" rtlCol="false" tIns="76200" lIns="76200" bIns="76200" rIns="76200"/>
            <a:lstStyle/>
            <a:p>
              <a:pPr algn="ctr">
                <a:lnSpc>
                  <a:spcPts val="272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true" rot="-10695797">
            <a:off x="1473021" y="4511753"/>
            <a:ext cx="8067485" cy="2433498"/>
          </a:xfrm>
          <a:custGeom>
            <a:avLst/>
            <a:gdLst/>
            <a:ahLst/>
            <a:cxnLst/>
            <a:rect r="r" b="b" t="t" l="l"/>
            <a:pathLst>
              <a:path h="2433498" w="8067485">
                <a:moveTo>
                  <a:pt x="0" y="2433499"/>
                </a:moveTo>
                <a:lnTo>
                  <a:pt x="8067484" y="2433499"/>
                </a:lnTo>
                <a:lnTo>
                  <a:pt x="8067484" y="0"/>
                </a:lnTo>
                <a:lnTo>
                  <a:pt x="0" y="0"/>
                </a:lnTo>
                <a:lnTo>
                  <a:pt x="0" y="2433499"/>
                </a:lnTo>
                <a:close/>
              </a:path>
            </a:pathLst>
          </a:custGeom>
          <a:blipFill>
            <a:blip r:embed="rId7">
              <a:alphaModFix amt="80000"/>
            </a:blip>
            <a:stretch>
              <a:fillRect l="0" t="-1673" r="0" b="-1479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33089">
            <a:off x="2447589" y="3114343"/>
            <a:ext cx="6116813" cy="1496666"/>
          </a:xfrm>
          <a:custGeom>
            <a:avLst/>
            <a:gdLst/>
            <a:ahLst/>
            <a:cxnLst/>
            <a:rect r="r" b="b" t="t" l="l"/>
            <a:pathLst>
              <a:path h="1496666" w="6116813">
                <a:moveTo>
                  <a:pt x="0" y="0"/>
                </a:moveTo>
                <a:lnTo>
                  <a:pt x="6116813" y="0"/>
                </a:lnTo>
                <a:lnTo>
                  <a:pt x="6116813" y="1496666"/>
                </a:lnTo>
                <a:lnTo>
                  <a:pt x="0" y="14966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0223" r="0" b="-33472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-133089">
            <a:off x="3356336" y="2992043"/>
            <a:ext cx="4576977" cy="1487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97"/>
              </a:lnSpc>
            </a:pPr>
            <a:r>
              <a:rPr lang="en-US" sz="9720" spc="-398">
                <a:solidFill>
                  <a:srgbClr val="302C2C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Migración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503063" y="2509918"/>
            <a:ext cx="3482135" cy="394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46"/>
              </a:lnSpc>
              <a:spcBef>
                <a:spcPct val="0"/>
              </a:spcBef>
            </a:pPr>
            <a:r>
              <a:rPr lang="en-US" b="true" sz="2104">
                <a:solidFill>
                  <a:srgbClr val="000000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UNACH</a:t>
            </a:r>
          </a:p>
        </p:txBody>
      </p:sp>
      <p:sp>
        <p:nvSpPr>
          <p:cNvPr name="TextBox 21" id="21"/>
          <p:cNvSpPr txBox="true"/>
          <p:nvPr/>
        </p:nvSpPr>
        <p:spPr>
          <a:xfrm rot="104202">
            <a:off x="2011941" y="4649650"/>
            <a:ext cx="7749173" cy="221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7632" spc="625">
                <a:solidFill>
                  <a:srgbClr val="F6F4F1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COMO PROBLEMA CONTEMPORÁNEO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7702494"/>
            <a:ext cx="8301253" cy="534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b="true" sz="3480" spc="121">
                <a:solidFill>
                  <a:srgbClr val="302C2C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DOCENTE: MSC. GLADYS BONILLA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-6431650">
            <a:off x="14760732" y="6108680"/>
            <a:ext cx="2473246" cy="2600340"/>
          </a:xfrm>
          <a:custGeom>
            <a:avLst/>
            <a:gdLst/>
            <a:ahLst/>
            <a:cxnLst/>
            <a:rect r="r" b="b" t="t" l="l"/>
            <a:pathLst>
              <a:path h="2600340" w="2473246">
                <a:moveTo>
                  <a:pt x="0" y="0"/>
                </a:moveTo>
                <a:lnTo>
                  <a:pt x="2473246" y="0"/>
                </a:lnTo>
                <a:lnTo>
                  <a:pt x="2473246" y="2600340"/>
                </a:lnTo>
                <a:lnTo>
                  <a:pt x="0" y="2600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7096" r="-1405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3168275">
            <a:off x="9725849" y="2544176"/>
            <a:ext cx="5608192" cy="5220607"/>
          </a:xfrm>
          <a:custGeom>
            <a:avLst/>
            <a:gdLst/>
            <a:ahLst/>
            <a:cxnLst/>
            <a:rect r="r" b="b" t="t" l="l"/>
            <a:pathLst>
              <a:path h="5220607" w="5608192">
                <a:moveTo>
                  <a:pt x="0" y="0"/>
                </a:moveTo>
                <a:lnTo>
                  <a:pt x="5608191" y="0"/>
                </a:lnTo>
                <a:lnTo>
                  <a:pt x="5608191" y="5220607"/>
                </a:lnTo>
                <a:lnTo>
                  <a:pt x="0" y="5220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88349" y="2322973"/>
            <a:ext cx="6202178" cy="1195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999" b="true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Problemas Asociados con la Migración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88349" y="3947369"/>
            <a:ext cx="6202178" cy="2889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56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Inestabilidad Laboral y Salarios Bajos: Los migrantes a menudo enfrentan dificultades para encontrar empleos estables y bien remunerados. Muchos terminan trabajando en condiciones precarias y con salarios bajos, lo que puede llevar a la explotación laboral¹.</a:t>
            </a:r>
          </a:p>
          <a:p>
            <a:pPr algn="just">
              <a:lnSpc>
                <a:spcPts val="2856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2826197" y="-1605376"/>
            <a:ext cx="6456210" cy="645621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8888" t="0" r="-38888" b="0"/>
              </a:stretch>
            </a:blipFill>
            <a:ln w="1524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66973" y="-1024979"/>
            <a:ext cx="4107358" cy="410735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00" t="0" r="-25000" b="0"/>
              </a:stretch>
            </a:blipFill>
            <a:ln w="1524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5508913" y="3750656"/>
            <a:ext cx="4660207" cy="4660207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350416" y="7409446"/>
            <a:ext cx="2788869" cy="2788869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-1429852" y="-1605376"/>
            <a:ext cx="3498687" cy="349868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47435" y="-1024979"/>
            <a:ext cx="1957892" cy="195789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8127298" y="3760181"/>
            <a:ext cx="6202178" cy="2889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56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Aislamiento Social: Los migrantes pueden sentirse aislados en sus nuevas comunidades, especialmente si no hablan el idioma local o si no hay redes de apoyo adecuadas. Este aislamiento puede afectar su bienestar emocional y su capacidad para integrarse plenamente¹.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545572" y="7179168"/>
            <a:ext cx="6202178" cy="2527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6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Racismo y Discriminación: La llegada de migrantes a veces provoca reacciones negativas en las comunidades receptoras, incluyendo actitudes racistas y discriminatorias. Esto puede dificultar la integración y generar tensiones sociales¹.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361585" y="6792534"/>
            <a:ext cx="5104710" cy="510471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105820" y="-1779333"/>
            <a:ext cx="3558666" cy="355866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420886" y="8786234"/>
            <a:ext cx="2639396" cy="263939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247021" y="1137361"/>
            <a:ext cx="8012279" cy="8012279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4095" t="-9436" r="-60162" b="0"/>
              </a:stretch>
            </a:blipFill>
            <a:ln w="1524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4709552" y="361354"/>
            <a:ext cx="2204388" cy="2204388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452846" y="1038225"/>
            <a:ext cx="6794176" cy="2527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56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 Déficit en Servicios Públicos: La migración masiva puede poner presión sobre los servicios públicos como la salud y la educación. Las comunidades receptoras pueden enfrentar desafíos para proporcionar servicios adecuados a todos los residentes, incluidos los migrantes¹.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62489" y="4204835"/>
            <a:ext cx="7981511" cy="2165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56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 Aparición de Organizaciones Delictivas: En algunos casos, la migración puede estar asociada con el aumento de actividades delictivas, como el tráfico de personas y la explotación. Esto ocurre especialmente cuando los migrantes no tienen acceso a vías legales y seguras para migrar¹.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62489" y="7008432"/>
            <a:ext cx="7981511" cy="1803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56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6. Impacto en la Economía Local: Aunque los migrantes pueden contribuir positivamente a la economía, también pueden generar competencia por empleos y recursos, lo que puede ser percibido negativamente por algunos residentes locales¹.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3627" y="3140254"/>
            <a:ext cx="9580746" cy="958074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40270" t="-15043" r="-32294" b="0"/>
              </a:stretch>
            </a:blipFill>
            <a:ln w="1524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16156594" y="1393509"/>
            <a:ext cx="5104710" cy="510471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1523655" y="7616290"/>
            <a:ext cx="5104710" cy="510471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924549" y="-575154"/>
            <a:ext cx="2858157" cy="285815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554846" y="2752805"/>
            <a:ext cx="2858157" cy="2858157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127812" y="1058684"/>
            <a:ext cx="4131488" cy="2595378"/>
            <a:chOff x="0" y="0"/>
            <a:chExt cx="1014545" cy="63733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14545" cy="637331"/>
            </a:xfrm>
            <a:custGeom>
              <a:avLst/>
              <a:gdLst/>
              <a:ahLst/>
              <a:cxnLst/>
              <a:rect r="r" b="b" t="t" l="l"/>
              <a:pathLst>
                <a:path h="637331" w="1014545">
                  <a:moveTo>
                    <a:pt x="37478" y="0"/>
                  </a:moveTo>
                  <a:lnTo>
                    <a:pt x="977067" y="0"/>
                  </a:lnTo>
                  <a:cubicBezTo>
                    <a:pt x="997765" y="0"/>
                    <a:pt x="1014545" y="16779"/>
                    <a:pt x="1014545" y="37478"/>
                  </a:cubicBezTo>
                  <a:lnTo>
                    <a:pt x="1014545" y="599854"/>
                  </a:lnTo>
                  <a:cubicBezTo>
                    <a:pt x="1014545" y="609794"/>
                    <a:pt x="1010596" y="619326"/>
                    <a:pt x="1003568" y="626355"/>
                  </a:cubicBezTo>
                  <a:cubicBezTo>
                    <a:pt x="996539" y="633383"/>
                    <a:pt x="987007" y="637331"/>
                    <a:pt x="977067" y="637331"/>
                  </a:cubicBezTo>
                  <a:lnTo>
                    <a:pt x="37478" y="637331"/>
                  </a:lnTo>
                  <a:cubicBezTo>
                    <a:pt x="16779" y="637331"/>
                    <a:pt x="0" y="620552"/>
                    <a:pt x="0" y="599854"/>
                  </a:cubicBezTo>
                  <a:lnTo>
                    <a:pt x="0" y="37478"/>
                  </a:lnTo>
                  <a:cubicBezTo>
                    <a:pt x="0" y="16779"/>
                    <a:pt x="16779" y="0"/>
                    <a:pt x="3747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014545" cy="6754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28700" y="1058684"/>
            <a:ext cx="4131488" cy="2595378"/>
            <a:chOff x="0" y="0"/>
            <a:chExt cx="1014545" cy="63733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14545" cy="637331"/>
            </a:xfrm>
            <a:custGeom>
              <a:avLst/>
              <a:gdLst/>
              <a:ahLst/>
              <a:cxnLst/>
              <a:rect r="r" b="b" t="t" l="l"/>
              <a:pathLst>
                <a:path h="637331" w="1014545">
                  <a:moveTo>
                    <a:pt x="37478" y="0"/>
                  </a:moveTo>
                  <a:lnTo>
                    <a:pt x="977067" y="0"/>
                  </a:lnTo>
                  <a:cubicBezTo>
                    <a:pt x="997765" y="0"/>
                    <a:pt x="1014545" y="16779"/>
                    <a:pt x="1014545" y="37478"/>
                  </a:cubicBezTo>
                  <a:lnTo>
                    <a:pt x="1014545" y="599854"/>
                  </a:lnTo>
                  <a:cubicBezTo>
                    <a:pt x="1014545" y="609794"/>
                    <a:pt x="1010596" y="619326"/>
                    <a:pt x="1003568" y="626355"/>
                  </a:cubicBezTo>
                  <a:cubicBezTo>
                    <a:pt x="996539" y="633383"/>
                    <a:pt x="987007" y="637331"/>
                    <a:pt x="977067" y="637331"/>
                  </a:cubicBezTo>
                  <a:lnTo>
                    <a:pt x="37478" y="637331"/>
                  </a:lnTo>
                  <a:cubicBezTo>
                    <a:pt x="16779" y="637331"/>
                    <a:pt x="0" y="620552"/>
                    <a:pt x="0" y="599854"/>
                  </a:cubicBezTo>
                  <a:lnTo>
                    <a:pt x="0" y="37478"/>
                  </a:lnTo>
                  <a:cubicBezTo>
                    <a:pt x="0" y="16779"/>
                    <a:pt x="16779" y="0"/>
                    <a:pt x="3747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014545" cy="6754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127812" y="3847059"/>
            <a:ext cx="4131488" cy="4083567"/>
            <a:chOff x="0" y="0"/>
            <a:chExt cx="1014545" cy="100277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14545" cy="1002777"/>
            </a:xfrm>
            <a:custGeom>
              <a:avLst/>
              <a:gdLst/>
              <a:ahLst/>
              <a:cxnLst/>
              <a:rect r="r" b="b" t="t" l="l"/>
              <a:pathLst>
                <a:path h="1002777" w="1014545">
                  <a:moveTo>
                    <a:pt x="37478" y="0"/>
                  </a:moveTo>
                  <a:lnTo>
                    <a:pt x="977067" y="0"/>
                  </a:lnTo>
                  <a:cubicBezTo>
                    <a:pt x="997765" y="0"/>
                    <a:pt x="1014545" y="16779"/>
                    <a:pt x="1014545" y="37478"/>
                  </a:cubicBezTo>
                  <a:lnTo>
                    <a:pt x="1014545" y="965300"/>
                  </a:lnTo>
                  <a:cubicBezTo>
                    <a:pt x="1014545" y="975239"/>
                    <a:pt x="1010596" y="984772"/>
                    <a:pt x="1003568" y="991800"/>
                  </a:cubicBezTo>
                  <a:cubicBezTo>
                    <a:pt x="996539" y="998829"/>
                    <a:pt x="987007" y="1002777"/>
                    <a:pt x="977067" y="1002777"/>
                  </a:cubicBezTo>
                  <a:lnTo>
                    <a:pt x="37478" y="1002777"/>
                  </a:lnTo>
                  <a:cubicBezTo>
                    <a:pt x="16779" y="1002777"/>
                    <a:pt x="0" y="985998"/>
                    <a:pt x="0" y="965300"/>
                  </a:cubicBezTo>
                  <a:lnTo>
                    <a:pt x="0" y="37478"/>
                  </a:lnTo>
                  <a:cubicBezTo>
                    <a:pt x="0" y="16779"/>
                    <a:pt x="16779" y="0"/>
                    <a:pt x="3747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1014545" cy="10408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28700" y="3847059"/>
            <a:ext cx="4131488" cy="2595378"/>
            <a:chOff x="0" y="0"/>
            <a:chExt cx="1014545" cy="63733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14545" cy="637331"/>
            </a:xfrm>
            <a:custGeom>
              <a:avLst/>
              <a:gdLst/>
              <a:ahLst/>
              <a:cxnLst/>
              <a:rect r="r" b="b" t="t" l="l"/>
              <a:pathLst>
                <a:path h="637331" w="1014545">
                  <a:moveTo>
                    <a:pt x="37478" y="0"/>
                  </a:moveTo>
                  <a:lnTo>
                    <a:pt x="977067" y="0"/>
                  </a:lnTo>
                  <a:cubicBezTo>
                    <a:pt x="997765" y="0"/>
                    <a:pt x="1014545" y="16779"/>
                    <a:pt x="1014545" y="37478"/>
                  </a:cubicBezTo>
                  <a:lnTo>
                    <a:pt x="1014545" y="599854"/>
                  </a:lnTo>
                  <a:cubicBezTo>
                    <a:pt x="1014545" y="609794"/>
                    <a:pt x="1010596" y="619326"/>
                    <a:pt x="1003568" y="626355"/>
                  </a:cubicBezTo>
                  <a:cubicBezTo>
                    <a:pt x="996539" y="633383"/>
                    <a:pt x="987007" y="637331"/>
                    <a:pt x="977067" y="637331"/>
                  </a:cubicBezTo>
                  <a:lnTo>
                    <a:pt x="37478" y="637331"/>
                  </a:lnTo>
                  <a:cubicBezTo>
                    <a:pt x="16779" y="637331"/>
                    <a:pt x="0" y="620552"/>
                    <a:pt x="0" y="599854"/>
                  </a:cubicBezTo>
                  <a:lnTo>
                    <a:pt x="0" y="37478"/>
                  </a:lnTo>
                  <a:cubicBezTo>
                    <a:pt x="0" y="16779"/>
                    <a:pt x="16779" y="0"/>
                    <a:pt x="3747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1014545" cy="6754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028700" y="6632937"/>
            <a:ext cx="4131488" cy="2595378"/>
            <a:chOff x="0" y="0"/>
            <a:chExt cx="1014545" cy="63733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014545" cy="637331"/>
            </a:xfrm>
            <a:custGeom>
              <a:avLst/>
              <a:gdLst/>
              <a:ahLst/>
              <a:cxnLst/>
              <a:rect r="r" b="b" t="t" l="l"/>
              <a:pathLst>
                <a:path h="637331" w="1014545">
                  <a:moveTo>
                    <a:pt x="37478" y="0"/>
                  </a:moveTo>
                  <a:lnTo>
                    <a:pt x="977067" y="0"/>
                  </a:lnTo>
                  <a:cubicBezTo>
                    <a:pt x="997765" y="0"/>
                    <a:pt x="1014545" y="16779"/>
                    <a:pt x="1014545" y="37478"/>
                  </a:cubicBezTo>
                  <a:lnTo>
                    <a:pt x="1014545" y="599854"/>
                  </a:lnTo>
                  <a:cubicBezTo>
                    <a:pt x="1014545" y="609794"/>
                    <a:pt x="1010596" y="619326"/>
                    <a:pt x="1003568" y="626355"/>
                  </a:cubicBezTo>
                  <a:cubicBezTo>
                    <a:pt x="996539" y="633383"/>
                    <a:pt x="987007" y="637331"/>
                    <a:pt x="977067" y="637331"/>
                  </a:cubicBezTo>
                  <a:lnTo>
                    <a:pt x="37478" y="637331"/>
                  </a:lnTo>
                  <a:cubicBezTo>
                    <a:pt x="16779" y="637331"/>
                    <a:pt x="0" y="620552"/>
                    <a:pt x="0" y="599854"/>
                  </a:cubicBezTo>
                  <a:lnTo>
                    <a:pt x="0" y="37478"/>
                  </a:lnTo>
                  <a:cubicBezTo>
                    <a:pt x="0" y="16779"/>
                    <a:pt x="16779" y="0"/>
                    <a:pt x="3747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1014545" cy="6754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3603592" y="1273498"/>
            <a:ext cx="3171896" cy="2163986"/>
            <a:chOff x="0" y="0"/>
            <a:chExt cx="4229195" cy="2885314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0" y="9525"/>
              <a:ext cx="4229195" cy="781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80"/>
                </a:lnSpc>
              </a:pPr>
              <a:r>
                <a:rPr lang="en-US" sz="2000" b="true">
                  <a:solidFill>
                    <a:srgbClr val="000000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 Vías Legales para la Migración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0" y="977605"/>
              <a:ext cx="4229195" cy="1907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903"/>
                </a:lnSpc>
              </a:pPr>
              <a:r>
                <a:rPr lang="en-US" sz="15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Establecer vías legales y seguras para la migración, reduciendo así la dependencia de rutas peligrosas y la explotación por parte de organizaciones delictivas.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508496" y="1273498"/>
            <a:ext cx="3171896" cy="2163986"/>
            <a:chOff x="0" y="0"/>
            <a:chExt cx="4229195" cy="2885314"/>
          </a:xfrm>
        </p:grpSpPr>
        <p:sp>
          <p:nvSpPr>
            <p:cNvPr name="TextBox 35" id="35"/>
            <p:cNvSpPr txBox="true"/>
            <p:nvPr/>
          </p:nvSpPr>
          <p:spPr>
            <a:xfrm rot="0">
              <a:off x="0" y="9525"/>
              <a:ext cx="4229195" cy="781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80"/>
                </a:lnSpc>
              </a:pPr>
              <a:r>
                <a:rPr lang="en-US" sz="2000" b="true">
                  <a:solidFill>
                    <a:srgbClr val="000000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Programas de Integración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0" y="977605"/>
              <a:ext cx="4229195" cy="1907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903"/>
                </a:lnSpc>
              </a:pPr>
              <a:r>
                <a:rPr lang="en-US" sz="15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Crear programas que faciliten la integración de los migrantes en la sociedad, incluyendo clases de idioma, orientación cultural y apoyo para encontrar empleo.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508496" y="3945864"/>
            <a:ext cx="3171896" cy="2163986"/>
            <a:chOff x="0" y="0"/>
            <a:chExt cx="4229195" cy="2885314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0" y="9525"/>
              <a:ext cx="4229195" cy="781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80"/>
                </a:lnSpc>
              </a:pPr>
              <a:r>
                <a:rPr lang="en-US" sz="2000" b="true">
                  <a:solidFill>
                    <a:srgbClr val="000000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Protección de Derechos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0" y="977605"/>
              <a:ext cx="4229195" cy="1907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903"/>
                </a:lnSpc>
              </a:pPr>
              <a:r>
                <a:rPr lang="en-US" sz="15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Asegurar que los derechos de los migrantes sean protegidos, incluyendo el acceso a servicios básicos y la protección contra la explotación laboral.</a:t>
              </a: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3607608" y="4568063"/>
            <a:ext cx="3171896" cy="2651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2000" b="true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Abordar estos problemas no solo beneficia a los migrantes, sino que también fortalece la cohesión social y el desarrollo económico de las comunidades receptoras.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1508496" y="6848634"/>
            <a:ext cx="3171896" cy="2163986"/>
            <a:chOff x="0" y="0"/>
            <a:chExt cx="4229195" cy="2885314"/>
          </a:xfrm>
        </p:grpSpPr>
        <p:sp>
          <p:nvSpPr>
            <p:cNvPr name="TextBox 42" id="42"/>
            <p:cNvSpPr txBox="true"/>
            <p:nvPr/>
          </p:nvSpPr>
          <p:spPr>
            <a:xfrm rot="0">
              <a:off x="0" y="9525"/>
              <a:ext cx="4229195" cy="781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80"/>
                </a:lnSpc>
              </a:pPr>
              <a:r>
                <a:rPr lang="en-US" sz="2000" b="true">
                  <a:solidFill>
                    <a:srgbClr val="000000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Sensibilización y Educación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0" y="977605"/>
              <a:ext cx="4229195" cy="1907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903"/>
                </a:lnSpc>
              </a:pPr>
              <a:r>
                <a:rPr lang="en-US" sz="15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Promover la sensibilización y la educación en las comunidades receptoras para reducir el racismo y la discriminación, fomentando una mayor comprensión y tolerancia.</a:t>
              </a: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5513083" y="1100457"/>
            <a:ext cx="7261834" cy="1795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999" b="true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Importancia de Abordar estos Problemas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7" t="-86067" r="0" b="-7922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20987" y="736605"/>
            <a:ext cx="13351410" cy="11009327"/>
            <a:chOff x="0" y="0"/>
            <a:chExt cx="17801880" cy="14679103"/>
          </a:xfrm>
        </p:grpSpPr>
        <p:sp>
          <p:nvSpPr>
            <p:cNvPr name="Freeform 4" id="4"/>
            <p:cNvSpPr/>
            <p:nvPr/>
          </p:nvSpPr>
          <p:spPr>
            <a:xfrm flipH="false" flipV="false" rot="-427657">
              <a:off x="166860" y="9832484"/>
              <a:ext cx="17468159" cy="3777489"/>
            </a:xfrm>
            <a:custGeom>
              <a:avLst/>
              <a:gdLst/>
              <a:ahLst/>
              <a:cxnLst/>
              <a:rect r="r" b="b" t="t" l="l"/>
              <a:pathLst>
                <a:path h="3777489" w="17468159">
                  <a:moveTo>
                    <a:pt x="0" y="0"/>
                  </a:moveTo>
                  <a:lnTo>
                    <a:pt x="17468160" y="0"/>
                  </a:lnTo>
                  <a:lnTo>
                    <a:pt x="17468160" y="3777490"/>
                  </a:lnTo>
                  <a:lnTo>
                    <a:pt x="0" y="3777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7000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true" rot="-10800000">
              <a:off x="1354037" y="0"/>
              <a:ext cx="10009335" cy="11543746"/>
            </a:xfrm>
            <a:custGeom>
              <a:avLst/>
              <a:gdLst/>
              <a:ahLst/>
              <a:cxnLst/>
              <a:rect r="r" b="b" t="t" l="l"/>
              <a:pathLst>
                <a:path h="11543746" w="10009335">
                  <a:moveTo>
                    <a:pt x="0" y="11543746"/>
                  </a:moveTo>
                  <a:lnTo>
                    <a:pt x="10009335" y="11543746"/>
                  </a:lnTo>
                  <a:lnTo>
                    <a:pt x="10009335" y="0"/>
                  </a:lnTo>
                  <a:lnTo>
                    <a:pt x="0" y="0"/>
                  </a:lnTo>
                  <a:lnTo>
                    <a:pt x="0" y="11543746"/>
                  </a:lnTo>
                  <a:close/>
                </a:path>
              </a:pathLst>
            </a:custGeom>
            <a:blipFill>
              <a:blip r:embed="rId4"/>
              <a:stretch>
                <a:fillRect l="0" t="0" r="-5800" b="-25488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true" rot="-10800000">
              <a:off x="10748951" y="0"/>
              <a:ext cx="6318039" cy="11543746"/>
            </a:xfrm>
            <a:custGeom>
              <a:avLst/>
              <a:gdLst/>
              <a:ahLst/>
              <a:cxnLst/>
              <a:rect r="r" b="b" t="t" l="l"/>
              <a:pathLst>
                <a:path h="11543746" w="6318039">
                  <a:moveTo>
                    <a:pt x="0" y="11543746"/>
                  </a:moveTo>
                  <a:lnTo>
                    <a:pt x="6318040" y="11543746"/>
                  </a:lnTo>
                  <a:lnTo>
                    <a:pt x="6318040" y="0"/>
                  </a:lnTo>
                  <a:lnTo>
                    <a:pt x="0" y="0"/>
                  </a:lnTo>
                  <a:lnTo>
                    <a:pt x="0" y="11543746"/>
                  </a:lnTo>
                  <a:close/>
                </a:path>
              </a:pathLst>
            </a:custGeom>
            <a:blipFill>
              <a:blip r:embed="rId4"/>
              <a:stretch>
                <a:fillRect l="-5101" t="0" r="-62513" b="-25488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1760652">
            <a:off x="-148236" y="1042771"/>
            <a:ext cx="4330974" cy="5936793"/>
          </a:xfrm>
          <a:custGeom>
            <a:avLst/>
            <a:gdLst/>
            <a:ahLst/>
            <a:cxnLst/>
            <a:rect r="r" b="b" t="t" l="l"/>
            <a:pathLst>
              <a:path h="5936793" w="4330974">
                <a:moveTo>
                  <a:pt x="4330975" y="0"/>
                </a:moveTo>
                <a:lnTo>
                  <a:pt x="0" y="0"/>
                </a:lnTo>
                <a:lnTo>
                  <a:pt x="0" y="5936793"/>
                </a:lnTo>
                <a:lnTo>
                  <a:pt x="4330975" y="5936793"/>
                </a:lnTo>
                <a:lnTo>
                  <a:pt x="4330975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997790" y="5531766"/>
            <a:ext cx="4576770" cy="4256271"/>
          </a:xfrm>
          <a:custGeom>
            <a:avLst/>
            <a:gdLst/>
            <a:ahLst/>
            <a:cxnLst/>
            <a:rect r="r" b="b" t="t" l="l"/>
            <a:pathLst>
              <a:path h="4256271" w="4576770">
                <a:moveTo>
                  <a:pt x="0" y="0"/>
                </a:moveTo>
                <a:lnTo>
                  <a:pt x="4576770" y="0"/>
                </a:lnTo>
                <a:lnTo>
                  <a:pt x="4576770" y="4256270"/>
                </a:lnTo>
                <a:lnTo>
                  <a:pt x="0" y="42562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748" r="0" b="-174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280510">
            <a:off x="14361625" y="778060"/>
            <a:ext cx="4420828" cy="5432661"/>
          </a:xfrm>
          <a:custGeom>
            <a:avLst/>
            <a:gdLst/>
            <a:ahLst/>
            <a:cxnLst/>
            <a:rect r="r" b="b" t="t" l="l"/>
            <a:pathLst>
              <a:path h="5432661" w="4420828">
                <a:moveTo>
                  <a:pt x="0" y="0"/>
                </a:moveTo>
                <a:lnTo>
                  <a:pt x="4420828" y="0"/>
                </a:lnTo>
                <a:lnTo>
                  <a:pt x="4420828" y="5432662"/>
                </a:lnTo>
                <a:lnTo>
                  <a:pt x="0" y="54326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523294" y="6951111"/>
            <a:ext cx="3625741" cy="3214824"/>
          </a:xfrm>
          <a:custGeom>
            <a:avLst/>
            <a:gdLst/>
            <a:ahLst/>
            <a:cxnLst/>
            <a:rect r="r" b="b" t="t" l="l"/>
            <a:pathLst>
              <a:path h="3214824" w="3625741">
                <a:moveTo>
                  <a:pt x="3625741" y="0"/>
                </a:moveTo>
                <a:lnTo>
                  <a:pt x="0" y="0"/>
                </a:lnTo>
                <a:lnTo>
                  <a:pt x="0" y="3214824"/>
                </a:lnTo>
                <a:lnTo>
                  <a:pt x="3625741" y="3214824"/>
                </a:lnTo>
                <a:lnTo>
                  <a:pt x="3625741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265222" y="3101766"/>
            <a:ext cx="9757557" cy="457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74"/>
              </a:lnSpc>
            </a:pPr>
            <a:r>
              <a:rPr lang="en-US" sz="18015" spc="-198">
                <a:solidFill>
                  <a:srgbClr val="2B3244"/>
                </a:solidFill>
                <a:latin typeface="Gliker condensed"/>
                <a:ea typeface="Gliker condensed"/>
                <a:cs typeface="Gliker condensed"/>
                <a:sym typeface="Gliker condensed"/>
              </a:rPr>
              <a:t>MUCHAS</a:t>
            </a:r>
          </a:p>
          <a:p>
            <a:pPr algn="ctr">
              <a:lnSpc>
                <a:spcPts val="17474"/>
              </a:lnSpc>
            </a:pPr>
            <a:r>
              <a:rPr lang="en-US" sz="18015" spc="-198">
                <a:solidFill>
                  <a:srgbClr val="2B3244"/>
                </a:solidFill>
                <a:latin typeface="Gliker condensed"/>
                <a:ea typeface="Gliker condensed"/>
                <a:cs typeface="Gliker condensed"/>
                <a:sym typeface="Gliker condensed"/>
              </a:rPr>
              <a:t>GRACIAS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618872" y="-1986493"/>
            <a:ext cx="23976329" cy="16635259"/>
            <a:chOff x="0" y="0"/>
            <a:chExt cx="31968438" cy="22180346"/>
          </a:xfrm>
        </p:grpSpPr>
        <p:sp>
          <p:nvSpPr>
            <p:cNvPr name="Freeform 3" id="3"/>
            <p:cNvSpPr/>
            <p:nvPr/>
          </p:nvSpPr>
          <p:spPr>
            <a:xfrm flipH="true" flipV="false" rot="9728451">
              <a:off x="1666625" y="1468556"/>
              <a:ext cx="9091869" cy="12297447"/>
            </a:xfrm>
            <a:custGeom>
              <a:avLst/>
              <a:gdLst/>
              <a:ahLst/>
              <a:cxnLst/>
              <a:rect r="r" b="b" t="t" l="l"/>
              <a:pathLst>
                <a:path h="12297447" w="9091869">
                  <a:moveTo>
                    <a:pt x="9091869" y="0"/>
                  </a:moveTo>
                  <a:lnTo>
                    <a:pt x="0" y="0"/>
                  </a:lnTo>
                  <a:lnTo>
                    <a:pt x="0" y="12297448"/>
                  </a:lnTo>
                  <a:lnTo>
                    <a:pt x="9091869" y="12297448"/>
                  </a:lnTo>
                  <a:lnTo>
                    <a:pt x="9091869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1411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-1532579">
              <a:off x="10363403" y="5539314"/>
              <a:ext cx="11139715" cy="14538716"/>
            </a:xfrm>
            <a:custGeom>
              <a:avLst/>
              <a:gdLst/>
              <a:ahLst/>
              <a:cxnLst/>
              <a:rect r="r" b="b" t="t" l="l"/>
              <a:pathLst>
                <a:path h="14538716" w="11139715">
                  <a:moveTo>
                    <a:pt x="0" y="0"/>
                  </a:moveTo>
                  <a:lnTo>
                    <a:pt x="11139715" y="0"/>
                  </a:lnTo>
                  <a:lnTo>
                    <a:pt x="11139715" y="14538716"/>
                  </a:lnTo>
                  <a:lnTo>
                    <a:pt x="0" y="14538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8997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7233034">
              <a:off x="19010117" y="2949352"/>
              <a:ext cx="5453508" cy="8328361"/>
            </a:xfrm>
            <a:custGeom>
              <a:avLst/>
              <a:gdLst/>
              <a:ahLst/>
              <a:cxnLst/>
              <a:rect r="r" b="b" t="t" l="l"/>
              <a:pathLst>
                <a:path h="8328361" w="5453508">
                  <a:moveTo>
                    <a:pt x="0" y="0"/>
                  </a:moveTo>
                  <a:lnTo>
                    <a:pt x="5453508" y="0"/>
                  </a:lnTo>
                  <a:lnTo>
                    <a:pt x="5453508" y="8328362"/>
                  </a:lnTo>
                  <a:lnTo>
                    <a:pt x="0" y="832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418007">
              <a:off x="19043308" y="7527716"/>
              <a:ext cx="8074040" cy="12997980"/>
            </a:xfrm>
            <a:custGeom>
              <a:avLst/>
              <a:gdLst/>
              <a:ahLst/>
              <a:cxnLst/>
              <a:rect r="r" b="b" t="t" l="l"/>
              <a:pathLst>
                <a:path h="12997980" w="8074040">
                  <a:moveTo>
                    <a:pt x="0" y="0"/>
                  </a:moveTo>
                  <a:lnTo>
                    <a:pt x="8074040" y="0"/>
                  </a:lnTo>
                  <a:lnTo>
                    <a:pt x="8074040" y="12997981"/>
                  </a:lnTo>
                  <a:lnTo>
                    <a:pt x="0" y="12997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9728451">
              <a:off x="23044606" y="3049195"/>
              <a:ext cx="7094013" cy="13047806"/>
            </a:xfrm>
            <a:custGeom>
              <a:avLst/>
              <a:gdLst/>
              <a:ahLst/>
              <a:cxnLst/>
              <a:rect r="r" b="b" t="t" l="l"/>
              <a:pathLst>
                <a:path h="13047806" w="7094013">
                  <a:moveTo>
                    <a:pt x="7094013" y="0"/>
                  </a:moveTo>
                  <a:lnTo>
                    <a:pt x="0" y="0"/>
                  </a:lnTo>
                  <a:lnTo>
                    <a:pt x="0" y="13047806"/>
                  </a:lnTo>
                  <a:lnTo>
                    <a:pt x="7094013" y="13047806"/>
                  </a:lnTo>
                  <a:lnTo>
                    <a:pt x="7094013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9167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7233034">
              <a:off x="22806482" y="11198842"/>
              <a:ext cx="4859884" cy="9376391"/>
            </a:xfrm>
            <a:custGeom>
              <a:avLst/>
              <a:gdLst/>
              <a:ahLst/>
              <a:cxnLst/>
              <a:rect r="r" b="b" t="t" l="l"/>
              <a:pathLst>
                <a:path h="9376391" w="4859884">
                  <a:moveTo>
                    <a:pt x="0" y="0"/>
                  </a:moveTo>
                  <a:lnTo>
                    <a:pt x="4859884" y="0"/>
                  </a:lnTo>
                  <a:lnTo>
                    <a:pt x="4859884" y="9376391"/>
                  </a:lnTo>
                  <a:lnTo>
                    <a:pt x="0" y="937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9016" t="0" r="0" b="-49614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true" rot="-5072524">
              <a:off x="4203417" y="3404962"/>
              <a:ext cx="7931959" cy="11283680"/>
            </a:xfrm>
            <a:custGeom>
              <a:avLst/>
              <a:gdLst/>
              <a:ahLst/>
              <a:cxnLst/>
              <a:rect r="r" b="b" t="t" l="l"/>
              <a:pathLst>
                <a:path h="11283680" w="7931959">
                  <a:moveTo>
                    <a:pt x="0" y="11283680"/>
                  </a:moveTo>
                  <a:lnTo>
                    <a:pt x="7931960" y="11283680"/>
                  </a:lnTo>
                  <a:lnTo>
                    <a:pt x="7931960" y="0"/>
                  </a:lnTo>
                  <a:lnTo>
                    <a:pt x="0" y="0"/>
                  </a:lnTo>
                  <a:lnTo>
                    <a:pt x="0" y="1128368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true" flipV="false" rot="9728451">
              <a:off x="2283127" y="8397840"/>
              <a:ext cx="4497691" cy="9762309"/>
            </a:xfrm>
            <a:custGeom>
              <a:avLst/>
              <a:gdLst/>
              <a:ahLst/>
              <a:cxnLst/>
              <a:rect r="r" b="b" t="t" l="l"/>
              <a:pathLst>
                <a:path h="9762309" w="4497691">
                  <a:moveTo>
                    <a:pt x="4497692" y="0"/>
                  </a:moveTo>
                  <a:lnTo>
                    <a:pt x="0" y="0"/>
                  </a:lnTo>
                  <a:lnTo>
                    <a:pt x="0" y="9762309"/>
                  </a:lnTo>
                  <a:lnTo>
                    <a:pt x="4497692" y="9762309"/>
                  </a:lnTo>
                  <a:lnTo>
                    <a:pt x="4497692" y="0"/>
                  </a:lnTo>
                  <a:close/>
                </a:path>
              </a:pathLst>
            </a:custGeom>
            <a:blipFill>
              <a:blip r:embed="rId2"/>
              <a:stretch>
                <a:fillRect l="-102145" t="-43744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5428265">
              <a:off x="22043759" y="-1470612"/>
              <a:ext cx="4120507" cy="10870344"/>
            </a:xfrm>
            <a:custGeom>
              <a:avLst/>
              <a:gdLst/>
              <a:ahLst/>
              <a:cxnLst/>
              <a:rect r="r" b="b" t="t" l="l"/>
              <a:pathLst>
                <a:path h="10870344" w="4120507">
                  <a:moveTo>
                    <a:pt x="0" y="0"/>
                  </a:moveTo>
                  <a:lnTo>
                    <a:pt x="4120507" y="0"/>
                  </a:lnTo>
                  <a:lnTo>
                    <a:pt x="4120507" y="10870344"/>
                  </a:lnTo>
                  <a:lnTo>
                    <a:pt x="0" y="10870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63873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3967208">
              <a:off x="3786059" y="7779158"/>
              <a:ext cx="10891182" cy="13413474"/>
            </a:xfrm>
            <a:custGeom>
              <a:avLst/>
              <a:gdLst/>
              <a:ahLst/>
              <a:cxnLst/>
              <a:rect r="r" b="b" t="t" l="l"/>
              <a:pathLst>
                <a:path h="13413474" w="10891182">
                  <a:moveTo>
                    <a:pt x="0" y="0"/>
                  </a:moveTo>
                  <a:lnTo>
                    <a:pt x="10891182" y="0"/>
                  </a:lnTo>
                  <a:lnTo>
                    <a:pt x="10891182" y="13413474"/>
                  </a:lnTo>
                  <a:lnTo>
                    <a:pt x="0" y="13413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281" b="-18141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7594475">
              <a:off x="11885115" y="658184"/>
              <a:ext cx="7340463" cy="11329549"/>
            </a:xfrm>
            <a:custGeom>
              <a:avLst/>
              <a:gdLst/>
              <a:ahLst/>
              <a:cxnLst/>
              <a:rect r="r" b="b" t="t" l="l"/>
              <a:pathLst>
                <a:path h="11329549" w="7340463">
                  <a:moveTo>
                    <a:pt x="0" y="0"/>
                  </a:moveTo>
                  <a:lnTo>
                    <a:pt x="7340462" y="0"/>
                  </a:lnTo>
                  <a:lnTo>
                    <a:pt x="7340462" y="11329549"/>
                  </a:lnTo>
                  <a:lnTo>
                    <a:pt x="0" y="11329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true" rot="-5072524">
              <a:off x="10548704" y="-1002298"/>
              <a:ext cx="6278998" cy="11283680"/>
            </a:xfrm>
            <a:custGeom>
              <a:avLst/>
              <a:gdLst/>
              <a:ahLst/>
              <a:cxnLst/>
              <a:rect r="r" b="b" t="t" l="l"/>
              <a:pathLst>
                <a:path h="11283680" w="6278998">
                  <a:moveTo>
                    <a:pt x="0" y="11283680"/>
                  </a:moveTo>
                  <a:lnTo>
                    <a:pt x="6278998" y="11283680"/>
                  </a:lnTo>
                  <a:lnTo>
                    <a:pt x="6278998" y="0"/>
                  </a:lnTo>
                  <a:lnTo>
                    <a:pt x="0" y="0"/>
                  </a:lnTo>
                  <a:lnTo>
                    <a:pt x="0" y="11283680"/>
                  </a:lnTo>
                  <a:close/>
                </a:path>
              </a:pathLst>
            </a:custGeom>
            <a:blipFill>
              <a:blip r:embed="rId3"/>
              <a:stretch>
                <a:fillRect l="0" t="0" r="-26325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418007">
              <a:off x="5619889" y="7538543"/>
              <a:ext cx="8074040" cy="10065195"/>
            </a:xfrm>
            <a:custGeom>
              <a:avLst/>
              <a:gdLst/>
              <a:ahLst/>
              <a:cxnLst/>
              <a:rect r="r" b="b" t="t" l="l"/>
              <a:pathLst>
                <a:path h="10065195" w="8074040">
                  <a:moveTo>
                    <a:pt x="0" y="0"/>
                  </a:moveTo>
                  <a:lnTo>
                    <a:pt x="8074039" y="0"/>
                  </a:lnTo>
                  <a:lnTo>
                    <a:pt x="8074039" y="10065195"/>
                  </a:lnTo>
                  <a:lnTo>
                    <a:pt x="0" y="10065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29137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6F4F1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anchor="ctr" rtlCol="false" tIns="76200" lIns="76200" bIns="76200" rIns="76200"/>
            <a:lstStyle/>
            <a:p>
              <a:pPr algn="ctr">
                <a:lnSpc>
                  <a:spcPts val="272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-86499">
            <a:off x="4952402" y="2914660"/>
            <a:ext cx="8987260" cy="2213113"/>
          </a:xfrm>
          <a:custGeom>
            <a:avLst/>
            <a:gdLst/>
            <a:ahLst/>
            <a:cxnLst/>
            <a:rect r="r" b="b" t="t" l="l"/>
            <a:pathLst>
              <a:path h="2213113" w="8987260">
                <a:moveTo>
                  <a:pt x="0" y="0"/>
                </a:moveTo>
                <a:lnTo>
                  <a:pt x="8987261" y="0"/>
                </a:lnTo>
                <a:lnTo>
                  <a:pt x="8987261" y="2213113"/>
                </a:lnTo>
                <a:lnTo>
                  <a:pt x="0" y="2213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1000"/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4445406" y="3319773"/>
            <a:ext cx="9847773" cy="1460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8"/>
              </a:lnSpc>
            </a:pPr>
            <a:r>
              <a:rPr lang="en-US" sz="5248">
                <a:solidFill>
                  <a:srgbClr val="F6F4F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Definiciones de Migración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849245" y="5571781"/>
            <a:ext cx="9193575" cy="269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</a:pPr>
            <a:r>
              <a:rPr lang="en-US" sz="254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La migración se refiere al movimiento de personas de un lugar a otro con la intención de establecerse temporal o permanentemente en un nuevo destino¹. Este fenómeno puede ocurrir dentro de un mismo país (migración interna) o entre diferentes países (migración internacional)².</a:t>
            </a:r>
          </a:p>
          <a:p>
            <a:pPr algn="ctr">
              <a:lnSpc>
                <a:spcPts val="3565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5887876">
            <a:off x="-8435657" y="-4625990"/>
            <a:ext cx="23359434" cy="17269625"/>
            <a:chOff x="0" y="0"/>
            <a:chExt cx="31145912" cy="23026167"/>
          </a:xfrm>
        </p:grpSpPr>
        <p:sp>
          <p:nvSpPr>
            <p:cNvPr name="Freeform 4" id="4"/>
            <p:cNvSpPr/>
            <p:nvPr/>
          </p:nvSpPr>
          <p:spPr>
            <a:xfrm flipH="false" flipV="false" rot="4971899">
              <a:off x="8018541" y="3488289"/>
              <a:ext cx="8026756" cy="12921862"/>
            </a:xfrm>
            <a:custGeom>
              <a:avLst/>
              <a:gdLst/>
              <a:ahLst/>
              <a:cxnLst/>
              <a:rect r="r" b="b" t="t" l="l"/>
              <a:pathLst>
                <a:path h="12921862" w="8026756">
                  <a:moveTo>
                    <a:pt x="0" y="0"/>
                  </a:moveTo>
                  <a:lnTo>
                    <a:pt x="8026757" y="0"/>
                  </a:lnTo>
                  <a:lnTo>
                    <a:pt x="8026757" y="12921861"/>
                  </a:lnTo>
                  <a:lnTo>
                    <a:pt x="0" y="12921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-1471383">
              <a:off x="4180676" y="7603843"/>
              <a:ext cx="8372128" cy="12921862"/>
            </a:xfrm>
            <a:custGeom>
              <a:avLst/>
              <a:gdLst/>
              <a:ahLst/>
              <a:cxnLst/>
              <a:rect r="r" b="b" t="t" l="l"/>
              <a:pathLst>
                <a:path h="12921862" w="8372128">
                  <a:moveTo>
                    <a:pt x="8372128" y="0"/>
                  </a:moveTo>
                  <a:lnTo>
                    <a:pt x="0" y="0"/>
                  </a:lnTo>
                  <a:lnTo>
                    <a:pt x="0" y="12921862"/>
                  </a:lnTo>
                  <a:lnTo>
                    <a:pt x="8372128" y="12921862"/>
                  </a:lnTo>
                  <a:lnTo>
                    <a:pt x="8372128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2805689">
              <a:off x="15815297" y="1014628"/>
              <a:ext cx="8372128" cy="12921862"/>
            </a:xfrm>
            <a:custGeom>
              <a:avLst/>
              <a:gdLst/>
              <a:ahLst/>
              <a:cxnLst/>
              <a:rect r="r" b="b" t="t" l="l"/>
              <a:pathLst>
                <a:path h="12921862" w="8372128">
                  <a:moveTo>
                    <a:pt x="0" y="0"/>
                  </a:moveTo>
                  <a:lnTo>
                    <a:pt x="8372129" y="0"/>
                  </a:lnTo>
                  <a:lnTo>
                    <a:pt x="8372129" y="12921862"/>
                  </a:lnTo>
                  <a:lnTo>
                    <a:pt x="0" y="12921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3167131">
              <a:off x="3349180" y="1245635"/>
              <a:ext cx="8158854" cy="12459847"/>
            </a:xfrm>
            <a:custGeom>
              <a:avLst/>
              <a:gdLst/>
              <a:ahLst/>
              <a:cxnLst/>
              <a:rect r="r" b="b" t="t" l="l"/>
              <a:pathLst>
                <a:path h="12459847" w="8158854">
                  <a:moveTo>
                    <a:pt x="0" y="0"/>
                  </a:moveTo>
                  <a:lnTo>
                    <a:pt x="8158854" y="0"/>
                  </a:lnTo>
                  <a:lnTo>
                    <a:pt x="8158854" y="12459847"/>
                  </a:lnTo>
                  <a:lnTo>
                    <a:pt x="0" y="12459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2700000">
              <a:off x="18095183" y="8273087"/>
              <a:ext cx="9083533" cy="12921862"/>
            </a:xfrm>
            <a:custGeom>
              <a:avLst/>
              <a:gdLst/>
              <a:ahLst/>
              <a:cxnLst/>
              <a:rect r="r" b="b" t="t" l="l"/>
              <a:pathLst>
                <a:path h="12921862" w="9083533">
                  <a:moveTo>
                    <a:pt x="0" y="0"/>
                  </a:moveTo>
                  <a:lnTo>
                    <a:pt x="9083533" y="0"/>
                  </a:lnTo>
                  <a:lnTo>
                    <a:pt x="9083533" y="12921861"/>
                  </a:lnTo>
                  <a:lnTo>
                    <a:pt x="0" y="12921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-1471383">
              <a:off x="16601406" y="8949653"/>
              <a:ext cx="8372128" cy="12921862"/>
            </a:xfrm>
            <a:custGeom>
              <a:avLst/>
              <a:gdLst/>
              <a:ahLst/>
              <a:cxnLst/>
              <a:rect r="r" b="b" t="t" l="l"/>
              <a:pathLst>
                <a:path h="12921862" w="8372128">
                  <a:moveTo>
                    <a:pt x="8372128" y="0"/>
                  </a:moveTo>
                  <a:lnTo>
                    <a:pt x="0" y="0"/>
                  </a:lnTo>
                  <a:lnTo>
                    <a:pt x="0" y="12921862"/>
                  </a:lnTo>
                  <a:lnTo>
                    <a:pt x="8372128" y="12921862"/>
                  </a:lnTo>
                  <a:lnTo>
                    <a:pt x="8372128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4971899">
              <a:off x="8413533" y="8490187"/>
              <a:ext cx="8026756" cy="12921862"/>
            </a:xfrm>
            <a:custGeom>
              <a:avLst/>
              <a:gdLst/>
              <a:ahLst/>
              <a:cxnLst/>
              <a:rect r="r" b="b" t="t" l="l"/>
              <a:pathLst>
                <a:path h="12921862" w="8026756">
                  <a:moveTo>
                    <a:pt x="0" y="0"/>
                  </a:moveTo>
                  <a:lnTo>
                    <a:pt x="8026756" y="0"/>
                  </a:lnTo>
                  <a:lnTo>
                    <a:pt x="8026756" y="12921861"/>
                  </a:lnTo>
                  <a:lnTo>
                    <a:pt x="0" y="12921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7232626">
              <a:off x="18731616" y="2986259"/>
              <a:ext cx="9083533" cy="12921862"/>
            </a:xfrm>
            <a:custGeom>
              <a:avLst/>
              <a:gdLst/>
              <a:ahLst/>
              <a:cxnLst/>
              <a:rect r="r" b="b" t="t" l="l"/>
              <a:pathLst>
                <a:path h="12921862" w="9083533">
                  <a:moveTo>
                    <a:pt x="0" y="0"/>
                  </a:moveTo>
                  <a:lnTo>
                    <a:pt x="9083533" y="0"/>
                  </a:lnTo>
                  <a:lnTo>
                    <a:pt x="9083533" y="12921861"/>
                  </a:lnTo>
                  <a:lnTo>
                    <a:pt x="0" y="12921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695011" y="-248404"/>
            <a:ext cx="12009734" cy="11296604"/>
            <a:chOff x="0" y="0"/>
            <a:chExt cx="3163058" cy="297523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163058" cy="2975237"/>
            </a:xfrm>
            <a:custGeom>
              <a:avLst/>
              <a:gdLst/>
              <a:ahLst/>
              <a:cxnLst/>
              <a:rect r="r" b="b" t="t" l="l"/>
              <a:pathLst>
                <a:path h="2975237" w="3163058">
                  <a:moveTo>
                    <a:pt x="0" y="0"/>
                  </a:moveTo>
                  <a:lnTo>
                    <a:pt x="3163058" y="0"/>
                  </a:lnTo>
                  <a:lnTo>
                    <a:pt x="3163058" y="2975237"/>
                  </a:lnTo>
                  <a:lnTo>
                    <a:pt x="0" y="2975237"/>
                  </a:lnTo>
                  <a:close/>
                </a:path>
              </a:pathLst>
            </a:custGeom>
            <a:solidFill>
              <a:srgbClr val="F6F4F1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3163058" cy="3022862"/>
            </a:xfrm>
            <a:prstGeom prst="rect">
              <a:avLst/>
            </a:prstGeom>
          </p:spPr>
          <p:txBody>
            <a:bodyPr anchor="ctr" rtlCol="false" tIns="76200" lIns="76200" bIns="76200" rIns="76200"/>
            <a:lstStyle/>
            <a:p>
              <a:pPr algn="ctr">
                <a:lnSpc>
                  <a:spcPts val="272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true" rot="-10800000">
            <a:off x="8527774" y="2069821"/>
            <a:ext cx="8756615" cy="1528762"/>
          </a:xfrm>
          <a:custGeom>
            <a:avLst/>
            <a:gdLst/>
            <a:ahLst/>
            <a:cxnLst/>
            <a:rect r="r" b="b" t="t" l="l"/>
            <a:pathLst>
              <a:path h="1528762" w="8756615">
                <a:moveTo>
                  <a:pt x="0" y="1528762"/>
                </a:moveTo>
                <a:lnTo>
                  <a:pt x="8756614" y="1528762"/>
                </a:lnTo>
                <a:lnTo>
                  <a:pt x="8756614" y="0"/>
                </a:lnTo>
                <a:lnTo>
                  <a:pt x="0" y="0"/>
                </a:lnTo>
                <a:lnTo>
                  <a:pt x="0" y="1528762"/>
                </a:lnTo>
                <a:close/>
              </a:path>
            </a:pathLst>
          </a:custGeom>
          <a:blipFill>
            <a:blip r:embed="rId7">
              <a:alphaModFix amt="80000"/>
            </a:blip>
            <a:stretch>
              <a:fillRect l="0" t="-2892" r="0" b="-98348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-354330">
            <a:off x="1539430" y="1344439"/>
            <a:ext cx="6528739" cy="7584501"/>
            <a:chOff x="0" y="0"/>
            <a:chExt cx="546608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34210" t="0" r="-3421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275303" y="2275696"/>
            <a:ext cx="7744978" cy="818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50"/>
              </a:lnSpc>
            </a:pPr>
            <a:r>
              <a:rPr lang="en-US" sz="5157">
                <a:solidFill>
                  <a:srgbClr val="F6F4F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Tipos de migración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144000" y="4548968"/>
            <a:ext cx="7559524" cy="229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5"/>
              </a:lnSpc>
            </a:pPr>
            <a:r>
              <a:rPr lang="en-US" sz="214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- Migración voluntaria: Cuando las personas deciden mudarse por razones personales, como buscar mejores oportunidades laborales o educativas.</a:t>
            </a:r>
          </a:p>
          <a:p>
            <a:pPr algn="just">
              <a:lnSpc>
                <a:spcPts val="3005"/>
              </a:lnSpc>
            </a:pPr>
            <a:r>
              <a:rPr lang="en-US" sz="214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- Migración forzada: Cuando las personas se ven obligadas a desplazarse debido a conflictos, persecuciones, desastres naturales u otras situaciones adversas³.</a:t>
            </a:r>
          </a:p>
        </p:txBody>
      </p:sp>
      <p:sp>
        <p:nvSpPr>
          <p:cNvPr name="TextBox 23" id="23"/>
          <p:cNvSpPr txBox="true"/>
          <p:nvPr/>
        </p:nvSpPr>
        <p:spPr>
          <a:xfrm rot="-396831">
            <a:off x="1925426" y="7788114"/>
            <a:ext cx="6495932" cy="608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0"/>
              </a:lnSpc>
            </a:pPr>
            <a:r>
              <a:rPr lang="en-US" sz="3881" spc="135">
                <a:solidFill>
                  <a:srgbClr val="000000"/>
                </a:solidFill>
                <a:latin typeface="Stars &amp; Love"/>
                <a:ea typeface="Stars &amp; Love"/>
                <a:cs typeface="Stars &amp; Love"/>
                <a:sym typeface="Stars &amp; Love"/>
              </a:rPr>
              <a:t>¡Disfruta tus vacaciones!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5887876">
            <a:off x="1739775" y="-4096509"/>
            <a:ext cx="24602617" cy="18188710"/>
            <a:chOff x="0" y="0"/>
            <a:chExt cx="32803489" cy="24251613"/>
          </a:xfrm>
        </p:grpSpPr>
        <p:sp>
          <p:nvSpPr>
            <p:cNvPr name="Freeform 4" id="4"/>
            <p:cNvSpPr/>
            <p:nvPr/>
          </p:nvSpPr>
          <p:spPr>
            <a:xfrm flipH="false" flipV="false" rot="4971899">
              <a:off x="8445286" y="3673934"/>
              <a:ext cx="8453938" cy="13609559"/>
            </a:xfrm>
            <a:custGeom>
              <a:avLst/>
              <a:gdLst/>
              <a:ahLst/>
              <a:cxnLst/>
              <a:rect r="r" b="b" t="t" l="l"/>
              <a:pathLst>
                <a:path h="13609559" w="8453938">
                  <a:moveTo>
                    <a:pt x="0" y="0"/>
                  </a:moveTo>
                  <a:lnTo>
                    <a:pt x="8453938" y="0"/>
                  </a:lnTo>
                  <a:lnTo>
                    <a:pt x="8453938" y="13609560"/>
                  </a:lnTo>
                  <a:lnTo>
                    <a:pt x="0" y="13609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-1471383">
              <a:off x="4403170" y="8008518"/>
              <a:ext cx="8817691" cy="13609559"/>
            </a:xfrm>
            <a:custGeom>
              <a:avLst/>
              <a:gdLst/>
              <a:ahLst/>
              <a:cxnLst/>
              <a:rect r="r" b="b" t="t" l="l"/>
              <a:pathLst>
                <a:path h="13609559" w="8817691">
                  <a:moveTo>
                    <a:pt x="8817691" y="0"/>
                  </a:moveTo>
                  <a:lnTo>
                    <a:pt x="0" y="0"/>
                  </a:lnTo>
                  <a:lnTo>
                    <a:pt x="0" y="13609559"/>
                  </a:lnTo>
                  <a:lnTo>
                    <a:pt x="8817691" y="13609559"/>
                  </a:lnTo>
                  <a:lnTo>
                    <a:pt x="8817691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2805689">
              <a:off x="16656983" y="1068626"/>
              <a:ext cx="8817691" cy="13609559"/>
            </a:xfrm>
            <a:custGeom>
              <a:avLst/>
              <a:gdLst/>
              <a:ahLst/>
              <a:cxnLst/>
              <a:rect r="r" b="b" t="t" l="l"/>
              <a:pathLst>
                <a:path h="13609559" w="8817691">
                  <a:moveTo>
                    <a:pt x="0" y="0"/>
                  </a:moveTo>
                  <a:lnTo>
                    <a:pt x="8817691" y="0"/>
                  </a:lnTo>
                  <a:lnTo>
                    <a:pt x="8817691" y="13609560"/>
                  </a:lnTo>
                  <a:lnTo>
                    <a:pt x="0" y="13609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3167131">
              <a:off x="3527423" y="1311928"/>
              <a:ext cx="8593066" cy="13122956"/>
            </a:xfrm>
            <a:custGeom>
              <a:avLst/>
              <a:gdLst/>
              <a:ahLst/>
              <a:cxnLst/>
              <a:rect r="r" b="b" t="t" l="l"/>
              <a:pathLst>
                <a:path h="13122956" w="8593066">
                  <a:moveTo>
                    <a:pt x="0" y="0"/>
                  </a:moveTo>
                  <a:lnTo>
                    <a:pt x="8593065" y="0"/>
                  </a:lnTo>
                  <a:lnTo>
                    <a:pt x="8593065" y="13122956"/>
                  </a:lnTo>
                  <a:lnTo>
                    <a:pt x="0" y="13122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2700000">
              <a:off x="19058203" y="8713378"/>
              <a:ext cx="9566957" cy="13609559"/>
            </a:xfrm>
            <a:custGeom>
              <a:avLst/>
              <a:gdLst/>
              <a:ahLst/>
              <a:cxnLst/>
              <a:rect r="r" b="b" t="t" l="l"/>
              <a:pathLst>
                <a:path h="13609559" w="9566957">
                  <a:moveTo>
                    <a:pt x="0" y="0"/>
                  </a:moveTo>
                  <a:lnTo>
                    <a:pt x="9566957" y="0"/>
                  </a:lnTo>
                  <a:lnTo>
                    <a:pt x="9566957" y="13609559"/>
                  </a:lnTo>
                  <a:lnTo>
                    <a:pt x="0" y="13609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-1471383">
              <a:off x="17484928" y="9425951"/>
              <a:ext cx="8817691" cy="13609559"/>
            </a:xfrm>
            <a:custGeom>
              <a:avLst/>
              <a:gdLst/>
              <a:ahLst/>
              <a:cxnLst/>
              <a:rect r="r" b="b" t="t" l="l"/>
              <a:pathLst>
                <a:path h="13609559" w="8817691">
                  <a:moveTo>
                    <a:pt x="8817691" y="0"/>
                  </a:moveTo>
                  <a:lnTo>
                    <a:pt x="0" y="0"/>
                  </a:lnTo>
                  <a:lnTo>
                    <a:pt x="0" y="13609559"/>
                  </a:lnTo>
                  <a:lnTo>
                    <a:pt x="8817691" y="13609559"/>
                  </a:lnTo>
                  <a:lnTo>
                    <a:pt x="8817691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4971899">
              <a:off x="8861299" y="8942032"/>
              <a:ext cx="8453938" cy="13609559"/>
            </a:xfrm>
            <a:custGeom>
              <a:avLst/>
              <a:gdLst/>
              <a:ahLst/>
              <a:cxnLst/>
              <a:rect r="r" b="b" t="t" l="l"/>
              <a:pathLst>
                <a:path h="13609559" w="8453938">
                  <a:moveTo>
                    <a:pt x="0" y="0"/>
                  </a:moveTo>
                  <a:lnTo>
                    <a:pt x="8453938" y="0"/>
                  </a:lnTo>
                  <a:lnTo>
                    <a:pt x="8453938" y="13609559"/>
                  </a:lnTo>
                  <a:lnTo>
                    <a:pt x="0" y="13609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7232626">
              <a:off x="19728507" y="3145187"/>
              <a:ext cx="9566957" cy="13609559"/>
            </a:xfrm>
            <a:custGeom>
              <a:avLst/>
              <a:gdLst/>
              <a:ahLst/>
              <a:cxnLst/>
              <a:rect r="r" b="b" t="t" l="l"/>
              <a:pathLst>
                <a:path h="13609559" w="9566957">
                  <a:moveTo>
                    <a:pt x="0" y="0"/>
                  </a:moveTo>
                  <a:lnTo>
                    <a:pt x="9566957" y="0"/>
                  </a:lnTo>
                  <a:lnTo>
                    <a:pt x="9566957" y="13609559"/>
                  </a:lnTo>
                  <a:lnTo>
                    <a:pt x="0" y="13609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780645" y="-504802"/>
            <a:ext cx="11592989" cy="11296604"/>
            <a:chOff x="0" y="0"/>
            <a:chExt cx="3053297" cy="297523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053297" cy="2975237"/>
            </a:xfrm>
            <a:custGeom>
              <a:avLst/>
              <a:gdLst/>
              <a:ahLst/>
              <a:cxnLst/>
              <a:rect r="r" b="b" t="t" l="l"/>
              <a:pathLst>
                <a:path h="2975237" w="3053297">
                  <a:moveTo>
                    <a:pt x="0" y="0"/>
                  </a:moveTo>
                  <a:lnTo>
                    <a:pt x="3053297" y="0"/>
                  </a:lnTo>
                  <a:lnTo>
                    <a:pt x="3053297" y="2975237"/>
                  </a:lnTo>
                  <a:lnTo>
                    <a:pt x="0" y="2975237"/>
                  </a:lnTo>
                  <a:close/>
                </a:path>
              </a:pathLst>
            </a:custGeom>
            <a:solidFill>
              <a:srgbClr val="F6F4F1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3053297" cy="3022862"/>
            </a:xfrm>
            <a:prstGeom prst="rect">
              <a:avLst/>
            </a:prstGeom>
          </p:spPr>
          <p:txBody>
            <a:bodyPr anchor="ctr" rtlCol="false" tIns="76200" lIns="76200" bIns="76200" rIns="76200"/>
            <a:lstStyle/>
            <a:p>
              <a:pPr algn="ctr">
                <a:lnSpc>
                  <a:spcPts val="272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125403" y="1028700"/>
            <a:ext cx="7780892" cy="1899195"/>
          </a:xfrm>
          <a:custGeom>
            <a:avLst/>
            <a:gdLst/>
            <a:ahLst/>
            <a:cxnLst/>
            <a:rect r="r" b="b" t="t" l="l"/>
            <a:pathLst>
              <a:path h="1899195" w="7780892">
                <a:moveTo>
                  <a:pt x="0" y="0"/>
                </a:moveTo>
                <a:lnTo>
                  <a:pt x="7780892" y="0"/>
                </a:lnTo>
                <a:lnTo>
                  <a:pt x="7780892" y="1899195"/>
                </a:lnTo>
                <a:lnTo>
                  <a:pt x="0" y="1899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1000"/>
            </a:blip>
            <a:stretch>
              <a:fillRect l="-490" t="0" r="0" b="-1382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719319" y="1429996"/>
            <a:ext cx="7424681" cy="1341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92"/>
              </a:lnSpc>
            </a:pPr>
            <a:r>
              <a:rPr lang="en-US" sz="4900">
                <a:solidFill>
                  <a:srgbClr val="F6F4F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Importancia de la Migración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44256" y="3044897"/>
            <a:ext cx="7899744" cy="1629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85"/>
              </a:lnSpc>
            </a:pPr>
            <a:r>
              <a:rPr lang="en-US" sz="184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1. Impacto Económico: Los migrantes pueden contribuir al crecimiento económico del país receptor al llenar vacantes laborales y aportar nuevas habilidades y conocimientos⁴. Además, las remesas enviadas por los migrantes a sus países de origen pueden ser una fuente crucial de ingresos para muchas familias y economías locales⁵.</a:t>
            </a: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9918182" y="1028700"/>
            <a:ext cx="7557321" cy="8740659"/>
            <a:chOff x="0" y="0"/>
            <a:chExt cx="4428490" cy="51219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325120" y="509270"/>
              <a:ext cx="3675380" cy="3553460"/>
            </a:xfrm>
            <a:custGeom>
              <a:avLst/>
              <a:gdLst/>
              <a:ahLst/>
              <a:cxnLst/>
              <a:rect r="r" b="b" t="t" l="l"/>
              <a:pathLst>
                <a:path h="3553460" w="367538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8"/>
              <a:stretch>
                <a:fillRect l="0" t="-27645" r="0" b="-27645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-2540" y="172720"/>
              <a:ext cx="4295140" cy="4847590"/>
            </a:xfrm>
            <a:custGeom>
              <a:avLst/>
              <a:gdLst/>
              <a:ahLst/>
              <a:cxnLst/>
              <a:rect r="r" b="b" t="t" l="l"/>
              <a:pathLst>
                <a:path h="4847590" w="429514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72720" y="37846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9"/>
              <a:stretch>
                <a:fillRect l="-34223" t="0" r="-34223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270" y="177800"/>
              <a:ext cx="4305300" cy="4842510"/>
            </a:xfrm>
            <a:custGeom>
              <a:avLst/>
              <a:gdLst/>
              <a:ahLst/>
              <a:cxnLst/>
              <a:rect r="r" b="b" t="t" l="l"/>
              <a:pathLst>
                <a:path h="4842510" w="430530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5080" y="172720"/>
              <a:ext cx="4305300" cy="4519930"/>
            </a:xfrm>
            <a:custGeom>
              <a:avLst/>
              <a:gdLst/>
              <a:ahLst/>
              <a:cxnLst/>
              <a:rect r="r" b="b" t="t" l="l"/>
              <a:pathLst>
                <a:path h="4519930" w="430530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3409951" y="0"/>
              <a:ext cx="274319" cy="1045210"/>
            </a:xfrm>
            <a:custGeom>
              <a:avLst/>
              <a:gdLst/>
              <a:ahLst/>
              <a:cxnLst/>
              <a:rect r="r" b="b" t="t" l="l"/>
              <a:pathLst>
                <a:path h="1045210" w="274319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415028" y="15240"/>
              <a:ext cx="266700" cy="1032510"/>
            </a:xfrm>
            <a:custGeom>
              <a:avLst/>
              <a:gdLst/>
              <a:ahLst/>
              <a:cxnLst/>
              <a:rect r="r" b="b" t="t" l="l"/>
              <a:pathLst>
                <a:path h="1032510" w="26670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9918182" y="7693511"/>
            <a:ext cx="6495932" cy="608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0"/>
              </a:lnSpc>
            </a:pPr>
            <a:r>
              <a:rPr lang="en-US" sz="3881" spc="135">
                <a:solidFill>
                  <a:srgbClr val="000000"/>
                </a:solidFill>
                <a:latin typeface="Stars &amp; Love"/>
                <a:ea typeface="Stars &amp; Love"/>
                <a:cs typeface="Stars &amp; Love"/>
                <a:sym typeface="Stars &amp; Love"/>
              </a:rPr>
              <a:t>Templo japonés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44256" y="5112146"/>
            <a:ext cx="7899744" cy="1305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85"/>
              </a:lnSpc>
            </a:pPr>
            <a:r>
              <a:rPr lang="en-US" sz="184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2. Diversidad Cultural: La migración enriquece la diversidad cultural de las sociedades, promoviendo el intercambio de ideas, costumbres y tradiciones. Esto puede llevar a una mayor comprensión y tolerancia entre diferentes grupos culturales⁶.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44256" y="6531827"/>
            <a:ext cx="7899744" cy="1305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85"/>
              </a:lnSpc>
            </a:pPr>
            <a:r>
              <a:rPr lang="en-US" sz="184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3. Desarrollo Social: Los migrantes pueden ayudar a revitalizar comunidades en declive, aportando nuevas perspectivas y energías. También pueden desempeñar un papel importante en la innovación y el emprendimiento.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44256" y="8019434"/>
            <a:ext cx="7899744" cy="1629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85"/>
              </a:lnSpc>
            </a:pPr>
            <a:r>
              <a:rPr lang="en-US" sz="184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4. Desafíos y Políticas: La migración también presenta desafíos, como la integración de los migrantes en las sociedades receptoras y la gestión de los flujos migratorios. Es crucial que existan políticas adecuadas para garantizar los derechos y el bienestar de los migrantes, así como para maximizar los beneficios de la migración para todos los involucrados.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51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040742"/>
            <a:ext cx="8522033" cy="2298301"/>
            <a:chOff x="0" y="0"/>
            <a:chExt cx="11362711" cy="3064402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189774"/>
              <a:ext cx="9638681" cy="8418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64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161925"/>
              <a:ext cx="11362711" cy="21036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890"/>
                </a:lnSpc>
              </a:pPr>
              <a:r>
                <a:rPr lang="en-US" sz="6266">
                  <a:solidFill>
                    <a:srgbClr val="FDE0A0"/>
                  </a:solidFill>
                  <a:latin typeface="Bevan"/>
                  <a:ea typeface="Bevan"/>
                  <a:cs typeface="Bevan"/>
                  <a:sym typeface="Bevan"/>
                </a:rPr>
                <a:t>La relación entre cultura y sociedad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name="AutoShape 6" id="6"/>
          <p:cNvSpPr/>
          <p:nvPr/>
        </p:nvSpPr>
        <p:spPr>
          <a:xfrm rot="0"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name="AutoShape 7" id="7"/>
          <p:cNvSpPr/>
          <p:nvPr/>
        </p:nvSpPr>
        <p:spPr>
          <a:xfrm rot="0"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name="AutoShape 8" id="8"/>
          <p:cNvSpPr/>
          <p:nvPr/>
        </p:nvSpPr>
        <p:spPr>
          <a:xfrm rot="0"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name="AutoShape 9" id="9"/>
          <p:cNvSpPr/>
          <p:nvPr/>
        </p:nvSpPr>
        <p:spPr>
          <a:xfrm rot="0"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name="Freeform 10" id="10"/>
          <p:cNvSpPr/>
          <p:nvPr/>
        </p:nvSpPr>
        <p:spPr>
          <a:xfrm flipH="true" flipV="false" rot="0">
            <a:off x="11356046" y="6437406"/>
            <a:ext cx="5078084" cy="4470145"/>
          </a:xfrm>
          <a:custGeom>
            <a:avLst/>
            <a:gdLst/>
            <a:ahLst/>
            <a:cxnLst/>
            <a:rect r="r" b="b" t="t" l="l"/>
            <a:pathLst>
              <a:path h="4470145" w="5078084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rot="0"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name="Freeform 12" id="12"/>
          <p:cNvSpPr/>
          <p:nvPr/>
        </p:nvSpPr>
        <p:spPr>
          <a:xfrm flipH="false" flipV="false" rot="0">
            <a:off x="11781990" y="8293099"/>
            <a:ext cx="1312985" cy="1687247"/>
          </a:xfrm>
          <a:custGeom>
            <a:avLst/>
            <a:gdLst/>
            <a:ahLst/>
            <a:cxnLst/>
            <a:rect r="r" b="b" t="t" l="l"/>
            <a:pathLst>
              <a:path h="1687247" w="1312985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800000">
            <a:off x="9434527" y="3785298"/>
            <a:ext cx="1434967" cy="2869933"/>
          </a:xfrm>
          <a:custGeom>
            <a:avLst/>
            <a:gdLst/>
            <a:ahLst/>
            <a:cxnLst/>
            <a:rect r="r" b="b" t="t" l="l"/>
            <a:pathLst>
              <a:path h="2869933" w="1434967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rot="0"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name="Freeform 15" id="15"/>
          <p:cNvSpPr/>
          <p:nvPr/>
        </p:nvSpPr>
        <p:spPr>
          <a:xfrm flipH="false" flipV="false" rot="-10800000">
            <a:off x="13292787" y="826478"/>
            <a:ext cx="1484661" cy="2969323"/>
          </a:xfrm>
          <a:custGeom>
            <a:avLst/>
            <a:gdLst/>
            <a:ahLst/>
            <a:cxnLst/>
            <a:rect r="r" b="b" t="t" l="l"/>
            <a:pathLst>
              <a:path h="2969323" w="1484661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648888" y="6154042"/>
            <a:ext cx="5078084" cy="4470145"/>
          </a:xfrm>
          <a:custGeom>
            <a:avLst/>
            <a:gdLst/>
            <a:ahLst/>
            <a:cxnLst/>
            <a:rect r="r" b="b" t="t" l="l"/>
            <a:pathLst>
              <a:path h="4470145" w="5078084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352287" y="7638849"/>
            <a:ext cx="1085604" cy="1395052"/>
          </a:xfrm>
          <a:custGeom>
            <a:avLst/>
            <a:gdLst/>
            <a:ahLst/>
            <a:cxnLst/>
            <a:rect r="r" b="b" t="t" l="l"/>
            <a:pathLst>
              <a:path h="1395052" w="1085604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046261" y="2183922"/>
            <a:ext cx="4507661" cy="4491270"/>
          </a:xfrm>
          <a:custGeom>
            <a:avLst/>
            <a:gdLst/>
            <a:ahLst/>
            <a:cxnLst/>
            <a:rect r="r" b="b" t="t" l="l"/>
            <a:pathLst>
              <a:path h="4491270" w="4507661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679995" y="4819366"/>
            <a:ext cx="6097300" cy="1835033"/>
          </a:xfrm>
          <a:custGeom>
            <a:avLst/>
            <a:gdLst/>
            <a:ahLst/>
            <a:cxnLst/>
            <a:rect r="r" b="b" t="t" l="l"/>
            <a:pathLst>
              <a:path h="1835033" w="6097300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-1075" b="-2454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396463" y="1637493"/>
            <a:ext cx="3397023" cy="3341435"/>
          </a:xfrm>
          <a:custGeom>
            <a:avLst/>
            <a:gdLst/>
            <a:ahLst/>
            <a:cxnLst/>
            <a:rect r="r" b="b" t="t" l="l"/>
            <a:pathLst>
              <a:path h="3341435" w="3397023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292787" y="1746488"/>
            <a:ext cx="3270567" cy="1183351"/>
          </a:xfrm>
          <a:custGeom>
            <a:avLst/>
            <a:gdLst/>
            <a:ahLst/>
            <a:cxnLst/>
            <a:rect r="r" b="b" t="t" l="l"/>
            <a:pathLst>
              <a:path h="1183351" w="3270567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946043" y="2775297"/>
            <a:ext cx="3571812" cy="1292347"/>
          </a:xfrm>
          <a:custGeom>
            <a:avLst/>
            <a:gdLst/>
            <a:ahLst/>
            <a:cxnLst/>
            <a:rect r="r" b="b" t="t" l="l"/>
            <a:pathLst>
              <a:path h="1292347" w="3571812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988532" y="5339043"/>
            <a:ext cx="4822973" cy="2630712"/>
          </a:xfrm>
          <a:custGeom>
            <a:avLst/>
            <a:gdLst/>
            <a:ahLst/>
            <a:cxnLst/>
            <a:rect r="r" b="b" t="t" l="l"/>
            <a:pathLst>
              <a:path h="2630712" w="4822973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8204654" y="8163567"/>
            <a:ext cx="1761406" cy="2728939"/>
          </a:xfrm>
          <a:custGeom>
            <a:avLst/>
            <a:gdLst/>
            <a:ahLst/>
            <a:cxnLst/>
            <a:rect r="r" b="b" t="t" l="l"/>
            <a:pathLst>
              <a:path h="2728939" w="1761406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513500" y="7175295"/>
            <a:ext cx="2114945" cy="3276675"/>
          </a:xfrm>
          <a:custGeom>
            <a:avLst/>
            <a:gdLst/>
            <a:ahLst/>
            <a:cxnLst/>
            <a:rect r="r" b="b" t="t" l="l"/>
            <a:pathLst>
              <a:path h="3276675" w="211494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890523" y="5853832"/>
            <a:ext cx="588408" cy="1127612"/>
          </a:xfrm>
          <a:custGeom>
            <a:avLst/>
            <a:gdLst/>
            <a:ahLst/>
            <a:cxnLst/>
            <a:rect r="r" b="b" t="t" l="l"/>
            <a:pathLst>
              <a:path h="1127612" w="588408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035117" y="5896761"/>
            <a:ext cx="720456" cy="1380664"/>
          </a:xfrm>
          <a:custGeom>
            <a:avLst/>
            <a:gdLst/>
            <a:ahLst/>
            <a:cxnLst/>
            <a:rect r="r" b="b" t="t" l="l"/>
            <a:pathLst>
              <a:path h="1380664" w="720456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6892336" y="7033028"/>
            <a:ext cx="1184488" cy="516867"/>
          </a:xfrm>
          <a:custGeom>
            <a:avLst/>
            <a:gdLst/>
            <a:ahLst/>
            <a:cxnLst/>
            <a:rect r="r" b="b" t="t" l="l"/>
            <a:pathLst>
              <a:path h="516867" w="1184488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4716405" y="7033028"/>
            <a:ext cx="2234628" cy="1892555"/>
          </a:xfrm>
          <a:custGeom>
            <a:avLst/>
            <a:gdLst/>
            <a:ahLst/>
            <a:cxnLst/>
            <a:rect r="r" b="b" t="t" l="l"/>
            <a:pathLst>
              <a:path h="1892555" w="2234628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233417" y="6396797"/>
            <a:ext cx="1184488" cy="516867"/>
          </a:xfrm>
          <a:custGeom>
            <a:avLst/>
            <a:gdLst/>
            <a:ahLst/>
            <a:cxnLst/>
            <a:rect r="r" b="b" t="t" l="l"/>
            <a:pathLst>
              <a:path h="516867" w="1184488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0800000">
            <a:off x="5044489" y="7865455"/>
            <a:ext cx="1535414" cy="3070828"/>
          </a:xfrm>
          <a:custGeom>
            <a:avLst/>
            <a:gdLst/>
            <a:ahLst/>
            <a:cxnLst/>
            <a:rect r="r" b="b" t="t" l="l"/>
            <a:pathLst>
              <a:path h="3070828" w="1535414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6018468" y="7381288"/>
            <a:ext cx="2379417" cy="1652613"/>
          </a:xfrm>
          <a:custGeom>
            <a:avLst/>
            <a:gdLst/>
            <a:ahLst/>
            <a:cxnLst/>
            <a:rect r="r" b="b" t="t" l="l"/>
            <a:pathLst>
              <a:path h="1652613" w="2379417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806744">
            <a:off x="7368475" y="8135682"/>
            <a:ext cx="1169152" cy="1516589"/>
          </a:xfrm>
          <a:custGeom>
            <a:avLst/>
            <a:gdLst/>
            <a:ahLst/>
            <a:cxnLst/>
            <a:rect r="r" b="b" t="t" l="l"/>
            <a:pathLst>
              <a:path h="1516589" w="1169152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1585154">
            <a:off x="6507558" y="8494450"/>
            <a:ext cx="1169152" cy="1516589"/>
          </a:xfrm>
          <a:custGeom>
            <a:avLst/>
            <a:gdLst/>
            <a:ahLst/>
            <a:cxnLst/>
            <a:rect r="r" b="b" t="t" l="l"/>
            <a:pathLst>
              <a:path h="1516589" w="1169152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669729" y="7309462"/>
            <a:ext cx="643625" cy="827089"/>
          </a:xfrm>
          <a:custGeom>
            <a:avLst/>
            <a:gdLst/>
            <a:ahLst/>
            <a:cxnLst/>
            <a:rect r="r" b="b" t="t" l="l"/>
            <a:pathLst>
              <a:path h="827089" w="643625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6" id="36"/>
          <p:cNvSpPr/>
          <p:nvPr/>
        </p:nvSpPr>
        <p:spPr>
          <a:xfrm rot="0"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51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849504" y="1330945"/>
            <a:ext cx="8205771" cy="2809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9"/>
              </a:lnSpc>
            </a:pPr>
            <a:r>
              <a:rPr lang="en-US" sz="6174">
                <a:solidFill>
                  <a:srgbClr val="FDE0A0"/>
                </a:solidFill>
                <a:latin typeface="Bevan"/>
                <a:ea typeface="Bevan"/>
                <a:cs typeface="Bevan"/>
                <a:sym typeface="Bevan"/>
              </a:rPr>
              <a:t>Definiciones Básicas</a:t>
            </a:r>
          </a:p>
          <a:p>
            <a:pPr algn="l" marL="0" indent="0" lvl="0">
              <a:lnSpc>
                <a:spcPts val="7409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8546061" y="3396885"/>
            <a:ext cx="8032887" cy="5861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2499" b="true">
                <a:solidFill>
                  <a:srgbClr val="FFFFFF"/>
                </a:solidFill>
                <a:latin typeface="Bitter Bold"/>
                <a:ea typeface="Bitter Bold"/>
                <a:cs typeface="Bitter Bold"/>
                <a:sym typeface="Bitter Bold"/>
              </a:rPr>
              <a:t>- Cultura: Se refiere al conjunto de valores, creencias, costumbres, tradiciones y formas de vida de un grupo humano¹. Incluye tanto aspectos materiales (como artefactos y tecnología) como inmateriales (como normas, lenguajes y rituales).</a:t>
            </a:r>
          </a:p>
          <a:p>
            <a:pPr algn="just">
              <a:lnSpc>
                <a:spcPts val="3999"/>
              </a:lnSpc>
            </a:pPr>
            <a:r>
              <a:rPr lang="en-US" sz="2499" b="true">
                <a:solidFill>
                  <a:srgbClr val="FFFFFF"/>
                </a:solidFill>
                <a:latin typeface="Bitter Bold"/>
                <a:ea typeface="Bitter Bold"/>
                <a:cs typeface="Bitter Bold"/>
                <a:sym typeface="Bitter Bold"/>
              </a:rPr>
              <a:t>- Sociedad: Es el conjunto de individuos que comparten una identidad, una cultura y un territorio común². Las sociedades están organizadas en estructuras y sistemas que regulan la convivencia y las interacciones entre sus miembros.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803191" y="1784138"/>
            <a:ext cx="6098008" cy="6718725"/>
            <a:chOff x="0" y="0"/>
            <a:chExt cx="8130677" cy="8958300"/>
          </a:xfrm>
        </p:grpSpPr>
        <p:sp>
          <p:nvSpPr>
            <p:cNvPr name="AutoShape 5" id="5"/>
            <p:cNvSpPr/>
            <p:nvPr/>
          </p:nvSpPr>
          <p:spPr>
            <a:xfrm rot="0">
              <a:off x="2690404" y="687421"/>
              <a:ext cx="2687336" cy="2838989"/>
            </a:xfrm>
            <a:prstGeom prst="rect">
              <a:avLst/>
            </a:prstGeom>
            <a:solidFill>
              <a:srgbClr val="FFCE5C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3271585"/>
              <a:ext cx="1295096" cy="2590193"/>
            </a:xfrm>
            <a:custGeom>
              <a:avLst/>
              <a:gdLst/>
              <a:ahLst/>
              <a:cxnLst/>
              <a:rect r="r" b="b" t="t" l="l"/>
              <a:pathLst>
                <a:path h="2590193" w="1295096">
                  <a:moveTo>
                    <a:pt x="0" y="0"/>
                  </a:moveTo>
                  <a:lnTo>
                    <a:pt x="1295096" y="0"/>
                  </a:lnTo>
                  <a:lnTo>
                    <a:pt x="1295096" y="2590192"/>
                  </a:lnTo>
                  <a:lnTo>
                    <a:pt x="0" y="2590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7" id="7"/>
            <p:cNvSpPr/>
            <p:nvPr/>
          </p:nvSpPr>
          <p:spPr>
            <a:xfrm rot="0">
              <a:off x="2105144" y="5861777"/>
              <a:ext cx="3890920" cy="2600877"/>
            </a:xfrm>
            <a:prstGeom prst="rect">
              <a:avLst/>
            </a:prstGeom>
            <a:solidFill>
              <a:srgbClr val="FDE0A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804705" y="5861777"/>
              <a:ext cx="1300438" cy="2600877"/>
            </a:xfrm>
            <a:custGeom>
              <a:avLst/>
              <a:gdLst/>
              <a:ahLst/>
              <a:cxnLst/>
              <a:rect r="r" b="b" t="t" l="l"/>
              <a:pathLst>
                <a:path h="2600877" w="1300438">
                  <a:moveTo>
                    <a:pt x="0" y="0"/>
                  </a:moveTo>
                  <a:lnTo>
                    <a:pt x="1300439" y="0"/>
                  </a:lnTo>
                  <a:lnTo>
                    <a:pt x="1300439" y="2600877"/>
                  </a:lnTo>
                  <a:lnTo>
                    <a:pt x="0" y="2600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-10800000">
              <a:off x="5962999" y="5861777"/>
              <a:ext cx="1300438" cy="2600877"/>
            </a:xfrm>
            <a:custGeom>
              <a:avLst/>
              <a:gdLst/>
              <a:ahLst/>
              <a:cxnLst/>
              <a:rect r="r" b="b" t="t" l="l"/>
              <a:pathLst>
                <a:path h="2600877" w="1300438">
                  <a:moveTo>
                    <a:pt x="1300439" y="0"/>
                  </a:moveTo>
                  <a:lnTo>
                    <a:pt x="0" y="0"/>
                  </a:lnTo>
                  <a:lnTo>
                    <a:pt x="0" y="2600877"/>
                  </a:lnTo>
                  <a:lnTo>
                    <a:pt x="1300439" y="2600877"/>
                  </a:lnTo>
                  <a:lnTo>
                    <a:pt x="130043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0" id="10"/>
            <p:cNvSpPr/>
            <p:nvPr/>
          </p:nvSpPr>
          <p:spPr>
            <a:xfrm rot="0">
              <a:off x="1198956" y="3271585"/>
              <a:ext cx="5725803" cy="2590193"/>
            </a:xfrm>
            <a:prstGeom prst="rect">
              <a:avLst/>
            </a:prstGeom>
            <a:solidFill>
              <a:srgbClr val="62806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-10800000">
              <a:off x="1465900" y="687421"/>
              <a:ext cx="1300438" cy="2600877"/>
            </a:xfrm>
            <a:custGeom>
              <a:avLst/>
              <a:gdLst/>
              <a:ahLst/>
              <a:cxnLst/>
              <a:rect r="r" b="b" t="t" l="l"/>
              <a:pathLst>
                <a:path h="2600877" w="1300438">
                  <a:moveTo>
                    <a:pt x="0" y="0"/>
                  </a:moveTo>
                  <a:lnTo>
                    <a:pt x="1300438" y="0"/>
                  </a:lnTo>
                  <a:lnTo>
                    <a:pt x="1300438" y="2600877"/>
                  </a:lnTo>
                  <a:lnTo>
                    <a:pt x="0" y="2600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653348" y="1073573"/>
              <a:ext cx="2334027" cy="844493"/>
            </a:xfrm>
            <a:custGeom>
              <a:avLst/>
              <a:gdLst/>
              <a:ahLst/>
              <a:cxnLst/>
              <a:rect r="r" b="b" t="t" l="l"/>
              <a:pathLst>
                <a:path h="844493" w="2334027">
                  <a:moveTo>
                    <a:pt x="0" y="0"/>
                  </a:moveTo>
                  <a:lnTo>
                    <a:pt x="2334027" y="0"/>
                  </a:lnTo>
                  <a:lnTo>
                    <a:pt x="2334027" y="844493"/>
                  </a:lnTo>
                  <a:lnTo>
                    <a:pt x="0" y="844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-10800000">
              <a:off x="5344675" y="687421"/>
              <a:ext cx="1300438" cy="2600877"/>
            </a:xfrm>
            <a:custGeom>
              <a:avLst/>
              <a:gdLst/>
              <a:ahLst/>
              <a:cxnLst/>
              <a:rect r="r" b="b" t="t" l="l"/>
              <a:pathLst>
                <a:path h="2600877" w="1300438">
                  <a:moveTo>
                    <a:pt x="1300439" y="0"/>
                  </a:moveTo>
                  <a:lnTo>
                    <a:pt x="0" y="0"/>
                  </a:lnTo>
                  <a:lnTo>
                    <a:pt x="0" y="2600877"/>
                  </a:lnTo>
                  <a:lnTo>
                    <a:pt x="1300439" y="2600877"/>
                  </a:lnTo>
                  <a:lnTo>
                    <a:pt x="1300439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19531" y="2352660"/>
              <a:ext cx="3043424" cy="1660050"/>
            </a:xfrm>
            <a:custGeom>
              <a:avLst/>
              <a:gdLst/>
              <a:ahLst/>
              <a:cxnLst/>
              <a:rect r="r" b="b" t="t" l="l"/>
              <a:pathLst>
                <a:path h="1660050" w="3043424">
                  <a:moveTo>
                    <a:pt x="0" y="0"/>
                  </a:moveTo>
                  <a:lnTo>
                    <a:pt x="3043424" y="0"/>
                  </a:lnTo>
                  <a:lnTo>
                    <a:pt x="3043424" y="1660049"/>
                  </a:lnTo>
                  <a:lnTo>
                    <a:pt x="0" y="1660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436065" y="2106915"/>
              <a:ext cx="2407310" cy="2398556"/>
            </a:xfrm>
            <a:custGeom>
              <a:avLst/>
              <a:gdLst/>
              <a:ahLst/>
              <a:cxnLst/>
              <a:rect r="r" b="b" t="t" l="l"/>
              <a:pathLst>
                <a:path h="2398556" w="2407310">
                  <a:moveTo>
                    <a:pt x="0" y="0"/>
                  </a:moveTo>
                  <a:lnTo>
                    <a:pt x="2407310" y="0"/>
                  </a:lnTo>
                  <a:lnTo>
                    <a:pt x="2407310" y="2398556"/>
                  </a:lnTo>
                  <a:lnTo>
                    <a:pt x="0" y="2398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true" flipV="false" rot="-10800000">
              <a:off x="6835581" y="3271585"/>
              <a:ext cx="1295096" cy="2590193"/>
            </a:xfrm>
            <a:custGeom>
              <a:avLst/>
              <a:gdLst/>
              <a:ahLst/>
              <a:cxnLst/>
              <a:rect r="r" b="b" t="t" l="l"/>
              <a:pathLst>
                <a:path h="2590193" w="1295096">
                  <a:moveTo>
                    <a:pt x="1295096" y="0"/>
                  </a:moveTo>
                  <a:lnTo>
                    <a:pt x="0" y="0"/>
                  </a:lnTo>
                  <a:lnTo>
                    <a:pt x="0" y="2590192"/>
                  </a:lnTo>
                  <a:lnTo>
                    <a:pt x="1295096" y="2590192"/>
                  </a:lnTo>
                  <a:lnTo>
                    <a:pt x="129509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288228" y="0"/>
              <a:ext cx="2424271" cy="2384601"/>
            </a:xfrm>
            <a:custGeom>
              <a:avLst/>
              <a:gdLst/>
              <a:ahLst/>
              <a:cxnLst/>
              <a:rect r="r" b="b" t="t" l="l"/>
              <a:pathLst>
                <a:path h="2384601" w="2424271">
                  <a:moveTo>
                    <a:pt x="0" y="0"/>
                  </a:moveTo>
                  <a:lnTo>
                    <a:pt x="2424271" y="0"/>
                  </a:lnTo>
                  <a:lnTo>
                    <a:pt x="2424271" y="2384601"/>
                  </a:lnTo>
                  <a:lnTo>
                    <a:pt x="0" y="2384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8" id="18"/>
            <p:cNvSpPr/>
            <p:nvPr/>
          </p:nvSpPr>
          <p:spPr>
            <a:xfrm rot="0">
              <a:off x="2021499" y="5861777"/>
              <a:ext cx="2821876" cy="2613577"/>
            </a:xfrm>
            <a:prstGeom prst="rect">
              <a:avLst/>
            </a:prstGeom>
            <a:solidFill>
              <a:srgbClr val="829B62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063133" y="4209050"/>
              <a:ext cx="4073887" cy="3586169"/>
            </a:xfrm>
            <a:custGeom>
              <a:avLst/>
              <a:gdLst/>
              <a:ahLst/>
              <a:cxnLst/>
              <a:rect r="r" b="b" t="t" l="l"/>
              <a:pathLst>
                <a:path h="3586169" w="4073887">
                  <a:moveTo>
                    <a:pt x="0" y="0"/>
                  </a:moveTo>
                  <a:lnTo>
                    <a:pt x="4073887" y="0"/>
                  </a:lnTo>
                  <a:lnTo>
                    <a:pt x="4073887" y="3586168"/>
                  </a:lnTo>
                  <a:lnTo>
                    <a:pt x="0" y="358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295096" y="6346390"/>
              <a:ext cx="2211164" cy="1535754"/>
            </a:xfrm>
            <a:custGeom>
              <a:avLst/>
              <a:gdLst/>
              <a:ahLst/>
              <a:cxnLst/>
              <a:rect r="r" b="b" t="t" l="l"/>
              <a:pathLst>
                <a:path h="1535754" w="2211164">
                  <a:moveTo>
                    <a:pt x="0" y="0"/>
                  </a:moveTo>
                  <a:lnTo>
                    <a:pt x="2211164" y="0"/>
                  </a:lnTo>
                  <a:lnTo>
                    <a:pt x="2211164" y="1535754"/>
                  </a:lnTo>
                  <a:lnTo>
                    <a:pt x="0" y="1535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44077" y="2746619"/>
              <a:ext cx="1875096" cy="2409586"/>
            </a:xfrm>
            <a:custGeom>
              <a:avLst/>
              <a:gdLst/>
              <a:ahLst/>
              <a:cxnLst/>
              <a:rect r="r" b="b" t="t" l="l"/>
              <a:pathLst>
                <a:path h="2409586" w="1875096">
                  <a:moveTo>
                    <a:pt x="0" y="0"/>
                  </a:moveTo>
                  <a:lnTo>
                    <a:pt x="1875096" y="0"/>
                  </a:lnTo>
                  <a:lnTo>
                    <a:pt x="1875096" y="2409586"/>
                  </a:lnTo>
                  <a:lnTo>
                    <a:pt x="0" y="2409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true" flipV="false" rot="0">
              <a:off x="1648585" y="2005315"/>
              <a:ext cx="1941176" cy="3007456"/>
            </a:xfrm>
            <a:custGeom>
              <a:avLst/>
              <a:gdLst/>
              <a:ahLst/>
              <a:cxnLst/>
              <a:rect r="r" b="b" t="t" l="l"/>
              <a:pathLst>
                <a:path h="3007456" w="1941176">
                  <a:moveTo>
                    <a:pt x="1941176" y="0"/>
                  </a:moveTo>
                  <a:lnTo>
                    <a:pt x="0" y="0"/>
                  </a:lnTo>
                  <a:lnTo>
                    <a:pt x="0" y="3007456"/>
                  </a:lnTo>
                  <a:lnTo>
                    <a:pt x="1941176" y="3007456"/>
                  </a:lnTo>
                  <a:lnTo>
                    <a:pt x="1941176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4641531" y="77784"/>
              <a:ext cx="2334027" cy="844493"/>
            </a:xfrm>
            <a:custGeom>
              <a:avLst/>
              <a:gdLst/>
              <a:ahLst/>
              <a:cxnLst/>
              <a:rect r="r" b="b" t="t" l="l"/>
              <a:pathLst>
                <a:path h="844493" w="2334027">
                  <a:moveTo>
                    <a:pt x="0" y="0"/>
                  </a:moveTo>
                  <a:lnTo>
                    <a:pt x="2334027" y="0"/>
                  </a:lnTo>
                  <a:lnTo>
                    <a:pt x="2334027" y="844494"/>
                  </a:lnTo>
                  <a:lnTo>
                    <a:pt x="0" y="844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137031" y="3837819"/>
              <a:ext cx="1126407" cy="1447485"/>
            </a:xfrm>
            <a:custGeom>
              <a:avLst/>
              <a:gdLst/>
              <a:ahLst/>
              <a:cxnLst/>
              <a:rect r="r" b="b" t="t" l="l"/>
              <a:pathLst>
                <a:path h="1447485" w="1126407">
                  <a:moveTo>
                    <a:pt x="0" y="0"/>
                  </a:moveTo>
                  <a:lnTo>
                    <a:pt x="1126407" y="0"/>
                  </a:lnTo>
                  <a:lnTo>
                    <a:pt x="1126407" y="1447485"/>
                  </a:lnTo>
                  <a:lnTo>
                    <a:pt x="0" y="1447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5385906" y="3439743"/>
              <a:ext cx="1260471" cy="1952843"/>
            </a:xfrm>
            <a:custGeom>
              <a:avLst/>
              <a:gdLst/>
              <a:ahLst/>
              <a:cxnLst/>
              <a:rect r="r" b="b" t="t" l="l"/>
              <a:pathLst>
                <a:path h="1952843" w="1260471">
                  <a:moveTo>
                    <a:pt x="0" y="0"/>
                  </a:moveTo>
                  <a:lnTo>
                    <a:pt x="1260471" y="0"/>
                  </a:lnTo>
                  <a:lnTo>
                    <a:pt x="1260471" y="1952843"/>
                  </a:lnTo>
                  <a:lnTo>
                    <a:pt x="0" y="1952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785086" y="4505471"/>
              <a:ext cx="2703269" cy="2289458"/>
            </a:xfrm>
            <a:custGeom>
              <a:avLst/>
              <a:gdLst/>
              <a:ahLst/>
              <a:cxnLst/>
              <a:rect r="r" b="b" t="t" l="l"/>
              <a:pathLst>
                <a:path h="2289458" w="2703269">
                  <a:moveTo>
                    <a:pt x="0" y="0"/>
                  </a:moveTo>
                  <a:lnTo>
                    <a:pt x="2703269" y="0"/>
                  </a:lnTo>
                  <a:lnTo>
                    <a:pt x="2703269" y="2289458"/>
                  </a:lnTo>
                  <a:lnTo>
                    <a:pt x="0" y="228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2021499" y="7232399"/>
              <a:ext cx="4129989" cy="1242955"/>
            </a:xfrm>
            <a:custGeom>
              <a:avLst/>
              <a:gdLst/>
              <a:ahLst/>
              <a:cxnLst/>
              <a:rect r="r" b="b" t="t" l="l"/>
              <a:pathLst>
                <a:path h="1242955" w="4129989">
                  <a:moveTo>
                    <a:pt x="0" y="0"/>
                  </a:moveTo>
                  <a:lnTo>
                    <a:pt x="4129989" y="0"/>
                  </a:lnTo>
                  <a:lnTo>
                    <a:pt x="4129989" y="1242955"/>
                  </a:lnTo>
                  <a:lnTo>
                    <a:pt x="0" y="1242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-1075" b="-2454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806744">
              <a:off x="2549642" y="7072840"/>
              <a:ext cx="1086480" cy="1409348"/>
            </a:xfrm>
            <a:custGeom>
              <a:avLst/>
              <a:gdLst/>
              <a:ahLst/>
              <a:cxnLst/>
              <a:rect r="r" b="b" t="t" l="l"/>
              <a:pathLst>
                <a:path h="1409348" w="1086480">
                  <a:moveTo>
                    <a:pt x="0" y="0"/>
                  </a:moveTo>
                  <a:lnTo>
                    <a:pt x="1086480" y="0"/>
                  </a:lnTo>
                  <a:lnTo>
                    <a:pt x="1086480" y="1409348"/>
                  </a:lnTo>
                  <a:lnTo>
                    <a:pt x="0" y="1409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585154">
              <a:off x="1749602" y="7380839"/>
              <a:ext cx="1086480" cy="1409348"/>
            </a:xfrm>
            <a:custGeom>
              <a:avLst/>
              <a:gdLst/>
              <a:ahLst/>
              <a:cxnLst/>
              <a:rect r="r" b="b" t="t" l="l"/>
              <a:pathLst>
                <a:path h="1409348" w="1086480">
                  <a:moveTo>
                    <a:pt x="0" y="0"/>
                  </a:moveTo>
                  <a:lnTo>
                    <a:pt x="1086480" y="0"/>
                  </a:lnTo>
                  <a:lnTo>
                    <a:pt x="1086480" y="1409348"/>
                  </a:lnTo>
                  <a:lnTo>
                    <a:pt x="0" y="1409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D4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23353" y="2731671"/>
            <a:ext cx="9508278" cy="3683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true">
                <a:solidFill>
                  <a:srgbClr val="1D5175"/>
                </a:solidFill>
                <a:latin typeface="Bitter Bold"/>
                <a:ea typeface="Bitter Bold"/>
                <a:cs typeface="Bitter Bold"/>
                <a:sym typeface="Bitter Bold"/>
              </a:rPr>
              <a:t>1. Interdependencia: La cultura y la sociedad son interdependientes. La cultura proporciona el marco de referencia para las normas y valores que guían el comportamiento de los individuos dentro de una sociedad³. A su vez, la sociedad es el medio a través del cual se transmite y preserva la cultura.</a:t>
            </a:r>
          </a:p>
          <a:p>
            <a:pPr algn="l">
              <a:lnSpc>
                <a:spcPts val="399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423353" y="256703"/>
            <a:ext cx="11940962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1"/>
              </a:lnSpc>
              <a:spcBef>
                <a:spcPct val="0"/>
              </a:spcBef>
            </a:pPr>
            <a:r>
              <a:rPr lang="en-US" sz="7500">
                <a:solidFill>
                  <a:srgbClr val="1D5175"/>
                </a:solidFill>
                <a:latin typeface="Bevan"/>
                <a:ea typeface="Bevan"/>
                <a:cs typeface="Bevan"/>
                <a:sym typeface="Bevan"/>
              </a:rPr>
              <a:t>Relación entre Cultura y Sociedad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5875000" y="773626"/>
            <a:ext cx="3984782" cy="2414204"/>
            <a:chOff x="0" y="0"/>
            <a:chExt cx="5313042" cy="3218938"/>
          </a:xfrm>
        </p:grpSpPr>
        <p:sp>
          <p:nvSpPr>
            <p:cNvPr name="AutoShape 5" id="5"/>
            <p:cNvSpPr/>
            <p:nvPr/>
          </p:nvSpPr>
          <p:spPr>
            <a:xfrm rot="-10800000">
              <a:off x="1587880" y="285354"/>
              <a:ext cx="3725162" cy="2933584"/>
            </a:xfrm>
            <a:prstGeom prst="rect">
              <a:avLst/>
            </a:prstGeom>
            <a:solidFill>
              <a:srgbClr val="F9943B"/>
            </a:solidFill>
          </p:spPr>
        </p:sp>
        <p:sp>
          <p:nvSpPr>
            <p:cNvPr name="Freeform 6" id="6"/>
            <p:cNvSpPr/>
            <p:nvPr/>
          </p:nvSpPr>
          <p:spPr>
            <a:xfrm flipH="true" flipV="false" rot="0">
              <a:off x="176059" y="285354"/>
              <a:ext cx="1466792" cy="2933584"/>
            </a:xfrm>
            <a:custGeom>
              <a:avLst/>
              <a:gdLst/>
              <a:ahLst/>
              <a:cxnLst/>
              <a:rect r="r" b="b" t="t" l="l"/>
              <a:pathLst>
                <a:path h="2933584" w="1466792">
                  <a:moveTo>
                    <a:pt x="1466793" y="0"/>
                  </a:moveTo>
                  <a:lnTo>
                    <a:pt x="0" y="0"/>
                  </a:lnTo>
                  <a:lnTo>
                    <a:pt x="0" y="2933584"/>
                  </a:lnTo>
                  <a:lnTo>
                    <a:pt x="1466793" y="2933584"/>
                  </a:lnTo>
                  <a:lnTo>
                    <a:pt x="146679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85984" cy="1380944"/>
            </a:xfrm>
            <a:custGeom>
              <a:avLst/>
              <a:gdLst/>
              <a:ahLst/>
              <a:cxnLst/>
              <a:rect r="r" b="b" t="t" l="l"/>
              <a:pathLst>
                <a:path h="1380944" w="1385984">
                  <a:moveTo>
                    <a:pt x="0" y="0"/>
                  </a:moveTo>
                  <a:lnTo>
                    <a:pt x="1385984" y="0"/>
                  </a:lnTo>
                  <a:lnTo>
                    <a:pt x="1385984" y="1380944"/>
                  </a:lnTo>
                  <a:lnTo>
                    <a:pt x="0" y="1380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true" flipV="false" rot="0">
              <a:off x="1577366" y="0"/>
              <a:ext cx="1632880" cy="3218938"/>
            </a:xfrm>
            <a:custGeom>
              <a:avLst/>
              <a:gdLst/>
              <a:ahLst/>
              <a:cxnLst/>
              <a:rect r="r" b="b" t="t" l="l"/>
              <a:pathLst>
                <a:path h="3218938" w="1632880">
                  <a:moveTo>
                    <a:pt x="1632880" y="0"/>
                  </a:moveTo>
                  <a:lnTo>
                    <a:pt x="0" y="0"/>
                  </a:lnTo>
                  <a:lnTo>
                    <a:pt x="0" y="3218938"/>
                  </a:lnTo>
                  <a:lnTo>
                    <a:pt x="1632880" y="3218938"/>
                  </a:lnTo>
                  <a:lnTo>
                    <a:pt x="163288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1525001" y="6680070"/>
            <a:ext cx="3874593" cy="2664853"/>
            <a:chOff x="0" y="0"/>
            <a:chExt cx="5166124" cy="3553138"/>
          </a:xfrm>
        </p:grpSpPr>
        <p:sp>
          <p:nvSpPr>
            <p:cNvPr name="AutoShape 10" id="10"/>
            <p:cNvSpPr/>
            <p:nvPr/>
          </p:nvSpPr>
          <p:spPr>
            <a:xfrm rot="0">
              <a:off x="0" y="666931"/>
              <a:ext cx="3665000" cy="2886207"/>
            </a:xfrm>
            <a:prstGeom prst="rect">
              <a:avLst/>
            </a:prstGeom>
            <a:solidFill>
              <a:srgbClr val="628060"/>
            </a:solidFill>
          </p:spPr>
        </p:sp>
        <p:sp>
          <p:nvSpPr>
            <p:cNvPr name="Freeform 11" id="11"/>
            <p:cNvSpPr/>
            <p:nvPr/>
          </p:nvSpPr>
          <p:spPr>
            <a:xfrm flipH="true" flipV="false" rot="-10800000">
              <a:off x="3610917" y="666931"/>
              <a:ext cx="1443103" cy="2886207"/>
            </a:xfrm>
            <a:custGeom>
              <a:avLst/>
              <a:gdLst/>
              <a:ahLst/>
              <a:cxnLst/>
              <a:rect r="r" b="b" t="t" l="l"/>
              <a:pathLst>
                <a:path h="2886207" w="1443103">
                  <a:moveTo>
                    <a:pt x="1443103" y="0"/>
                  </a:moveTo>
                  <a:lnTo>
                    <a:pt x="0" y="0"/>
                  </a:lnTo>
                  <a:lnTo>
                    <a:pt x="0" y="2886207"/>
                  </a:lnTo>
                  <a:lnTo>
                    <a:pt x="1443103" y="2886207"/>
                  </a:lnTo>
                  <a:lnTo>
                    <a:pt x="1443103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5400000">
              <a:off x="1314362" y="971295"/>
              <a:ext cx="2886207" cy="2277479"/>
            </a:xfrm>
            <a:custGeom>
              <a:avLst/>
              <a:gdLst/>
              <a:ahLst/>
              <a:cxnLst/>
              <a:rect r="r" b="b" t="t" l="l"/>
              <a:pathLst>
                <a:path h="2277479" w="2886207">
                  <a:moveTo>
                    <a:pt x="0" y="0"/>
                  </a:moveTo>
                  <a:lnTo>
                    <a:pt x="2886207" y="0"/>
                  </a:lnTo>
                  <a:lnTo>
                    <a:pt x="2886207" y="2277479"/>
                  </a:lnTo>
                  <a:lnTo>
                    <a:pt x="0" y="2277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138983" y="0"/>
              <a:ext cx="1514444" cy="1514444"/>
            </a:xfrm>
            <a:custGeom>
              <a:avLst/>
              <a:gdLst/>
              <a:ahLst/>
              <a:cxnLst/>
              <a:rect r="r" b="b" t="t" l="l"/>
              <a:pathLst>
                <a:path h="1514444" w="1514444">
                  <a:moveTo>
                    <a:pt x="0" y="0"/>
                  </a:moveTo>
                  <a:lnTo>
                    <a:pt x="1514445" y="0"/>
                  </a:lnTo>
                  <a:lnTo>
                    <a:pt x="1514445" y="1514444"/>
                  </a:lnTo>
                  <a:lnTo>
                    <a:pt x="0" y="1514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299790" y="1081277"/>
              <a:ext cx="866334" cy="866334"/>
            </a:xfrm>
            <a:custGeom>
              <a:avLst/>
              <a:gdLst/>
              <a:ahLst/>
              <a:cxnLst/>
              <a:rect r="r" b="b" t="t" l="l"/>
              <a:pathLst>
                <a:path h="866334" w="866334">
                  <a:moveTo>
                    <a:pt x="0" y="0"/>
                  </a:moveTo>
                  <a:lnTo>
                    <a:pt x="866334" y="0"/>
                  </a:lnTo>
                  <a:lnTo>
                    <a:pt x="866334" y="866334"/>
                  </a:lnTo>
                  <a:lnTo>
                    <a:pt x="0" y="866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6956636" y="6329177"/>
            <a:ext cx="9508278" cy="3714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true">
                <a:solidFill>
                  <a:srgbClr val="1D5175"/>
                </a:solidFill>
                <a:latin typeface="Bitter Bold"/>
                <a:ea typeface="Bitter Bold"/>
                <a:cs typeface="Bitter Bold"/>
                <a:sym typeface="Bitter Bold"/>
              </a:rPr>
              <a:t>2. Moldeamiento Mutuo: La cultura moldea la sociedad al influir en las formas de organización social, las instituciones y las prácticas cotidianas⁴. Por ejemplo, las creencias religiosas pueden influir en las leyes y en las normas sociales. De igual manera, la sociedad influye en la cultura al proporcionar el contexto en el que se desarrollan y evolucionan las prácticas culturales.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D4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80247" y="1895003"/>
            <a:ext cx="9508278" cy="3178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true">
                <a:solidFill>
                  <a:srgbClr val="1D5175"/>
                </a:solidFill>
                <a:latin typeface="Bitter Bold"/>
                <a:ea typeface="Bitter Bold"/>
                <a:cs typeface="Bitter Bold"/>
                <a:sym typeface="Bitter Bold"/>
              </a:rPr>
              <a:t>3. Identidad y Cohesión: La cultura contribuye a la identidad de los individuos y de los grupos dentro de una sociedad. Compartir una cultura común puede fortalecer la cohesión social y el sentido de pertenencia. Las festividades, los rituales y las tradiciones son ejemplos de cómo la cultura puede unir a las personas.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5875000" y="773626"/>
            <a:ext cx="3984782" cy="2414204"/>
            <a:chOff x="0" y="0"/>
            <a:chExt cx="5313042" cy="3218938"/>
          </a:xfrm>
        </p:grpSpPr>
        <p:sp>
          <p:nvSpPr>
            <p:cNvPr name="AutoShape 4" id="4"/>
            <p:cNvSpPr/>
            <p:nvPr/>
          </p:nvSpPr>
          <p:spPr>
            <a:xfrm rot="-10800000">
              <a:off x="1587880" y="285354"/>
              <a:ext cx="3725162" cy="2933584"/>
            </a:xfrm>
            <a:prstGeom prst="rect">
              <a:avLst/>
            </a:prstGeom>
            <a:solidFill>
              <a:srgbClr val="F9943B"/>
            </a:solid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176059" y="285354"/>
              <a:ext cx="1466792" cy="2933584"/>
            </a:xfrm>
            <a:custGeom>
              <a:avLst/>
              <a:gdLst/>
              <a:ahLst/>
              <a:cxnLst/>
              <a:rect r="r" b="b" t="t" l="l"/>
              <a:pathLst>
                <a:path h="2933584" w="1466792">
                  <a:moveTo>
                    <a:pt x="1466793" y="0"/>
                  </a:moveTo>
                  <a:lnTo>
                    <a:pt x="0" y="0"/>
                  </a:lnTo>
                  <a:lnTo>
                    <a:pt x="0" y="2933584"/>
                  </a:lnTo>
                  <a:lnTo>
                    <a:pt x="1466793" y="2933584"/>
                  </a:lnTo>
                  <a:lnTo>
                    <a:pt x="146679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85984" cy="1380944"/>
            </a:xfrm>
            <a:custGeom>
              <a:avLst/>
              <a:gdLst/>
              <a:ahLst/>
              <a:cxnLst/>
              <a:rect r="r" b="b" t="t" l="l"/>
              <a:pathLst>
                <a:path h="1380944" w="1385984">
                  <a:moveTo>
                    <a:pt x="0" y="0"/>
                  </a:moveTo>
                  <a:lnTo>
                    <a:pt x="1385984" y="0"/>
                  </a:lnTo>
                  <a:lnTo>
                    <a:pt x="1385984" y="1380944"/>
                  </a:lnTo>
                  <a:lnTo>
                    <a:pt x="0" y="1380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1577366" y="0"/>
              <a:ext cx="1632880" cy="3218938"/>
            </a:xfrm>
            <a:custGeom>
              <a:avLst/>
              <a:gdLst/>
              <a:ahLst/>
              <a:cxnLst/>
              <a:rect r="r" b="b" t="t" l="l"/>
              <a:pathLst>
                <a:path h="3218938" w="1632880">
                  <a:moveTo>
                    <a:pt x="1632880" y="0"/>
                  </a:moveTo>
                  <a:lnTo>
                    <a:pt x="0" y="0"/>
                  </a:lnTo>
                  <a:lnTo>
                    <a:pt x="0" y="3218938"/>
                  </a:lnTo>
                  <a:lnTo>
                    <a:pt x="1632880" y="3218938"/>
                  </a:lnTo>
                  <a:lnTo>
                    <a:pt x="163288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525001" y="6680070"/>
            <a:ext cx="3874593" cy="2664853"/>
            <a:chOff x="0" y="0"/>
            <a:chExt cx="5166124" cy="3553138"/>
          </a:xfrm>
        </p:grpSpPr>
        <p:sp>
          <p:nvSpPr>
            <p:cNvPr name="AutoShape 9" id="9"/>
            <p:cNvSpPr/>
            <p:nvPr/>
          </p:nvSpPr>
          <p:spPr>
            <a:xfrm rot="0">
              <a:off x="0" y="666931"/>
              <a:ext cx="3665000" cy="2886207"/>
            </a:xfrm>
            <a:prstGeom prst="rect">
              <a:avLst/>
            </a:prstGeom>
            <a:solidFill>
              <a:srgbClr val="628060"/>
            </a:solidFill>
          </p:spPr>
        </p:sp>
        <p:sp>
          <p:nvSpPr>
            <p:cNvPr name="Freeform 10" id="10"/>
            <p:cNvSpPr/>
            <p:nvPr/>
          </p:nvSpPr>
          <p:spPr>
            <a:xfrm flipH="true" flipV="false" rot="-10800000">
              <a:off x="3610917" y="666931"/>
              <a:ext cx="1443103" cy="2886207"/>
            </a:xfrm>
            <a:custGeom>
              <a:avLst/>
              <a:gdLst/>
              <a:ahLst/>
              <a:cxnLst/>
              <a:rect r="r" b="b" t="t" l="l"/>
              <a:pathLst>
                <a:path h="2886207" w="1443103">
                  <a:moveTo>
                    <a:pt x="1443103" y="0"/>
                  </a:moveTo>
                  <a:lnTo>
                    <a:pt x="0" y="0"/>
                  </a:lnTo>
                  <a:lnTo>
                    <a:pt x="0" y="2886207"/>
                  </a:lnTo>
                  <a:lnTo>
                    <a:pt x="1443103" y="2886207"/>
                  </a:lnTo>
                  <a:lnTo>
                    <a:pt x="1443103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5400000">
              <a:off x="1314362" y="971295"/>
              <a:ext cx="2886207" cy="2277479"/>
            </a:xfrm>
            <a:custGeom>
              <a:avLst/>
              <a:gdLst/>
              <a:ahLst/>
              <a:cxnLst/>
              <a:rect r="r" b="b" t="t" l="l"/>
              <a:pathLst>
                <a:path h="2277479" w="2886207">
                  <a:moveTo>
                    <a:pt x="0" y="0"/>
                  </a:moveTo>
                  <a:lnTo>
                    <a:pt x="2886207" y="0"/>
                  </a:lnTo>
                  <a:lnTo>
                    <a:pt x="2886207" y="2277479"/>
                  </a:lnTo>
                  <a:lnTo>
                    <a:pt x="0" y="2277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138983" y="0"/>
              <a:ext cx="1514444" cy="1514444"/>
            </a:xfrm>
            <a:custGeom>
              <a:avLst/>
              <a:gdLst/>
              <a:ahLst/>
              <a:cxnLst/>
              <a:rect r="r" b="b" t="t" l="l"/>
              <a:pathLst>
                <a:path h="1514444" w="1514444">
                  <a:moveTo>
                    <a:pt x="0" y="0"/>
                  </a:moveTo>
                  <a:lnTo>
                    <a:pt x="1514445" y="0"/>
                  </a:lnTo>
                  <a:lnTo>
                    <a:pt x="1514445" y="1514444"/>
                  </a:lnTo>
                  <a:lnTo>
                    <a:pt x="0" y="1514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4299790" y="1081277"/>
              <a:ext cx="866334" cy="866334"/>
            </a:xfrm>
            <a:custGeom>
              <a:avLst/>
              <a:gdLst/>
              <a:ahLst/>
              <a:cxnLst/>
              <a:rect r="r" b="b" t="t" l="l"/>
              <a:pathLst>
                <a:path h="866334" w="866334">
                  <a:moveTo>
                    <a:pt x="0" y="0"/>
                  </a:moveTo>
                  <a:lnTo>
                    <a:pt x="866334" y="0"/>
                  </a:lnTo>
                  <a:lnTo>
                    <a:pt x="866334" y="866334"/>
                  </a:lnTo>
                  <a:lnTo>
                    <a:pt x="0" y="866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6734386" y="5803534"/>
            <a:ext cx="9508278" cy="3714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 b="true">
                <a:solidFill>
                  <a:srgbClr val="1D5175"/>
                </a:solidFill>
                <a:latin typeface="Bitter Bold"/>
                <a:ea typeface="Bitter Bold"/>
                <a:cs typeface="Bitter Bold"/>
                <a:sym typeface="Bitter Bold"/>
              </a:rPr>
              <a:t>4. Cambio y Adaptación: Tanto la cultura como la sociedad están en constante cambio. Las innovaciones tecnológicas, los movimientos sociales y las interacciones con otras culturas pueden llevar a transformaciones significativas en ambos ámbitos. La globalización, por ejemplo, ha facilitado el intercambio cultural y ha llevado a la creación de sociedades más diversas.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26420" y="-1825890"/>
            <a:ext cx="4320653" cy="432065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187063" y="972218"/>
            <a:ext cx="8693324" cy="86933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5288" r="0" b="-24711"/>
              </a:stretch>
            </a:blipFill>
            <a:ln w="1524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-1075019" y="8679620"/>
            <a:ext cx="3214760" cy="321476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527149" y="7730652"/>
            <a:ext cx="3119923" cy="311992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808017" y="1117946"/>
            <a:ext cx="1838804" cy="1838804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28700" y="-1081309"/>
            <a:ext cx="2162618" cy="2162618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1524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028700" y="2556348"/>
            <a:ext cx="1111040" cy="800805"/>
          </a:xfrm>
          <a:custGeom>
            <a:avLst/>
            <a:gdLst/>
            <a:ahLst/>
            <a:cxnLst/>
            <a:rect r="r" b="b" t="t" l="l"/>
            <a:pathLst>
              <a:path h="800805" w="1111040">
                <a:moveTo>
                  <a:pt x="0" y="0"/>
                </a:moveTo>
                <a:lnTo>
                  <a:pt x="1111040" y="0"/>
                </a:lnTo>
                <a:lnTo>
                  <a:pt x="1111040" y="800805"/>
                </a:lnTo>
                <a:lnTo>
                  <a:pt x="0" y="800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28700" y="3761588"/>
            <a:ext cx="8718806" cy="2712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6000" b="true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Los problemas asociados con la migración.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DAGWHtwP1iE</dc:identifier>
  <dcterms:modified xsi:type="dcterms:W3CDTF">2011-08-01T06:04:30Z</dcterms:modified>
  <cp:revision>1</cp:revision>
  <dc:title>Presentación Diapositivas Plan de Viaje de Vacaciones Scrapbook Beige y Verde</dc:title>
</cp:coreProperties>
</file>