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Darumadrop One" charset="1" panose="00000000000000000000"/>
      <p:regular r:id="rId21"/>
    </p:embeddedFont>
    <p:embeddedFont>
      <p:font typeface="Charcoal Font TH" charset="1" panose="02000503000000000000"/>
      <p:regular r:id="rId22"/>
    </p:embeddedFont>
    <p:embeddedFont>
      <p:font typeface="Charcoal Font TH Bold" charset="1" panose="02000503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5.png" Type="http://schemas.openxmlformats.org/officeDocument/2006/relationships/image"/><Relationship Id="rId17" Target="../media/image6.svg" Type="http://schemas.openxmlformats.org/officeDocument/2006/relationships/image"/><Relationship Id="rId18" Target="../media/image41.png" Type="http://schemas.openxmlformats.org/officeDocument/2006/relationships/image"/><Relationship Id="rId19" Target="../media/image42.svg" Type="http://schemas.openxmlformats.org/officeDocument/2006/relationships/image"/><Relationship Id="rId2" Target="../media/image45.png" Type="http://schemas.openxmlformats.org/officeDocument/2006/relationships/image"/><Relationship Id="rId20" Target="../media/image23.png" Type="http://schemas.openxmlformats.org/officeDocument/2006/relationships/image"/><Relationship Id="rId21" Target="../media/image24.svg" Type="http://schemas.openxmlformats.org/officeDocument/2006/relationships/image"/><Relationship Id="rId3" Target="../media/image4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18" Target="../media/image37.png" Type="http://schemas.openxmlformats.org/officeDocument/2006/relationships/image"/><Relationship Id="rId19" Target="../media/image38.svg" Type="http://schemas.openxmlformats.org/officeDocument/2006/relationships/image"/><Relationship Id="rId2" Target="../media/image1.png" Type="http://schemas.openxmlformats.org/officeDocument/2006/relationships/image"/><Relationship Id="rId20" Target="../media/image39.png" Type="http://schemas.openxmlformats.org/officeDocument/2006/relationships/image"/><Relationship Id="rId21" Target="../media/image40.svg" Type="http://schemas.openxmlformats.org/officeDocument/2006/relationships/image"/><Relationship Id="rId22" Target="../media/image41.png" Type="http://schemas.openxmlformats.org/officeDocument/2006/relationships/image"/><Relationship Id="rId23" Target="../media/image42.svg" Type="http://schemas.openxmlformats.org/officeDocument/2006/relationships/image"/><Relationship Id="rId24" Target="../media/image43.pn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26" Target="../media/image44.pn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16" Target="../media/image33.png" Type="http://schemas.openxmlformats.org/officeDocument/2006/relationships/image"/><Relationship Id="rId17" Target="../media/image34.svg" Type="http://schemas.openxmlformats.org/officeDocument/2006/relationships/image"/><Relationship Id="rId18" Target="../media/image35.png" Type="http://schemas.openxmlformats.org/officeDocument/2006/relationships/image"/><Relationship Id="rId19" Target="../media/image36.svg" Type="http://schemas.openxmlformats.org/officeDocument/2006/relationships/image"/><Relationship Id="rId2" Target="../media/image1.png" Type="http://schemas.openxmlformats.org/officeDocument/2006/relationships/image"/><Relationship Id="rId20" Target="../media/image37.png" Type="http://schemas.openxmlformats.org/officeDocument/2006/relationships/image"/><Relationship Id="rId21" Target="../media/image38.svg" Type="http://schemas.openxmlformats.org/officeDocument/2006/relationships/image"/><Relationship Id="rId22" Target="../media/image39.png" Type="http://schemas.openxmlformats.org/officeDocument/2006/relationships/image"/><Relationship Id="rId23" Target="../media/image40.svg" Type="http://schemas.openxmlformats.org/officeDocument/2006/relationships/image"/><Relationship Id="rId24" Target="../media/image41.png" Type="http://schemas.openxmlformats.org/officeDocument/2006/relationships/image"/><Relationship Id="rId25" Target="../media/image42.sv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6215" y="-1318479"/>
            <a:ext cx="5449987" cy="4617626"/>
          </a:xfrm>
          <a:custGeom>
            <a:avLst/>
            <a:gdLst/>
            <a:ahLst/>
            <a:cxnLst/>
            <a:rect r="r" b="b" t="t" l="l"/>
            <a:pathLst>
              <a:path h="4617626" w="5449987">
                <a:moveTo>
                  <a:pt x="0" y="0"/>
                </a:moveTo>
                <a:lnTo>
                  <a:pt x="5449987" y="0"/>
                </a:lnTo>
                <a:lnTo>
                  <a:pt x="5449987" y="4617626"/>
                </a:lnTo>
                <a:lnTo>
                  <a:pt x="0" y="4617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984099" y="-3123071"/>
            <a:ext cx="6497840" cy="5989827"/>
          </a:xfrm>
          <a:custGeom>
            <a:avLst/>
            <a:gdLst/>
            <a:ahLst/>
            <a:cxnLst/>
            <a:rect r="r" b="b" t="t" l="l"/>
            <a:pathLst>
              <a:path h="5989827" w="6497840">
                <a:moveTo>
                  <a:pt x="0" y="0"/>
                </a:moveTo>
                <a:lnTo>
                  <a:pt x="6497839" y="0"/>
                </a:lnTo>
                <a:lnTo>
                  <a:pt x="6497839" y="5989827"/>
                </a:lnTo>
                <a:lnTo>
                  <a:pt x="0" y="5989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701854">
            <a:off x="13238791" y="6978558"/>
            <a:ext cx="7315200" cy="4083212"/>
          </a:xfrm>
          <a:custGeom>
            <a:avLst/>
            <a:gdLst/>
            <a:ahLst/>
            <a:cxnLst/>
            <a:rect r="r" b="b" t="t" l="l"/>
            <a:pathLst>
              <a:path h="4083212" w="7315200">
                <a:moveTo>
                  <a:pt x="0" y="0"/>
                </a:moveTo>
                <a:lnTo>
                  <a:pt x="7315200" y="0"/>
                </a:lnTo>
                <a:lnTo>
                  <a:pt x="7315200" y="4083211"/>
                </a:lnTo>
                <a:lnTo>
                  <a:pt x="0" y="4083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438164">
            <a:off x="-1752700" y="6534466"/>
            <a:ext cx="6035040" cy="4114800"/>
          </a:xfrm>
          <a:custGeom>
            <a:avLst/>
            <a:gdLst/>
            <a:ahLst/>
            <a:cxnLst/>
            <a:rect r="r" b="b" t="t" l="l"/>
            <a:pathLst>
              <a:path h="4114800" w="6035040">
                <a:moveTo>
                  <a:pt x="0" y="0"/>
                </a:moveTo>
                <a:lnTo>
                  <a:pt x="6035040" y="0"/>
                </a:lnTo>
                <a:lnTo>
                  <a:pt x="60350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77057" y="807764"/>
            <a:ext cx="7276272" cy="9832800"/>
          </a:xfrm>
          <a:custGeom>
            <a:avLst/>
            <a:gdLst/>
            <a:ahLst/>
            <a:cxnLst/>
            <a:rect r="r" b="b" t="t" l="l"/>
            <a:pathLst>
              <a:path h="9832800" w="7276272">
                <a:moveTo>
                  <a:pt x="0" y="0"/>
                </a:moveTo>
                <a:lnTo>
                  <a:pt x="7276271" y="0"/>
                </a:lnTo>
                <a:lnTo>
                  <a:pt x="7276271" y="9832800"/>
                </a:lnTo>
                <a:lnTo>
                  <a:pt x="0" y="9832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49808" y="4009292"/>
            <a:ext cx="1714872" cy="1714872"/>
          </a:xfrm>
          <a:custGeom>
            <a:avLst/>
            <a:gdLst/>
            <a:ahLst/>
            <a:cxnLst/>
            <a:rect r="r" b="b" t="t" l="l"/>
            <a:pathLst>
              <a:path h="1714872" w="1714872">
                <a:moveTo>
                  <a:pt x="0" y="0"/>
                </a:moveTo>
                <a:lnTo>
                  <a:pt x="1714873" y="0"/>
                </a:lnTo>
                <a:lnTo>
                  <a:pt x="1714873" y="1714872"/>
                </a:lnTo>
                <a:lnTo>
                  <a:pt x="0" y="1714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1081" y="7543428"/>
            <a:ext cx="1714872" cy="1714872"/>
          </a:xfrm>
          <a:custGeom>
            <a:avLst/>
            <a:gdLst/>
            <a:ahLst/>
            <a:cxnLst/>
            <a:rect r="r" b="b" t="t" l="l"/>
            <a:pathLst>
              <a:path h="1714872" w="1714872">
                <a:moveTo>
                  <a:pt x="0" y="0"/>
                </a:moveTo>
                <a:lnTo>
                  <a:pt x="1714872" y="0"/>
                </a:lnTo>
                <a:lnTo>
                  <a:pt x="1714872" y="1714872"/>
                </a:lnTo>
                <a:lnTo>
                  <a:pt x="0" y="1714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90934" y="2893271"/>
            <a:ext cx="8564137" cy="3225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5"/>
              </a:lnSpc>
            </a:pPr>
            <a:r>
              <a:rPr lang="en-US" sz="6365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2.1. ANTECEDENTES PREVIOS</a:t>
            </a:r>
          </a:p>
          <a:p>
            <a:pPr algn="ctr">
              <a:lnSpc>
                <a:spcPts val="4965"/>
              </a:lnSpc>
            </a:pPr>
            <a:r>
              <a:rPr lang="en-US" sz="6365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A LA CREACIÓN DE</a:t>
            </a:r>
            <a:r>
              <a:rPr lang="en-US" sz="6365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 LAS</a:t>
            </a:r>
          </a:p>
          <a:p>
            <a:pPr algn="ctr">
              <a:lnSpc>
                <a:spcPts val="4965"/>
              </a:lnSpc>
            </a:pPr>
            <a:r>
              <a:rPr lang="en-US" sz="6365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ESCUELAS PSICOLÓGICAS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769772">
            <a:off x="16006640" y="4286064"/>
            <a:ext cx="1075693" cy="1714872"/>
          </a:xfrm>
          <a:custGeom>
            <a:avLst/>
            <a:gdLst/>
            <a:ahLst/>
            <a:cxnLst/>
            <a:rect r="r" b="b" t="t" l="l"/>
            <a:pathLst>
              <a:path h="1714872" w="1075693">
                <a:moveTo>
                  <a:pt x="0" y="0"/>
                </a:moveTo>
                <a:lnTo>
                  <a:pt x="1075693" y="0"/>
                </a:lnTo>
                <a:lnTo>
                  <a:pt x="1075693" y="1714872"/>
                </a:lnTo>
                <a:lnTo>
                  <a:pt x="0" y="1714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99659">
            <a:off x="6625465" y="1729048"/>
            <a:ext cx="1278431" cy="1283096"/>
          </a:xfrm>
          <a:custGeom>
            <a:avLst/>
            <a:gdLst/>
            <a:ahLst/>
            <a:cxnLst/>
            <a:rect r="r" b="b" t="t" l="l"/>
            <a:pathLst>
              <a:path h="1283096" w="1278431">
                <a:moveTo>
                  <a:pt x="0" y="0"/>
                </a:moveTo>
                <a:lnTo>
                  <a:pt x="1278431" y="0"/>
                </a:lnTo>
                <a:lnTo>
                  <a:pt x="1278431" y="1283096"/>
                </a:lnTo>
                <a:lnTo>
                  <a:pt x="0" y="12830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883049" y="290332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698249" y="8400864"/>
            <a:ext cx="2996331" cy="2353482"/>
          </a:xfrm>
          <a:custGeom>
            <a:avLst/>
            <a:gdLst/>
            <a:ahLst/>
            <a:cxnLst/>
            <a:rect r="r" b="b" t="t" l="l"/>
            <a:pathLst>
              <a:path h="2353482" w="2996331">
                <a:moveTo>
                  <a:pt x="0" y="0"/>
                </a:moveTo>
                <a:lnTo>
                  <a:pt x="2996331" y="0"/>
                </a:lnTo>
                <a:lnTo>
                  <a:pt x="2996331" y="2353482"/>
                </a:lnTo>
                <a:lnTo>
                  <a:pt x="0" y="235348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36012" y="807764"/>
            <a:ext cx="1913359" cy="1697672"/>
          </a:xfrm>
          <a:custGeom>
            <a:avLst/>
            <a:gdLst/>
            <a:ahLst/>
            <a:cxnLst/>
            <a:rect r="r" b="b" t="t" l="l"/>
            <a:pathLst>
              <a:path h="1697672" w="1913359">
                <a:moveTo>
                  <a:pt x="0" y="0"/>
                </a:moveTo>
                <a:lnTo>
                  <a:pt x="1913359" y="0"/>
                </a:lnTo>
                <a:lnTo>
                  <a:pt x="1913359" y="1697672"/>
                </a:lnTo>
                <a:lnTo>
                  <a:pt x="0" y="169767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7790603" y="6604677"/>
            <a:ext cx="8364798" cy="1200522"/>
            <a:chOff x="0" y="0"/>
            <a:chExt cx="2203074" cy="3161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03074" cy="316187"/>
            </a:xfrm>
            <a:custGeom>
              <a:avLst/>
              <a:gdLst/>
              <a:ahLst/>
              <a:cxnLst/>
              <a:rect r="r" b="b" t="t" l="l"/>
              <a:pathLst>
                <a:path h="316187" w="2203074">
                  <a:moveTo>
                    <a:pt x="92554" y="0"/>
                  </a:moveTo>
                  <a:lnTo>
                    <a:pt x="2110521" y="0"/>
                  </a:lnTo>
                  <a:cubicBezTo>
                    <a:pt x="2135068" y="0"/>
                    <a:pt x="2158609" y="9751"/>
                    <a:pt x="2175966" y="27108"/>
                  </a:cubicBezTo>
                  <a:cubicBezTo>
                    <a:pt x="2193323" y="44465"/>
                    <a:pt x="2203074" y="68007"/>
                    <a:pt x="2203074" y="92554"/>
                  </a:cubicBezTo>
                  <a:lnTo>
                    <a:pt x="2203074" y="223633"/>
                  </a:lnTo>
                  <a:cubicBezTo>
                    <a:pt x="2203074" y="274749"/>
                    <a:pt x="2161637" y="316187"/>
                    <a:pt x="2110521" y="316187"/>
                  </a:cubicBezTo>
                  <a:lnTo>
                    <a:pt x="92554" y="316187"/>
                  </a:lnTo>
                  <a:cubicBezTo>
                    <a:pt x="68007" y="316187"/>
                    <a:pt x="44465" y="306436"/>
                    <a:pt x="27108" y="289079"/>
                  </a:cubicBezTo>
                  <a:cubicBezTo>
                    <a:pt x="9751" y="271721"/>
                    <a:pt x="0" y="248180"/>
                    <a:pt x="0" y="223633"/>
                  </a:cubicBezTo>
                  <a:lnTo>
                    <a:pt x="0" y="92554"/>
                  </a:lnTo>
                  <a:cubicBezTo>
                    <a:pt x="0" y="41438"/>
                    <a:pt x="41438" y="0"/>
                    <a:pt x="92554" y="0"/>
                  </a:cubicBezTo>
                  <a:close/>
                </a:path>
              </a:pathLst>
            </a:custGeom>
            <a:solidFill>
              <a:srgbClr val="F6922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203074" cy="354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6255071" y="1847604"/>
            <a:ext cx="1690240" cy="974193"/>
          </a:xfrm>
          <a:custGeom>
            <a:avLst/>
            <a:gdLst/>
            <a:ahLst/>
            <a:cxnLst/>
            <a:rect r="r" b="b" t="t" l="l"/>
            <a:pathLst>
              <a:path h="974193" w="1690240">
                <a:moveTo>
                  <a:pt x="0" y="0"/>
                </a:moveTo>
                <a:lnTo>
                  <a:pt x="1690240" y="0"/>
                </a:lnTo>
                <a:lnTo>
                  <a:pt x="1690240" y="974193"/>
                </a:lnTo>
                <a:lnTo>
                  <a:pt x="0" y="97419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196414" y="6745199"/>
            <a:ext cx="7563523" cy="681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5"/>
              </a:lnSpc>
              <a:spcBef>
                <a:spcPct val="0"/>
              </a:spcBef>
            </a:pPr>
            <a:r>
              <a:rPr lang="en-US" sz="4017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UNIDAD N° 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94580" y="8214468"/>
            <a:ext cx="5188470" cy="681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5"/>
              </a:lnSpc>
              <a:spcBef>
                <a:spcPct val="0"/>
              </a:spcBef>
            </a:pPr>
            <a:r>
              <a:rPr lang="en-US" sz="4017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PSICOLOGÍA GENERAL 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23237" y="8896036"/>
            <a:ext cx="5142978" cy="681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5"/>
              </a:lnSpc>
              <a:spcBef>
                <a:spcPct val="0"/>
              </a:spcBef>
            </a:pPr>
            <a:r>
              <a:rPr lang="en-US" sz="4017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MGS. LUIS SANTANDER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110614"/>
            <a:ext cx="12832445" cy="10262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Johannes Müller (1801–1858):</a:t>
            </a:r>
          </a:p>
          <a:p>
            <a:pPr algn="ctr">
              <a:lnSpc>
                <a:spcPts val="5450"/>
              </a:lnSpc>
            </a:pP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Propuso l</a:t>
            </a: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a doctrina de las energías nerviosas específicas: cada nervio está especializado en un tipo de sensación.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Ejemplo: el nervio óptico transmite visión, no importa cómo se estimule.</a:t>
            </a:r>
          </a:p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Importancia: Abre paso al estudio específico de los sentidos y su interpretación cerebral.</a:t>
            </a: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877325"/>
            <a:ext cx="13136612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Johannes Müller y las Energías Nerviosas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450569"/>
            <a:ext cx="12832445" cy="10093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Hermann von Helmholtz (1821–1894):</a:t>
            </a:r>
          </a:p>
          <a:p>
            <a:pPr algn="l" marL="827707" indent="-413854" lvl="1">
              <a:lnSpc>
                <a:spcPts val="5750"/>
              </a:lnSpc>
              <a:buFont typeface="Arial"/>
              <a:buChar char="•"/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Demostró que los impulsos nerviosos tienen velocidad finita, lo cual puede medirse.</a:t>
            </a:r>
          </a:p>
          <a:p>
            <a:pPr algn="l" marL="827707" indent="-413854" lvl="1">
              <a:lnSpc>
                <a:spcPts val="5750"/>
              </a:lnSpc>
              <a:buFont typeface="Arial"/>
              <a:buChar char="•"/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Aplicó el método experimental a procesos fisiológicos.</a:t>
            </a:r>
          </a:p>
          <a:p>
            <a:pPr algn="l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"Los procesos mentales tienen una base fisiológica medible" (Helmholtz, 1850).</a:t>
            </a:r>
          </a:p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Impacto: Introdujo la medición del tiempo de reacción como base de la psicología experimental.</a:t>
            </a: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531049"/>
            <a:ext cx="13136612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Helmholtz y la Velocidad del Impulso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450569"/>
            <a:ext cx="12832445" cy="10093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Pierre Flourens (1794–1867):</a:t>
            </a:r>
          </a:p>
          <a:p>
            <a:pPr algn="ctr">
              <a:lnSpc>
                <a:spcPts val="5750"/>
              </a:lnSpc>
            </a:pPr>
          </a:p>
          <a:p>
            <a:pPr algn="l" marL="827707" indent="-413854" lvl="1">
              <a:lnSpc>
                <a:spcPts val="5750"/>
              </a:lnSpc>
              <a:buFont typeface="Arial"/>
              <a:buChar char="•"/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Exp</a:t>
            </a: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erimentó con ablaciones cerebrales en animales.</a:t>
            </a:r>
          </a:p>
          <a:p>
            <a:pPr algn="l" marL="827707" indent="-413854" lvl="1">
              <a:lnSpc>
                <a:spcPts val="5750"/>
              </a:lnSpc>
              <a:buFont typeface="Arial"/>
              <a:buChar char="•"/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D</a:t>
            </a: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emostró que ciertas partes del cerebro están relacionadas con funciones específicas (movimiento, respiración, coordinación).</a:t>
            </a:r>
          </a:p>
          <a:p>
            <a:pPr algn="l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Importancia: Pionero en la neuropsicología funcional.</a:t>
            </a: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531049"/>
            <a:ext cx="13136612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Pierre Flourens y la Localización Funcional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450569"/>
            <a:ext cx="12832445" cy="10817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Paul Broca (1824–1880):</a:t>
            </a:r>
          </a:p>
          <a:p>
            <a:pPr algn="ctr">
              <a:lnSpc>
                <a:spcPts val="5750"/>
              </a:lnSpc>
            </a:pPr>
          </a:p>
          <a:p>
            <a:pPr algn="l" marL="827707" indent="-413854" lvl="1">
              <a:lnSpc>
                <a:spcPts val="5750"/>
              </a:lnSpc>
              <a:buFont typeface="Arial"/>
              <a:buChar char="•"/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Es</a:t>
            </a: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tudió pacientes con afasia y descubrió que el área del lóbulo frontal izquierdo está vinculada al habla.</a:t>
            </a:r>
          </a:p>
          <a:p>
            <a:pPr algn="l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"El lenguaje reside en el hemisferio izquierdo" (Broca, 1861).</a:t>
            </a:r>
          </a:p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Importancia: Une función psicológica (lenguaje) con estructura cerebral específica.</a:t>
            </a: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531049"/>
            <a:ext cx="13136612" cy="71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Paul Broca y el Lenguaje Cerebral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450569"/>
            <a:ext cx="12832445" cy="11541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Wilhelm Wundt (1832–1920):</a:t>
            </a:r>
          </a:p>
          <a:p>
            <a:pPr algn="ctr">
              <a:lnSpc>
                <a:spcPts val="5750"/>
              </a:lnSpc>
            </a:pPr>
          </a:p>
          <a:p>
            <a:pPr algn="l" marL="827707" indent="-413854" lvl="1">
              <a:lnSpc>
                <a:spcPts val="5750"/>
              </a:lnSpc>
              <a:buFont typeface="Arial"/>
              <a:buChar char="•"/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Fundó el primer laboratorio de psicología en Leipzig, 1879.</a:t>
            </a:r>
          </a:p>
          <a:p>
            <a:pPr algn="l" marL="827707" indent="-413854" lvl="1">
              <a:lnSpc>
                <a:spcPts val="5750"/>
              </a:lnSpc>
              <a:buFont typeface="Arial"/>
              <a:buChar char="•"/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Usó la introspección controlada para estudiar la conciencia.</a:t>
            </a:r>
          </a:p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Concepto: </a:t>
            </a: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Psicología como ciencia independiente basada en la medición de la experiencia inmediata.</a:t>
            </a: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  <a:r>
              <a:rPr lang="en-US" sz="38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"La psicología es la ciencia de la experiencia inmediata" (Wundt, 1879).</a:t>
            </a: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ctr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  <a:p>
            <a:pPr algn="l">
              <a:lnSpc>
                <a:spcPts val="57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531049"/>
            <a:ext cx="13136612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Wilhelm Wundt y la Psicología Experimental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80038" y="1314091"/>
            <a:ext cx="4527924" cy="5521859"/>
          </a:xfrm>
          <a:custGeom>
            <a:avLst/>
            <a:gdLst/>
            <a:ahLst/>
            <a:cxnLst/>
            <a:rect r="r" b="b" t="t" l="l"/>
            <a:pathLst>
              <a:path h="5521859" w="4527924">
                <a:moveTo>
                  <a:pt x="0" y="0"/>
                </a:moveTo>
                <a:lnTo>
                  <a:pt x="4527924" y="0"/>
                </a:lnTo>
                <a:lnTo>
                  <a:pt x="4527924" y="5521858"/>
                </a:lnTo>
                <a:lnTo>
                  <a:pt x="0" y="55218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068032" y="2182590"/>
            <a:ext cx="7087335" cy="6461287"/>
          </a:xfrm>
          <a:custGeom>
            <a:avLst/>
            <a:gdLst/>
            <a:ahLst/>
            <a:cxnLst/>
            <a:rect r="r" b="b" t="t" l="l"/>
            <a:pathLst>
              <a:path h="6461287" w="7087335">
                <a:moveTo>
                  <a:pt x="0" y="0"/>
                </a:moveTo>
                <a:lnTo>
                  <a:pt x="7087335" y="0"/>
                </a:lnTo>
                <a:lnTo>
                  <a:pt x="7087335" y="6461287"/>
                </a:lnTo>
                <a:lnTo>
                  <a:pt x="0" y="646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42500" y="7063019"/>
            <a:ext cx="10603000" cy="183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64"/>
              </a:lnSpc>
            </a:pPr>
            <a:r>
              <a:rPr lang="en-US" sz="16364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GRACIAS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984099" y="-3123071"/>
            <a:ext cx="6497840" cy="5989827"/>
          </a:xfrm>
          <a:custGeom>
            <a:avLst/>
            <a:gdLst/>
            <a:ahLst/>
            <a:cxnLst/>
            <a:rect r="r" b="b" t="t" l="l"/>
            <a:pathLst>
              <a:path h="5989827" w="6497840">
                <a:moveTo>
                  <a:pt x="0" y="0"/>
                </a:moveTo>
                <a:lnTo>
                  <a:pt x="6497839" y="0"/>
                </a:lnTo>
                <a:lnTo>
                  <a:pt x="6497839" y="5989827"/>
                </a:lnTo>
                <a:lnTo>
                  <a:pt x="0" y="59898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40715">
            <a:off x="15576433" y="-1268737"/>
            <a:ext cx="5423134" cy="4594873"/>
          </a:xfrm>
          <a:custGeom>
            <a:avLst/>
            <a:gdLst/>
            <a:ahLst/>
            <a:cxnLst/>
            <a:rect r="r" b="b" t="t" l="l"/>
            <a:pathLst>
              <a:path h="4594873" w="5423134">
                <a:moveTo>
                  <a:pt x="0" y="0"/>
                </a:moveTo>
                <a:lnTo>
                  <a:pt x="5423134" y="0"/>
                </a:lnTo>
                <a:lnTo>
                  <a:pt x="5423134" y="4594874"/>
                </a:lnTo>
                <a:lnTo>
                  <a:pt x="0" y="4594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04808" y="6205412"/>
            <a:ext cx="5026026" cy="5378044"/>
          </a:xfrm>
          <a:custGeom>
            <a:avLst/>
            <a:gdLst/>
            <a:ahLst/>
            <a:cxnLst/>
            <a:rect r="r" b="b" t="t" l="l"/>
            <a:pathLst>
              <a:path h="5378044" w="5026026">
                <a:moveTo>
                  <a:pt x="0" y="0"/>
                </a:moveTo>
                <a:lnTo>
                  <a:pt x="5026026" y="0"/>
                </a:lnTo>
                <a:lnTo>
                  <a:pt x="5026026" y="5378043"/>
                </a:lnTo>
                <a:lnTo>
                  <a:pt x="0" y="53780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02114">
            <a:off x="13129513" y="-994381"/>
            <a:ext cx="4150590" cy="2890320"/>
          </a:xfrm>
          <a:custGeom>
            <a:avLst/>
            <a:gdLst/>
            <a:ahLst/>
            <a:cxnLst/>
            <a:rect r="r" b="b" t="t" l="l"/>
            <a:pathLst>
              <a:path h="2890320" w="4150590">
                <a:moveTo>
                  <a:pt x="0" y="0"/>
                </a:moveTo>
                <a:lnTo>
                  <a:pt x="4150590" y="0"/>
                </a:lnTo>
                <a:lnTo>
                  <a:pt x="4150590" y="2890320"/>
                </a:lnTo>
                <a:lnTo>
                  <a:pt x="0" y="2890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69772">
            <a:off x="-139870" y="7031496"/>
            <a:ext cx="2337140" cy="3725876"/>
          </a:xfrm>
          <a:custGeom>
            <a:avLst/>
            <a:gdLst/>
            <a:ahLst/>
            <a:cxnLst/>
            <a:rect r="r" b="b" t="t" l="l"/>
            <a:pathLst>
              <a:path h="3725876" w="2337140">
                <a:moveTo>
                  <a:pt x="0" y="0"/>
                </a:moveTo>
                <a:lnTo>
                  <a:pt x="2337140" y="0"/>
                </a:lnTo>
                <a:lnTo>
                  <a:pt x="2337140" y="3725876"/>
                </a:lnTo>
                <a:lnTo>
                  <a:pt x="0" y="37258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248836">
            <a:off x="14452010" y="3262516"/>
            <a:ext cx="6840017" cy="3817973"/>
          </a:xfrm>
          <a:custGeom>
            <a:avLst/>
            <a:gdLst/>
            <a:ahLst/>
            <a:cxnLst/>
            <a:rect r="r" b="b" t="t" l="l"/>
            <a:pathLst>
              <a:path h="3817973" w="6840017">
                <a:moveTo>
                  <a:pt x="0" y="0"/>
                </a:moveTo>
                <a:lnTo>
                  <a:pt x="6840017" y="0"/>
                </a:lnTo>
                <a:lnTo>
                  <a:pt x="6840017" y="3817973"/>
                </a:lnTo>
                <a:lnTo>
                  <a:pt x="0" y="38179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33504">
            <a:off x="733349" y="2168268"/>
            <a:ext cx="2307952" cy="2253138"/>
          </a:xfrm>
          <a:custGeom>
            <a:avLst/>
            <a:gdLst/>
            <a:ahLst/>
            <a:cxnLst/>
            <a:rect r="r" b="b" t="t" l="l"/>
            <a:pathLst>
              <a:path h="2253138" w="2307952">
                <a:moveTo>
                  <a:pt x="0" y="0"/>
                </a:moveTo>
                <a:lnTo>
                  <a:pt x="2307953" y="0"/>
                </a:lnTo>
                <a:lnTo>
                  <a:pt x="2307953" y="2253138"/>
                </a:lnTo>
                <a:lnTo>
                  <a:pt x="0" y="2253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509962" y="2606341"/>
            <a:ext cx="2389104" cy="1376992"/>
          </a:xfrm>
          <a:custGeom>
            <a:avLst/>
            <a:gdLst/>
            <a:ahLst/>
            <a:cxnLst/>
            <a:rect r="r" b="b" t="t" l="l"/>
            <a:pathLst>
              <a:path h="1376992" w="2389104">
                <a:moveTo>
                  <a:pt x="0" y="0"/>
                </a:moveTo>
                <a:lnTo>
                  <a:pt x="2389104" y="0"/>
                </a:lnTo>
                <a:lnTo>
                  <a:pt x="2389104" y="1376992"/>
                </a:lnTo>
                <a:lnTo>
                  <a:pt x="0" y="13769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3989901" y="1314091"/>
            <a:ext cx="2389104" cy="1376992"/>
          </a:xfrm>
          <a:custGeom>
            <a:avLst/>
            <a:gdLst/>
            <a:ahLst/>
            <a:cxnLst/>
            <a:rect r="r" b="b" t="t" l="l"/>
            <a:pathLst>
              <a:path h="1376992" w="2389104">
                <a:moveTo>
                  <a:pt x="2389104" y="0"/>
                </a:moveTo>
                <a:lnTo>
                  <a:pt x="0" y="0"/>
                </a:lnTo>
                <a:lnTo>
                  <a:pt x="0" y="1376992"/>
                </a:lnTo>
                <a:lnTo>
                  <a:pt x="2389104" y="1376992"/>
                </a:lnTo>
                <a:lnTo>
                  <a:pt x="238910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69551" y="2400946"/>
            <a:ext cx="11232006" cy="889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Un antecedente es un hecho, idea, descubrimiento o sistema de pensamiento previo que influye en el surgimiento de una disciplina científica.</a:t>
            </a:r>
          </a:p>
          <a:p>
            <a:pPr algn="l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En psicología, los antecedentes provienen de dos grandes fuentes: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Filosofía: Reflexiones sobre el alma, la mente, el conocimiento y el comportamiento humano.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Fisiología: Estudio empírico y biológico del cuerpo, especialmente el sistema nervioso.</a:t>
            </a:r>
          </a:p>
          <a:p>
            <a:pPr algn="l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"La psicología surge en la intersección entre la filosofía y la biología" (Leahey, 2004).</a:t>
            </a: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268800" y="382063"/>
            <a:ext cx="11885063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¿Qué es un “antecedente” en psicología?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42689" y="1725181"/>
            <a:ext cx="13610877" cy="7949005"/>
            <a:chOff x="0" y="0"/>
            <a:chExt cx="3584758" cy="209356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584758" cy="2093565"/>
            </a:xfrm>
            <a:custGeom>
              <a:avLst/>
              <a:gdLst/>
              <a:ahLst/>
              <a:cxnLst/>
              <a:rect r="r" b="b" t="t" l="l"/>
              <a:pathLst>
                <a:path h="2093565" w="3584758">
                  <a:moveTo>
                    <a:pt x="56880" y="0"/>
                  </a:moveTo>
                  <a:lnTo>
                    <a:pt x="3527878" y="0"/>
                  </a:lnTo>
                  <a:cubicBezTo>
                    <a:pt x="3559292" y="0"/>
                    <a:pt x="3584758" y="25466"/>
                    <a:pt x="3584758" y="56880"/>
                  </a:cubicBezTo>
                  <a:lnTo>
                    <a:pt x="3584758" y="2036685"/>
                  </a:lnTo>
                  <a:cubicBezTo>
                    <a:pt x="3584758" y="2068099"/>
                    <a:pt x="3559292" y="2093565"/>
                    <a:pt x="3527878" y="2093565"/>
                  </a:cubicBezTo>
                  <a:lnTo>
                    <a:pt x="56880" y="2093565"/>
                  </a:lnTo>
                  <a:cubicBezTo>
                    <a:pt x="25466" y="2093565"/>
                    <a:pt x="0" y="2068099"/>
                    <a:pt x="0" y="2036685"/>
                  </a:cubicBezTo>
                  <a:lnTo>
                    <a:pt x="0" y="56880"/>
                  </a:lnTo>
                  <a:cubicBezTo>
                    <a:pt x="0" y="25466"/>
                    <a:pt x="25466" y="0"/>
                    <a:pt x="56880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584758" cy="2131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53820" y="2785920"/>
            <a:ext cx="13188615" cy="5827527"/>
          </a:xfrm>
          <a:custGeom>
            <a:avLst/>
            <a:gdLst/>
            <a:ahLst/>
            <a:cxnLst/>
            <a:rect r="r" b="b" t="t" l="l"/>
            <a:pathLst>
              <a:path h="5827527" w="13188615">
                <a:moveTo>
                  <a:pt x="0" y="0"/>
                </a:moveTo>
                <a:lnTo>
                  <a:pt x="13188615" y="0"/>
                </a:lnTo>
                <a:lnTo>
                  <a:pt x="13188615" y="5827527"/>
                </a:lnTo>
                <a:lnTo>
                  <a:pt x="0" y="582752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20094" t="-40424" r="-9566" b="-24637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444536" y="382063"/>
            <a:ext cx="11885063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La Psicología en la Filosofía Antigua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69551" y="2400946"/>
            <a:ext cx="11232006" cy="9577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René Descartes (1596-1650):</a:t>
            </a:r>
          </a:p>
          <a:p>
            <a:pPr algn="ctr">
              <a:lnSpc>
                <a:spcPts val="5450"/>
              </a:lnSpc>
            </a:pPr>
          </a:p>
          <a:p>
            <a:pPr algn="ctr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Propone el dualismo mente-cuerpo: la mente es una sustancia pensante (res cogitans) y el cuerpo una sustancia material (res extensa).</a:t>
            </a:r>
          </a:p>
          <a:p>
            <a:pPr algn="ctr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Introduce la idea de que la mente puede ser objeto de estudio separado del cuerpo.</a:t>
            </a:r>
          </a:p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Importancia:</a:t>
            </a: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 Esta noción influirá en la psicología al plantear que los procesos mentales pueden estudiarse independientemente del cuerpo físico..</a:t>
            </a:r>
          </a:p>
          <a:p>
            <a:pPr algn="ctr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268800" y="382063"/>
            <a:ext cx="11885063" cy="71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Dualismo Cartesiano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2400946"/>
            <a:ext cx="12533912" cy="9577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John Locke (1632-1704):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Sostuvo que la mente humana es una tabula rasa, una hoja en blanco.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Todo conocimiento proviene de la experiencia.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Distingue entre ideas simples (sensaciones) y complejas (reflexiones).</a:t>
            </a:r>
          </a:p>
          <a:p>
            <a:pPr algn="l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"Nada hay en el intelecto que no haya estado antes en los sentidos" (Locke, 1690).</a:t>
            </a:r>
          </a:p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Relevancia:</a:t>
            </a: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 Esta visión apoyó el surgimiento del asociacionismo y posteriormente del conductismo, que afirma que el comportamiento es aprendido</a:t>
            </a: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677548" y="877325"/>
            <a:ext cx="11885063" cy="71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John Locke y el Empirismo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110614"/>
            <a:ext cx="12832445" cy="1094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David Hume (1711-1776):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Desarrolló la teoría de la asociación de ideas como mecanismo del pensamiento.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Identificó tres principios: semejanza, contigüidad y causalidad.</a:t>
            </a:r>
          </a:p>
          <a:p>
            <a:pPr algn="l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"La mente es un teatro donde las percepciones aparecen y desaparecen" (Hume, 1748).</a:t>
            </a:r>
          </a:p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Importancia:</a:t>
            </a: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 Las leyes asociacionistas influirán en la psicología del aprendizaje y el condicionamiento.</a:t>
            </a:r>
          </a:p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"Hume anticipó las teorías modernas del aprendizaje al analizar la forma en que asociamos estímulos y respuestas" (Wolman, 2005).</a:t>
            </a: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877325"/>
            <a:ext cx="13136612" cy="71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David Hume y la Asociación de Ideas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110614"/>
            <a:ext cx="12832445" cy="1094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Immanuel Kant (1724-1804):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b="true" sz="3633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C</a:t>
            </a: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ombina empirismo y racionalismo. Afirma que el sujeto aporta formas a priori (espacio, tiempo, causalidad) que estructuran la experiencia.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Propone que la mente no es pasiva, sino que actúa sobre la información sensorial.</a:t>
            </a:r>
          </a:p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"Los pensamientos sin contenido son vacíos; las intuiciones sin conceptos son ciegas" (Kant, 1781).</a:t>
            </a:r>
          </a:p>
          <a:p>
            <a:pPr algn="ctr">
              <a:lnSpc>
                <a:spcPts val="5450"/>
              </a:lnSpc>
            </a:pPr>
            <a:r>
              <a:rPr lang="en-US" sz="3633" b="true">
                <a:solidFill>
                  <a:srgbClr val="323A30"/>
                </a:solidFill>
                <a:latin typeface="Charcoal Font TH Bold"/>
                <a:ea typeface="Charcoal Font TH Bold"/>
                <a:cs typeface="Charcoal Font TH Bold"/>
                <a:sym typeface="Charcoal Font TH Bold"/>
              </a:rPr>
              <a:t>Importancia: </a:t>
            </a: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Fundamenta la psicología cognitiva moderna y la idea de estructuras mentales internas.</a:t>
            </a: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877325"/>
            <a:ext cx="13136612" cy="71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Kant y el Conocimiento Activo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59261" y="4099203"/>
            <a:ext cx="12374515" cy="2737042"/>
          </a:xfrm>
          <a:custGeom>
            <a:avLst/>
            <a:gdLst/>
            <a:ahLst/>
            <a:cxnLst/>
            <a:rect r="r" b="b" t="t" l="l"/>
            <a:pathLst>
              <a:path h="2737042" w="12374515">
                <a:moveTo>
                  <a:pt x="0" y="0"/>
                </a:moveTo>
                <a:lnTo>
                  <a:pt x="12374515" y="0"/>
                </a:lnTo>
                <a:lnTo>
                  <a:pt x="12374515" y="2737043"/>
                </a:lnTo>
                <a:lnTo>
                  <a:pt x="0" y="273704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21222" t="-140063" r="-17728" b="-113307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78213" y="877325"/>
            <a:ext cx="13136612" cy="1343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Comparación entre Racionalismo y Empirismo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640727" y="-793648"/>
            <a:ext cx="9935208" cy="8417831"/>
          </a:xfrm>
          <a:custGeom>
            <a:avLst/>
            <a:gdLst/>
            <a:ahLst/>
            <a:cxnLst/>
            <a:rect r="r" b="b" t="t" l="l"/>
            <a:pathLst>
              <a:path h="8417831" w="9935208">
                <a:moveTo>
                  <a:pt x="0" y="0"/>
                </a:moveTo>
                <a:lnTo>
                  <a:pt x="9935208" y="0"/>
                </a:lnTo>
                <a:lnTo>
                  <a:pt x="9935208" y="8417831"/>
                </a:lnTo>
                <a:lnTo>
                  <a:pt x="0" y="8417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67555" y="4524721"/>
            <a:ext cx="6631081" cy="7095515"/>
          </a:xfrm>
          <a:custGeom>
            <a:avLst/>
            <a:gdLst/>
            <a:ahLst/>
            <a:cxnLst/>
            <a:rect r="r" b="b" t="t" l="l"/>
            <a:pathLst>
              <a:path h="7095515" w="6631081">
                <a:moveTo>
                  <a:pt x="0" y="0"/>
                </a:moveTo>
                <a:lnTo>
                  <a:pt x="6631081" y="0"/>
                </a:lnTo>
                <a:lnTo>
                  <a:pt x="6631081" y="7095515"/>
                </a:lnTo>
                <a:lnTo>
                  <a:pt x="0" y="7095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9659">
            <a:off x="14532518" y="762986"/>
            <a:ext cx="2611635" cy="2621166"/>
          </a:xfrm>
          <a:custGeom>
            <a:avLst/>
            <a:gdLst/>
            <a:ahLst/>
            <a:cxnLst/>
            <a:rect r="r" b="b" t="t" l="l"/>
            <a:pathLst>
              <a:path h="2621166" w="2611635">
                <a:moveTo>
                  <a:pt x="0" y="0"/>
                </a:moveTo>
                <a:lnTo>
                  <a:pt x="2611634" y="0"/>
                </a:lnTo>
                <a:lnTo>
                  <a:pt x="2611634" y="2621166"/>
                </a:lnTo>
                <a:lnTo>
                  <a:pt x="0" y="26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56746" y="6165355"/>
            <a:ext cx="6469917" cy="5898408"/>
          </a:xfrm>
          <a:custGeom>
            <a:avLst/>
            <a:gdLst/>
            <a:ahLst/>
            <a:cxnLst/>
            <a:rect r="r" b="b" t="t" l="l"/>
            <a:pathLst>
              <a:path h="5898408" w="6469917">
                <a:moveTo>
                  <a:pt x="0" y="0"/>
                </a:moveTo>
                <a:lnTo>
                  <a:pt x="6469917" y="0"/>
                </a:lnTo>
                <a:lnTo>
                  <a:pt x="6469917" y="5898408"/>
                </a:lnTo>
                <a:lnTo>
                  <a:pt x="0" y="5898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837430">
            <a:off x="244635" y="8259091"/>
            <a:ext cx="4399802" cy="4055817"/>
          </a:xfrm>
          <a:custGeom>
            <a:avLst/>
            <a:gdLst/>
            <a:ahLst/>
            <a:cxnLst/>
            <a:rect r="r" b="b" t="t" l="l"/>
            <a:pathLst>
              <a:path h="4055817" w="4399802">
                <a:moveTo>
                  <a:pt x="0" y="0"/>
                </a:moveTo>
                <a:lnTo>
                  <a:pt x="4399802" y="0"/>
                </a:lnTo>
                <a:lnTo>
                  <a:pt x="4399802" y="4055818"/>
                </a:lnTo>
                <a:lnTo>
                  <a:pt x="0" y="405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5808" y="5424050"/>
            <a:ext cx="5311992" cy="4993273"/>
          </a:xfrm>
          <a:custGeom>
            <a:avLst/>
            <a:gdLst/>
            <a:ahLst/>
            <a:cxnLst/>
            <a:rect r="r" b="b" t="t" l="l"/>
            <a:pathLst>
              <a:path h="4993273" w="5311992">
                <a:moveTo>
                  <a:pt x="0" y="0"/>
                </a:moveTo>
                <a:lnTo>
                  <a:pt x="5311992" y="0"/>
                </a:lnTo>
                <a:lnTo>
                  <a:pt x="5311992" y="4993272"/>
                </a:lnTo>
                <a:lnTo>
                  <a:pt x="0" y="4993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351853">
            <a:off x="1900172" y="-1226892"/>
            <a:ext cx="7315200" cy="2487168"/>
          </a:xfrm>
          <a:custGeom>
            <a:avLst/>
            <a:gdLst/>
            <a:ahLst/>
            <a:cxnLst/>
            <a:rect r="r" b="b" t="t" l="l"/>
            <a:pathLst>
              <a:path h="2487168" w="7315200">
                <a:moveTo>
                  <a:pt x="0" y="0"/>
                </a:moveTo>
                <a:lnTo>
                  <a:pt x="7315200" y="0"/>
                </a:lnTo>
                <a:lnTo>
                  <a:pt x="7315200" y="2487168"/>
                </a:lnTo>
                <a:lnTo>
                  <a:pt x="0" y="2487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42104" y="-743831"/>
            <a:ext cx="4423311" cy="2469012"/>
          </a:xfrm>
          <a:custGeom>
            <a:avLst/>
            <a:gdLst/>
            <a:ahLst/>
            <a:cxnLst/>
            <a:rect r="r" b="b" t="t" l="l"/>
            <a:pathLst>
              <a:path h="2469012" w="4423311">
                <a:moveTo>
                  <a:pt x="0" y="0"/>
                </a:moveTo>
                <a:lnTo>
                  <a:pt x="4423311" y="0"/>
                </a:lnTo>
                <a:lnTo>
                  <a:pt x="4423311" y="2469012"/>
                </a:lnTo>
                <a:lnTo>
                  <a:pt x="0" y="24690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868688" y="4384105"/>
            <a:ext cx="966203" cy="1039944"/>
          </a:xfrm>
          <a:custGeom>
            <a:avLst/>
            <a:gdLst/>
            <a:ahLst/>
            <a:cxnLst/>
            <a:rect r="r" b="b" t="t" l="l"/>
            <a:pathLst>
              <a:path h="1039944" w="966203">
                <a:moveTo>
                  <a:pt x="0" y="0"/>
                </a:moveTo>
                <a:lnTo>
                  <a:pt x="966202" y="0"/>
                </a:lnTo>
                <a:lnTo>
                  <a:pt x="966202" y="1039945"/>
                </a:lnTo>
                <a:lnTo>
                  <a:pt x="0" y="10399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43322" y="6165355"/>
            <a:ext cx="1372022" cy="1476736"/>
          </a:xfrm>
          <a:custGeom>
            <a:avLst/>
            <a:gdLst/>
            <a:ahLst/>
            <a:cxnLst/>
            <a:rect r="r" b="b" t="t" l="l"/>
            <a:pathLst>
              <a:path h="1476736" w="1372022">
                <a:moveTo>
                  <a:pt x="0" y="0"/>
                </a:moveTo>
                <a:lnTo>
                  <a:pt x="1372022" y="0"/>
                </a:lnTo>
                <a:lnTo>
                  <a:pt x="1372022" y="1476736"/>
                </a:lnTo>
                <a:lnTo>
                  <a:pt x="0" y="14767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25808" y="556248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7" y="0"/>
                </a:lnTo>
                <a:lnTo>
                  <a:pt x="1673607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00996" y="2555344"/>
            <a:ext cx="1673608" cy="1035545"/>
          </a:xfrm>
          <a:custGeom>
            <a:avLst/>
            <a:gdLst/>
            <a:ahLst/>
            <a:cxnLst/>
            <a:rect r="r" b="b" t="t" l="l"/>
            <a:pathLst>
              <a:path h="1035545" w="1673608">
                <a:moveTo>
                  <a:pt x="0" y="0"/>
                </a:moveTo>
                <a:lnTo>
                  <a:pt x="1673608" y="0"/>
                </a:lnTo>
                <a:lnTo>
                  <a:pt x="1673608" y="1035545"/>
                </a:lnTo>
                <a:lnTo>
                  <a:pt x="0" y="1035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78213" y="2073569"/>
            <a:ext cx="12832445" cy="7979221"/>
            <a:chOff x="0" y="0"/>
            <a:chExt cx="3379739" cy="210152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79739" cy="2101523"/>
            </a:xfrm>
            <a:custGeom>
              <a:avLst/>
              <a:gdLst/>
              <a:ahLst/>
              <a:cxnLst/>
              <a:rect r="r" b="b" t="t" l="l"/>
              <a:pathLst>
                <a:path h="2101523" w="3379739">
                  <a:moveTo>
                    <a:pt x="60331" y="0"/>
                  </a:moveTo>
                  <a:lnTo>
                    <a:pt x="3319408" y="0"/>
                  </a:lnTo>
                  <a:cubicBezTo>
                    <a:pt x="3335408" y="0"/>
                    <a:pt x="3350754" y="6356"/>
                    <a:pt x="3362068" y="17670"/>
                  </a:cubicBezTo>
                  <a:cubicBezTo>
                    <a:pt x="3373382" y="28985"/>
                    <a:pt x="3379739" y="44330"/>
                    <a:pt x="3379739" y="60331"/>
                  </a:cubicBezTo>
                  <a:lnTo>
                    <a:pt x="3379739" y="2041192"/>
                  </a:lnTo>
                  <a:cubicBezTo>
                    <a:pt x="3379739" y="2074512"/>
                    <a:pt x="3352728" y="2101523"/>
                    <a:pt x="3319408" y="2101523"/>
                  </a:cubicBezTo>
                  <a:lnTo>
                    <a:pt x="60331" y="2101523"/>
                  </a:lnTo>
                  <a:cubicBezTo>
                    <a:pt x="44330" y="2101523"/>
                    <a:pt x="28985" y="2095167"/>
                    <a:pt x="17670" y="2083853"/>
                  </a:cubicBezTo>
                  <a:cubicBezTo>
                    <a:pt x="6356" y="2072538"/>
                    <a:pt x="0" y="2057193"/>
                    <a:pt x="0" y="2041192"/>
                  </a:cubicBezTo>
                  <a:lnTo>
                    <a:pt x="0" y="60331"/>
                  </a:lnTo>
                  <a:cubicBezTo>
                    <a:pt x="0" y="44330"/>
                    <a:pt x="6356" y="28985"/>
                    <a:pt x="17670" y="17670"/>
                  </a:cubicBezTo>
                  <a:cubicBezTo>
                    <a:pt x="28985" y="6356"/>
                    <a:pt x="44330" y="0"/>
                    <a:pt x="60331" y="0"/>
                  </a:cubicBezTo>
                  <a:close/>
                </a:path>
              </a:pathLst>
            </a:custGeom>
            <a:solidFill>
              <a:srgbClr val="EDD7C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379739" cy="213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1033504">
            <a:off x="13755197" y="3729206"/>
            <a:ext cx="1577002" cy="1539548"/>
          </a:xfrm>
          <a:custGeom>
            <a:avLst/>
            <a:gdLst/>
            <a:ahLst/>
            <a:cxnLst/>
            <a:rect r="r" b="b" t="t" l="l"/>
            <a:pathLst>
              <a:path h="1539548" w="1577002">
                <a:moveTo>
                  <a:pt x="0" y="0"/>
                </a:moveTo>
                <a:lnTo>
                  <a:pt x="1577002" y="0"/>
                </a:lnTo>
                <a:lnTo>
                  <a:pt x="1577002" y="1539548"/>
                </a:lnTo>
                <a:lnTo>
                  <a:pt x="0" y="15395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78213" y="2110614"/>
            <a:ext cx="12832445" cy="1094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Siglo XIX: la fisiol</a:t>
            </a: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ogía dotó de herramientas para estudiar el cuerpo y la mente de forma objetiva.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Comienza el uso de instrumentos de medición (cronoscopios, electródos, etc.)</a:t>
            </a:r>
          </a:p>
          <a:p>
            <a:pPr algn="l" marL="784528" indent="-392264" lvl="1">
              <a:lnSpc>
                <a:spcPts val="5450"/>
              </a:lnSpc>
              <a:buFont typeface="Arial"/>
              <a:buChar char="•"/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Aparecen estudios sobre reflejos, percepción, velocidad de conducción nerviosa.</a:t>
            </a:r>
          </a:p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"La psicología nació cuando la mente pudo ser medida" (Leahey, 2004).</a:t>
            </a:r>
          </a:p>
          <a:p>
            <a:pPr algn="ctr">
              <a:lnSpc>
                <a:spcPts val="5450"/>
              </a:lnSpc>
            </a:pPr>
            <a:r>
              <a:rPr lang="en-US" sz="3633">
                <a:solidFill>
                  <a:srgbClr val="323A30"/>
                </a:solidFill>
                <a:latin typeface="Charcoal Font TH"/>
                <a:ea typeface="Charcoal Font TH"/>
                <a:cs typeface="Charcoal Font TH"/>
                <a:sym typeface="Charcoal Font TH"/>
              </a:rPr>
              <a:t>Importancia: Se rompe con la especulación filosófica y se inaugura la investigación empírica.</a:t>
            </a: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ctr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  <a:p>
            <a:pPr algn="l">
              <a:lnSpc>
                <a:spcPts val="545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978213" y="877325"/>
            <a:ext cx="13136612" cy="71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5"/>
              </a:lnSpc>
            </a:pPr>
            <a:r>
              <a:rPr lang="en-US" sz="6430">
                <a:solidFill>
                  <a:srgbClr val="323A3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El Giro Científico: La Fisiología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DAGnoZjc0N8</dc:identifier>
  <dcterms:modified xsi:type="dcterms:W3CDTF">2011-08-01T06:04:30Z</dcterms:modified>
  <cp:revision>1</cp:revision>
  <dc:title>Colorful Doodle Playful Illustrative Mental Health Presentation</dc:title>
</cp:coreProperties>
</file>