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24"/>
  </p:notesMasterIdLst>
  <p:sldIdLst>
    <p:sldId id="270" r:id="rId2"/>
    <p:sldId id="257" r:id="rId3"/>
    <p:sldId id="264" r:id="rId4"/>
    <p:sldId id="277" r:id="rId5"/>
    <p:sldId id="258" r:id="rId6"/>
    <p:sldId id="268" r:id="rId7"/>
    <p:sldId id="272" r:id="rId8"/>
    <p:sldId id="273" r:id="rId9"/>
    <p:sldId id="260" r:id="rId10"/>
    <p:sldId id="271" r:id="rId11"/>
    <p:sldId id="278" r:id="rId12"/>
    <p:sldId id="266" r:id="rId13"/>
    <p:sldId id="265" r:id="rId14"/>
    <p:sldId id="262" r:id="rId15"/>
    <p:sldId id="279" r:id="rId16"/>
    <p:sldId id="267" r:id="rId17"/>
    <p:sldId id="282" r:id="rId18"/>
    <p:sldId id="281" r:id="rId19"/>
    <p:sldId id="286" r:id="rId20"/>
    <p:sldId id="287" r:id="rId21"/>
    <p:sldId id="285" r:id="rId22"/>
    <p:sldId id="284" r:id="rId23"/>
  </p:sldIdLst>
  <p:sldSz cx="9144000" cy="6858000" type="screen4x3"/>
  <p:notesSz cx="6888163" cy="100203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66FF33"/>
    <a:srgbClr val="FFFF00"/>
    <a:srgbClr val="B317A0"/>
    <a:srgbClr val="B3179D"/>
    <a:srgbClr val="130AC0"/>
    <a:srgbClr val="B9118D"/>
    <a:srgbClr val="66FF66"/>
    <a:srgbClr val="145E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47" autoAdjust="0"/>
  </p:normalViewPr>
  <p:slideViewPr>
    <p:cSldViewPr>
      <p:cViewPr varScale="1">
        <p:scale>
          <a:sx n="59" d="100"/>
          <a:sy n="59" d="100"/>
        </p:scale>
        <p:origin x="171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F500D2-F3A1-4FA1-8ECA-8BA0C178A7A8}"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s-ES"/>
        </a:p>
      </dgm:t>
    </dgm:pt>
    <dgm:pt modelId="{750EE014-6646-46AE-A0BF-AFF256272D5A}">
      <dgm:prSet custT="1"/>
      <dgm:spPr/>
      <dgm:t>
        <a:bodyPr/>
        <a:lstStyle/>
        <a:p>
          <a:r>
            <a:rPr lang="es-ES" sz="1800" b="1" dirty="0" smtClean="0"/>
            <a:t>OBLIGACIÓN DE LAS AUTOPSIAS</a:t>
          </a:r>
          <a:endParaRPr lang="es-ES" sz="1800" dirty="0"/>
        </a:p>
      </dgm:t>
    </dgm:pt>
    <dgm:pt modelId="{2AFC07C9-4F86-4D46-9249-49BFEF39C6EE}" type="parTrans" cxnId="{E404E54A-B486-4FCB-9277-410D8195C2BD}">
      <dgm:prSet/>
      <dgm:spPr/>
      <dgm:t>
        <a:bodyPr/>
        <a:lstStyle/>
        <a:p>
          <a:endParaRPr lang="es-ES"/>
        </a:p>
      </dgm:t>
    </dgm:pt>
    <dgm:pt modelId="{66DB07F3-1D81-44C8-8202-E682400A969D}" type="sibTrans" cxnId="{E404E54A-B486-4FCB-9277-410D8195C2BD}">
      <dgm:prSet/>
      <dgm:spPr/>
      <dgm:t>
        <a:bodyPr/>
        <a:lstStyle/>
        <a:p>
          <a:endParaRPr lang="es-ES"/>
        </a:p>
      </dgm:t>
    </dgm:pt>
    <dgm:pt modelId="{909F9FF2-DD51-47FA-A113-37BB91AD73E7}">
      <dgm:prSet/>
      <dgm:spPr/>
      <dgm:t>
        <a:bodyPr/>
        <a:lstStyle/>
        <a:p>
          <a:r>
            <a:rPr lang="es-ES" smtClean="0"/>
            <a:t>Se debe practicar la autopsia en todas las muertes no naturales, obvias o sospechosas, también cuando exista demora entre el hecho causal y la muerte, particularmente en los siguientes casos:</a:t>
          </a:r>
          <a:endParaRPr lang="es-ES"/>
        </a:p>
      </dgm:t>
    </dgm:pt>
    <dgm:pt modelId="{F9FBABC8-6B13-4AAA-B523-2CE1A7435A5B}" type="parTrans" cxnId="{545B8798-FCFE-4579-B17D-095526FAB967}">
      <dgm:prSet/>
      <dgm:spPr/>
      <dgm:t>
        <a:bodyPr/>
        <a:lstStyle/>
        <a:p>
          <a:endParaRPr lang="es-ES"/>
        </a:p>
      </dgm:t>
    </dgm:pt>
    <dgm:pt modelId="{ABCC2F1E-120B-4D83-8F7A-FFF180F2C819}" type="sibTrans" cxnId="{545B8798-FCFE-4579-B17D-095526FAB967}">
      <dgm:prSet/>
      <dgm:spPr/>
      <dgm:t>
        <a:bodyPr/>
        <a:lstStyle/>
        <a:p>
          <a:endParaRPr lang="es-ES"/>
        </a:p>
      </dgm:t>
    </dgm:pt>
    <dgm:pt modelId="{75E62108-AFAC-4F93-959E-8384C4DEE845}" type="pres">
      <dgm:prSet presAssocID="{AAF500D2-F3A1-4FA1-8ECA-8BA0C178A7A8}" presName="cycle" presStyleCnt="0">
        <dgm:presLayoutVars>
          <dgm:dir/>
          <dgm:resizeHandles val="exact"/>
        </dgm:presLayoutVars>
      </dgm:prSet>
      <dgm:spPr/>
      <dgm:t>
        <a:bodyPr/>
        <a:lstStyle/>
        <a:p>
          <a:endParaRPr lang="es-ES"/>
        </a:p>
      </dgm:t>
    </dgm:pt>
    <dgm:pt modelId="{32268BCA-CCA5-4511-9B1A-3DC74C9B34AA}" type="pres">
      <dgm:prSet presAssocID="{750EE014-6646-46AE-A0BF-AFF256272D5A}" presName="node" presStyleLbl="node1" presStyleIdx="0" presStyleCnt="2" custScaleX="79689" custScaleY="25423" custRadScaleRad="104303" custRadScaleInc="2810">
        <dgm:presLayoutVars>
          <dgm:bulletEnabled val="1"/>
        </dgm:presLayoutVars>
      </dgm:prSet>
      <dgm:spPr/>
      <dgm:t>
        <a:bodyPr/>
        <a:lstStyle/>
        <a:p>
          <a:endParaRPr lang="es-EC"/>
        </a:p>
      </dgm:t>
    </dgm:pt>
    <dgm:pt modelId="{6349FA0D-F780-4765-9956-7E25383A7191}" type="pres">
      <dgm:prSet presAssocID="{750EE014-6646-46AE-A0BF-AFF256272D5A}" presName="spNode" presStyleCnt="0"/>
      <dgm:spPr/>
    </dgm:pt>
    <dgm:pt modelId="{63EAF613-7C82-4E06-BB8E-8EF0E17D7F91}" type="pres">
      <dgm:prSet presAssocID="{66DB07F3-1D81-44C8-8202-E682400A969D}" presName="sibTrans" presStyleLbl="sibTrans1D1" presStyleIdx="0" presStyleCnt="2"/>
      <dgm:spPr/>
      <dgm:t>
        <a:bodyPr/>
        <a:lstStyle/>
        <a:p>
          <a:endParaRPr lang="es-EC"/>
        </a:p>
      </dgm:t>
    </dgm:pt>
    <dgm:pt modelId="{AC5AC7C4-4EDA-44CE-A2E6-771B3C691CA4}" type="pres">
      <dgm:prSet presAssocID="{909F9FF2-DD51-47FA-A113-37BB91AD73E7}" presName="node" presStyleLbl="node1" presStyleIdx="1" presStyleCnt="2">
        <dgm:presLayoutVars>
          <dgm:bulletEnabled val="1"/>
        </dgm:presLayoutVars>
      </dgm:prSet>
      <dgm:spPr/>
      <dgm:t>
        <a:bodyPr/>
        <a:lstStyle/>
        <a:p>
          <a:endParaRPr lang="es-EC"/>
        </a:p>
      </dgm:t>
    </dgm:pt>
    <dgm:pt modelId="{ECF13369-B9E5-4E4C-B32E-3DF783EC61BC}" type="pres">
      <dgm:prSet presAssocID="{909F9FF2-DD51-47FA-A113-37BB91AD73E7}" presName="spNode" presStyleCnt="0"/>
      <dgm:spPr/>
    </dgm:pt>
    <dgm:pt modelId="{CC4CFB18-CE64-4BAD-8012-8D1F0FE45A24}" type="pres">
      <dgm:prSet presAssocID="{ABCC2F1E-120B-4D83-8F7A-FFF180F2C819}" presName="sibTrans" presStyleLbl="sibTrans1D1" presStyleIdx="1" presStyleCnt="2"/>
      <dgm:spPr/>
      <dgm:t>
        <a:bodyPr/>
        <a:lstStyle/>
        <a:p>
          <a:endParaRPr lang="es-EC"/>
        </a:p>
      </dgm:t>
    </dgm:pt>
  </dgm:ptLst>
  <dgm:cxnLst>
    <dgm:cxn modelId="{545B8798-FCFE-4579-B17D-095526FAB967}" srcId="{AAF500D2-F3A1-4FA1-8ECA-8BA0C178A7A8}" destId="{909F9FF2-DD51-47FA-A113-37BB91AD73E7}" srcOrd="1" destOrd="0" parTransId="{F9FBABC8-6B13-4AAA-B523-2CE1A7435A5B}" sibTransId="{ABCC2F1E-120B-4D83-8F7A-FFF180F2C819}"/>
    <dgm:cxn modelId="{14D823DE-B33B-4786-8D25-517396FA3188}" type="presOf" srcId="{ABCC2F1E-120B-4D83-8F7A-FFF180F2C819}" destId="{CC4CFB18-CE64-4BAD-8012-8D1F0FE45A24}" srcOrd="0" destOrd="0" presId="urn:microsoft.com/office/officeart/2005/8/layout/cycle5"/>
    <dgm:cxn modelId="{E404E54A-B486-4FCB-9277-410D8195C2BD}" srcId="{AAF500D2-F3A1-4FA1-8ECA-8BA0C178A7A8}" destId="{750EE014-6646-46AE-A0BF-AFF256272D5A}" srcOrd="0" destOrd="0" parTransId="{2AFC07C9-4F86-4D46-9249-49BFEF39C6EE}" sibTransId="{66DB07F3-1D81-44C8-8202-E682400A969D}"/>
    <dgm:cxn modelId="{990C7B22-BB75-4D64-BA7B-FA4BC55493E5}" type="presOf" srcId="{66DB07F3-1D81-44C8-8202-E682400A969D}" destId="{63EAF613-7C82-4E06-BB8E-8EF0E17D7F91}" srcOrd="0" destOrd="0" presId="urn:microsoft.com/office/officeart/2005/8/layout/cycle5"/>
    <dgm:cxn modelId="{E0A5CEA4-05B4-48BA-839D-5EC1DF0277CB}" type="presOf" srcId="{909F9FF2-DD51-47FA-A113-37BB91AD73E7}" destId="{AC5AC7C4-4EDA-44CE-A2E6-771B3C691CA4}" srcOrd="0" destOrd="0" presId="urn:microsoft.com/office/officeart/2005/8/layout/cycle5"/>
    <dgm:cxn modelId="{AD2D3726-AB76-43F6-AD58-4EBA27EFE32E}" type="presOf" srcId="{750EE014-6646-46AE-A0BF-AFF256272D5A}" destId="{32268BCA-CCA5-4511-9B1A-3DC74C9B34AA}" srcOrd="0" destOrd="0" presId="urn:microsoft.com/office/officeart/2005/8/layout/cycle5"/>
    <dgm:cxn modelId="{9F0E668C-A246-439F-987C-690052D7251F}" type="presOf" srcId="{AAF500D2-F3A1-4FA1-8ECA-8BA0C178A7A8}" destId="{75E62108-AFAC-4F93-959E-8384C4DEE845}" srcOrd="0" destOrd="0" presId="urn:microsoft.com/office/officeart/2005/8/layout/cycle5"/>
    <dgm:cxn modelId="{E9C50E9F-048C-4F34-9B88-88D614AB079E}" type="presParOf" srcId="{75E62108-AFAC-4F93-959E-8384C4DEE845}" destId="{32268BCA-CCA5-4511-9B1A-3DC74C9B34AA}" srcOrd="0" destOrd="0" presId="urn:microsoft.com/office/officeart/2005/8/layout/cycle5"/>
    <dgm:cxn modelId="{40ABC796-E39B-49FC-BF81-D052C61E78B3}" type="presParOf" srcId="{75E62108-AFAC-4F93-959E-8384C4DEE845}" destId="{6349FA0D-F780-4765-9956-7E25383A7191}" srcOrd="1" destOrd="0" presId="urn:microsoft.com/office/officeart/2005/8/layout/cycle5"/>
    <dgm:cxn modelId="{7B2D5806-0A24-4AAA-8EDA-7FF9E2EC300D}" type="presParOf" srcId="{75E62108-AFAC-4F93-959E-8384C4DEE845}" destId="{63EAF613-7C82-4E06-BB8E-8EF0E17D7F91}" srcOrd="2" destOrd="0" presId="urn:microsoft.com/office/officeart/2005/8/layout/cycle5"/>
    <dgm:cxn modelId="{F0D9604F-790F-4CEE-AD53-260DED4DD7C3}" type="presParOf" srcId="{75E62108-AFAC-4F93-959E-8384C4DEE845}" destId="{AC5AC7C4-4EDA-44CE-A2E6-771B3C691CA4}" srcOrd="3" destOrd="0" presId="urn:microsoft.com/office/officeart/2005/8/layout/cycle5"/>
    <dgm:cxn modelId="{9F0585CC-F380-411B-8C88-B9CE35B8EF7D}" type="presParOf" srcId="{75E62108-AFAC-4F93-959E-8384C4DEE845}" destId="{ECF13369-B9E5-4E4C-B32E-3DF783EC61BC}" srcOrd="4" destOrd="0" presId="urn:microsoft.com/office/officeart/2005/8/layout/cycle5"/>
    <dgm:cxn modelId="{41F40626-BC59-477A-80E1-8BECA21F2D7C}" type="presParOf" srcId="{75E62108-AFAC-4F93-959E-8384C4DEE845}" destId="{CC4CFB18-CE64-4BAD-8012-8D1F0FE45A24}" srcOrd="5"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68BCA-CCA5-4511-9B1A-3DC74C9B34AA}">
      <dsp:nvSpPr>
        <dsp:cNvPr id="0" name=""/>
        <dsp:cNvSpPr/>
      </dsp:nvSpPr>
      <dsp:spPr>
        <a:xfrm>
          <a:off x="119045" y="2996115"/>
          <a:ext cx="3465481" cy="7186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dirty="0" smtClean="0"/>
            <a:t>OBLIGACIÓN DE LAS AUTOPSIAS</a:t>
          </a:r>
          <a:endParaRPr lang="es-ES" sz="1800" kern="1200" dirty="0"/>
        </a:p>
      </dsp:txBody>
      <dsp:txXfrm>
        <a:off x="154126" y="3031196"/>
        <a:ext cx="3395319" cy="648468"/>
      </dsp:txXfrm>
    </dsp:sp>
    <dsp:sp modelId="{63EAF613-7C82-4E06-BB8E-8EF0E17D7F91}">
      <dsp:nvSpPr>
        <dsp:cNvPr id="0" name=""/>
        <dsp:cNvSpPr/>
      </dsp:nvSpPr>
      <dsp:spPr>
        <a:xfrm>
          <a:off x="1868594" y="906767"/>
          <a:ext cx="4794641" cy="4794641"/>
        </a:xfrm>
        <a:custGeom>
          <a:avLst/>
          <a:gdLst/>
          <a:ahLst/>
          <a:cxnLst/>
          <a:rect l="0" t="0" r="0" b="0"/>
          <a:pathLst>
            <a:path>
              <a:moveTo>
                <a:pt x="299047" y="1237839"/>
              </a:moveTo>
              <a:arcTo wR="2397320" hR="2397320" stAng="12535472" swAng="582130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C5AC7C4-4EDA-44CE-A2E6-771B3C691CA4}">
      <dsp:nvSpPr>
        <dsp:cNvPr id="0" name=""/>
        <dsp:cNvSpPr/>
      </dsp:nvSpPr>
      <dsp:spPr>
        <a:xfrm>
          <a:off x="4574122" y="2015653"/>
          <a:ext cx="4348757" cy="28266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ES" sz="2100" kern="1200" smtClean="0"/>
            <a:t>Se debe practicar la autopsia en todas las muertes no naturales, obvias o sospechosas, también cuando exista demora entre el hecho causal y la muerte, particularmente en los siguientes casos:</a:t>
          </a:r>
          <a:endParaRPr lang="es-ES" sz="2100" kern="1200"/>
        </a:p>
      </dsp:txBody>
      <dsp:txXfrm>
        <a:off x="4712110" y="2153641"/>
        <a:ext cx="4072781" cy="2550716"/>
      </dsp:txXfrm>
    </dsp:sp>
    <dsp:sp modelId="{CC4CFB18-CE64-4BAD-8012-8D1F0FE45A24}">
      <dsp:nvSpPr>
        <dsp:cNvPr id="0" name=""/>
        <dsp:cNvSpPr/>
      </dsp:nvSpPr>
      <dsp:spPr>
        <a:xfrm>
          <a:off x="1862327" y="1166478"/>
          <a:ext cx="4794641" cy="4794641"/>
        </a:xfrm>
        <a:custGeom>
          <a:avLst/>
          <a:gdLst/>
          <a:ahLst/>
          <a:cxnLst/>
          <a:rect l="0" t="0" r="0" b="0"/>
          <a:pathLst>
            <a:path>
              <a:moveTo>
                <a:pt x="3805186" y="4337697"/>
              </a:moveTo>
              <a:arcTo wR="2397320" hR="2397320" stAng="3242204" swAng="603280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s-MX" dirty="0"/>
          </a:p>
        </p:txBody>
      </p:sp>
      <p:sp>
        <p:nvSpPr>
          <p:cNvPr id="3" name="2 Marcador de fecha"/>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4C8E4DE3-3CB0-44D7-AD86-C4845FC04B07}" type="datetimeFigureOut">
              <a:rPr lang="es-MX" smtClean="0"/>
              <a:pPr/>
              <a:t>09/09/2020</a:t>
            </a:fld>
            <a:endParaRPr lang="es-MX" dirty="0"/>
          </a:p>
        </p:txBody>
      </p:sp>
      <p:sp>
        <p:nvSpPr>
          <p:cNvPr id="4" name="3 Marcador de imagen de diapositiva"/>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s-MX" dirty="0"/>
          </a:p>
        </p:txBody>
      </p:sp>
      <p:sp>
        <p:nvSpPr>
          <p:cNvPr id="5" name="4 Marcador de notas"/>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s-MX" dirty="0"/>
          </a:p>
        </p:txBody>
      </p:sp>
      <p:sp>
        <p:nvSpPr>
          <p:cNvPr id="7" name="6 Marcador de número de diapositiva"/>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01B5FD75-E9FB-472D-BF57-88899839A163}" type="slidenum">
              <a:rPr lang="es-MX" smtClean="0"/>
              <a:pPr/>
              <a:t>‹Nº›</a:t>
            </a:fld>
            <a:endParaRPr lang="es-MX" dirty="0"/>
          </a:p>
        </p:txBody>
      </p:sp>
    </p:spTree>
    <p:extLst>
      <p:ext uri="{BB962C8B-B14F-4D97-AF65-F5344CB8AC3E}">
        <p14:creationId xmlns:p14="http://schemas.microsoft.com/office/powerpoint/2010/main" val="1142904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defTabSz="966155">
              <a:defRPr/>
            </a:pPr>
            <a:endParaRPr lang="es-ES" sz="1300" dirty="0" smtClean="0"/>
          </a:p>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1</a:t>
            </a:fld>
            <a:endParaRPr lang="es-MX" dirty="0"/>
          </a:p>
        </p:txBody>
      </p:sp>
    </p:spTree>
    <p:extLst>
      <p:ext uri="{BB962C8B-B14F-4D97-AF65-F5344CB8AC3E}">
        <p14:creationId xmlns:p14="http://schemas.microsoft.com/office/powerpoint/2010/main" val="1224402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defTabSz="966155"/>
            <a:r>
              <a:rPr lang="es-MX" dirty="0" smtClean="0"/>
              <a:t>Método</a:t>
            </a:r>
            <a:r>
              <a:rPr lang="es-MX" baseline="0" dirty="0" smtClean="0"/>
              <a:t> de </a:t>
            </a:r>
            <a:r>
              <a:rPr lang="es-MX" baseline="0" dirty="0" err="1" smtClean="0"/>
              <a:t>Zenker</a:t>
            </a:r>
            <a:r>
              <a:rPr lang="es-MX" baseline="0" dirty="0" smtClean="0"/>
              <a:t> </a:t>
            </a:r>
            <a:r>
              <a:rPr lang="es-MX" baseline="0" dirty="0" err="1" smtClean="0"/>
              <a:t>Rokitansky</a:t>
            </a:r>
            <a:r>
              <a:rPr lang="es-MX" baseline="0" dirty="0" smtClean="0"/>
              <a:t> : los órganos son removidos en bloque y luego disecados por sistemas. Este método es mejor porque a medida que se van disecando los órganos, se mantiene la relación con los órganos vecinos.</a:t>
            </a:r>
            <a:endParaRPr lang="es-MX" dirty="0" smtClean="0"/>
          </a:p>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10</a:t>
            </a:fld>
            <a:endParaRPr lang="es-MX" dirty="0"/>
          </a:p>
        </p:txBody>
      </p:sp>
    </p:spTree>
    <p:extLst>
      <p:ext uri="{BB962C8B-B14F-4D97-AF65-F5344CB8AC3E}">
        <p14:creationId xmlns:p14="http://schemas.microsoft.com/office/powerpoint/2010/main" val="1079205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12</a:t>
            </a:fld>
            <a:endParaRPr lang="es-MX"/>
          </a:p>
        </p:txBody>
      </p:sp>
    </p:spTree>
    <p:extLst>
      <p:ext uri="{BB962C8B-B14F-4D97-AF65-F5344CB8AC3E}">
        <p14:creationId xmlns:p14="http://schemas.microsoft.com/office/powerpoint/2010/main" val="1393456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lvl="0"/>
            <a:r>
              <a:rPr lang="es-ES" sz="1300" dirty="0" smtClean="0"/>
              <a:t>Primero, se hace un examen visual de todo el cuerpo, así como de los órganos y estructuras internas.</a:t>
            </a:r>
          </a:p>
          <a:p>
            <a:pPr lvl="0"/>
            <a:r>
              <a:rPr lang="es-ES" sz="1300" dirty="0" smtClean="0"/>
              <a:t>Luego, pueden realizarse exámenes microscópicos, químicos y microbiológicos en los órganos y tejidos.</a:t>
            </a:r>
          </a:p>
          <a:p>
            <a:pPr lvl="0"/>
            <a:r>
              <a:rPr lang="es-ES" sz="1300" dirty="0" smtClean="0"/>
              <a:t>Todos los órganos extirpados que van a examinarse se pesan y se guarda una sección para procesarla en platinas (portaobjetos) de microscopio. Tiempo de dos a cuatro horas.</a:t>
            </a:r>
          </a:p>
          <a:p>
            <a:pPr lvl="0"/>
            <a:r>
              <a:rPr lang="es-ES" sz="1300" dirty="0" smtClean="0"/>
              <a:t>El informe final se hace después de que todos los resultados de laboratorio estén completos</a:t>
            </a:r>
          </a:p>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13</a:t>
            </a:fld>
            <a:endParaRPr lang="es-MX"/>
          </a:p>
        </p:txBody>
      </p:sp>
    </p:spTree>
    <p:extLst>
      <p:ext uri="{BB962C8B-B14F-4D97-AF65-F5344CB8AC3E}">
        <p14:creationId xmlns:p14="http://schemas.microsoft.com/office/powerpoint/2010/main" val="3322343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smtClean="0"/>
          </a:p>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14</a:t>
            </a:fld>
            <a:endParaRPr lang="es-MX"/>
          </a:p>
        </p:txBody>
      </p:sp>
    </p:spTree>
    <p:extLst>
      <p:ext uri="{BB962C8B-B14F-4D97-AF65-F5344CB8AC3E}">
        <p14:creationId xmlns:p14="http://schemas.microsoft.com/office/powerpoint/2010/main" val="4114593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defTabSz="966155">
              <a:defRPr/>
            </a:pPr>
            <a:r>
              <a:rPr lang="es-ES" dirty="0" smtClean="0"/>
              <a:t>Puesto que las autopsias ayudan a los médicos a aprender más acerca de las enfermedades y a buscar formas para mejorar el cuidado médico, las autopsias por lo general se realizan sin costo alguno.</a:t>
            </a:r>
          </a:p>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16</a:t>
            </a:fld>
            <a:endParaRPr lang="es-MX"/>
          </a:p>
        </p:txBody>
      </p:sp>
    </p:spTree>
    <p:extLst>
      <p:ext uri="{BB962C8B-B14F-4D97-AF65-F5344CB8AC3E}">
        <p14:creationId xmlns:p14="http://schemas.microsoft.com/office/powerpoint/2010/main" val="658113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defTabSz="966155">
              <a:defRPr/>
            </a:pPr>
            <a:endParaRPr lang="es-MX"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2</a:t>
            </a:fld>
            <a:endParaRPr lang="es-MX" dirty="0"/>
          </a:p>
        </p:txBody>
      </p:sp>
    </p:spTree>
    <p:extLst>
      <p:ext uri="{BB962C8B-B14F-4D97-AF65-F5344CB8AC3E}">
        <p14:creationId xmlns:p14="http://schemas.microsoft.com/office/powerpoint/2010/main" val="1437613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sz="1200" kern="1200" dirty="0" smtClean="0">
              <a:solidFill>
                <a:schemeClr val="tx1"/>
              </a:solidFill>
              <a:latin typeface="+mn-lt"/>
              <a:ea typeface="+mn-ea"/>
              <a:cs typeface="+mn-cs"/>
            </a:endParaRPr>
          </a:p>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3</a:t>
            </a:fld>
            <a:endParaRPr lang="es-MX" dirty="0"/>
          </a:p>
        </p:txBody>
      </p:sp>
    </p:spTree>
    <p:extLst>
      <p:ext uri="{BB962C8B-B14F-4D97-AF65-F5344CB8AC3E}">
        <p14:creationId xmlns:p14="http://schemas.microsoft.com/office/powerpoint/2010/main" val="275976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4</a:t>
            </a:fld>
            <a:endParaRPr lang="es-MX" dirty="0"/>
          </a:p>
        </p:txBody>
      </p:sp>
    </p:spTree>
    <p:extLst>
      <p:ext uri="{BB962C8B-B14F-4D97-AF65-F5344CB8AC3E}">
        <p14:creationId xmlns:p14="http://schemas.microsoft.com/office/powerpoint/2010/main" val="3353578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5</a:t>
            </a:fld>
            <a:endParaRPr lang="es-MX" dirty="0"/>
          </a:p>
        </p:txBody>
      </p:sp>
    </p:spTree>
    <p:extLst>
      <p:ext uri="{BB962C8B-B14F-4D97-AF65-F5344CB8AC3E}">
        <p14:creationId xmlns:p14="http://schemas.microsoft.com/office/powerpoint/2010/main" val="1650510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lvl="0"/>
            <a:r>
              <a:rPr lang="es-ES" sz="1300" b="1" dirty="0" smtClean="0"/>
              <a:t>Autopsia Clínica</a:t>
            </a:r>
            <a:r>
              <a:rPr lang="es-ES" sz="1300" dirty="0" smtClean="0"/>
              <a:t>: es generalmente realizada para determinar la causa de la </a:t>
            </a:r>
          </a:p>
          <a:p>
            <a:pPr lvl="0"/>
            <a:r>
              <a:rPr lang="es-ES" sz="1300" b="1" dirty="0" smtClean="0"/>
              <a:t>Autopsia Forense</a:t>
            </a:r>
            <a:r>
              <a:rPr lang="es-ES" sz="1300" dirty="0" smtClean="0"/>
              <a:t>: es realizada por razones médico-legales, y es de la que normalmente se habla en programas de televisión o en las noticias. </a:t>
            </a:r>
            <a:endParaRPr lang="es-MX" sz="1300" dirty="0" smtClean="0"/>
          </a:p>
          <a:p>
            <a:endParaRPr lang="es-MX" sz="1400" dirty="0" smtClean="0"/>
          </a:p>
          <a:p>
            <a:pPr lvl="0"/>
            <a:r>
              <a:rPr lang="es-ES" sz="1300" dirty="0" smtClean="0"/>
              <a:t>muerte de un individuo con propósitos de estudio e investigación. </a:t>
            </a:r>
            <a:endParaRPr lang="es-MX" sz="1300" dirty="0" smtClean="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6</a:t>
            </a:fld>
            <a:endParaRPr lang="es-MX" dirty="0"/>
          </a:p>
        </p:txBody>
      </p:sp>
    </p:spTree>
    <p:extLst>
      <p:ext uri="{BB962C8B-B14F-4D97-AF65-F5344CB8AC3E}">
        <p14:creationId xmlns:p14="http://schemas.microsoft.com/office/powerpoint/2010/main" val="834529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sz="1300" b="1" dirty="0" smtClean="0"/>
              <a:t>Autopsia psicológica</a:t>
            </a:r>
            <a:r>
              <a:rPr lang="es-ES" sz="1300" dirty="0" smtClean="0"/>
              <a:t>:</a:t>
            </a:r>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7</a:t>
            </a:fld>
            <a:endParaRPr lang="es-MX" dirty="0"/>
          </a:p>
        </p:txBody>
      </p:sp>
    </p:spTree>
    <p:extLst>
      <p:ext uri="{BB962C8B-B14F-4D97-AF65-F5344CB8AC3E}">
        <p14:creationId xmlns:p14="http://schemas.microsoft.com/office/powerpoint/2010/main" val="3985052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8</a:t>
            </a:fld>
            <a:endParaRPr lang="es-MX" dirty="0"/>
          </a:p>
        </p:txBody>
      </p:sp>
    </p:spTree>
    <p:extLst>
      <p:ext uri="{BB962C8B-B14F-4D97-AF65-F5344CB8AC3E}">
        <p14:creationId xmlns:p14="http://schemas.microsoft.com/office/powerpoint/2010/main" val="2381562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Método</a:t>
            </a:r>
            <a:r>
              <a:rPr lang="es-MX" baseline="0" dirty="0" smtClean="0"/>
              <a:t> de Rudolf  Virchow : los órganos son removidos del cuerpo uno por uno, disecados y examinados separadamente.</a:t>
            </a:r>
          </a:p>
        </p:txBody>
      </p:sp>
      <p:sp>
        <p:nvSpPr>
          <p:cNvPr id="4" name="3 Marcador de número de diapositiva"/>
          <p:cNvSpPr>
            <a:spLocks noGrp="1"/>
          </p:cNvSpPr>
          <p:nvPr>
            <p:ph type="sldNum" sz="quarter" idx="10"/>
          </p:nvPr>
        </p:nvSpPr>
        <p:spPr/>
        <p:txBody>
          <a:bodyPr/>
          <a:lstStyle/>
          <a:p>
            <a:fld id="{01B5FD75-E9FB-472D-BF57-88899839A163}" type="slidenum">
              <a:rPr lang="es-MX" smtClean="0"/>
              <a:pPr/>
              <a:t>9</a:t>
            </a:fld>
            <a:endParaRPr lang="es-MX"/>
          </a:p>
        </p:txBody>
      </p:sp>
    </p:spTree>
    <p:extLst>
      <p:ext uri="{BB962C8B-B14F-4D97-AF65-F5344CB8AC3E}">
        <p14:creationId xmlns:p14="http://schemas.microsoft.com/office/powerpoint/2010/main" val="18955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C219672D-8177-42A4-B262-868BBD54B121}" type="datetimeFigureOut">
              <a:rPr lang="es-MX" smtClean="0"/>
              <a:pPr/>
              <a:t>09/09/2020</a:t>
            </a:fld>
            <a:endParaRPr lang="es-MX" dirty="0"/>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dirty="0"/>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32DDA85-331F-4AB3-B9A0-2962C40B0CEC}"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219672D-8177-42A4-B262-868BBD54B121}" type="datetimeFigureOut">
              <a:rPr lang="es-MX" smtClean="0"/>
              <a:pPr/>
              <a:t>09/09/2020</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32DDA85-331F-4AB3-B9A0-2962C40B0CEC}"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219672D-8177-42A4-B262-868BBD54B121}" type="datetimeFigureOut">
              <a:rPr lang="es-MX" smtClean="0"/>
              <a:pPr/>
              <a:t>09/09/2020</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32DDA85-331F-4AB3-B9A0-2962C40B0CEC}"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C219672D-8177-42A4-B262-868BBD54B121}" type="datetimeFigureOut">
              <a:rPr lang="es-MX" smtClean="0"/>
              <a:pPr/>
              <a:t>09/09/2020</a:t>
            </a:fld>
            <a:endParaRPr lang="es-MX" dirty="0"/>
          </a:p>
        </p:txBody>
      </p:sp>
      <p:sp>
        <p:nvSpPr>
          <p:cNvPr id="5" name="4 Marcador de pie de página"/>
          <p:cNvSpPr>
            <a:spLocks noGrp="1"/>
          </p:cNvSpPr>
          <p:nvPr>
            <p:ph type="ftr" sz="quarter" idx="11"/>
          </p:nvPr>
        </p:nvSpPr>
        <p:spPr>
          <a:xfrm>
            <a:off x="457200" y="6480969"/>
            <a:ext cx="4260056" cy="300831"/>
          </a:xfrm>
        </p:spPr>
        <p:txBody>
          <a:bodyPr/>
          <a:lstStyle/>
          <a:p>
            <a:endParaRPr lang="es-MX" dirty="0"/>
          </a:p>
        </p:txBody>
      </p:sp>
      <p:sp>
        <p:nvSpPr>
          <p:cNvPr id="6" name="5 Marcador de número de diapositiva"/>
          <p:cNvSpPr>
            <a:spLocks noGrp="1"/>
          </p:cNvSpPr>
          <p:nvPr>
            <p:ph type="sldNum" sz="quarter" idx="12"/>
          </p:nvPr>
        </p:nvSpPr>
        <p:spPr/>
        <p:txBody>
          <a:bodyPr/>
          <a:lstStyle/>
          <a:p>
            <a:fld id="{532DDA85-331F-4AB3-B9A0-2962C40B0CEC}"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C219672D-8177-42A4-B262-868BBD54B121}" type="datetimeFigureOut">
              <a:rPr lang="es-MX" smtClean="0"/>
              <a:pPr/>
              <a:t>09/09/2020</a:t>
            </a:fld>
            <a:endParaRPr lang="es-MX" dirty="0"/>
          </a:p>
        </p:txBody>
      </p:sp>
      <p:sp>
        <p:nvSpPr>
          <p:cNvPr id="5" name="4 Marcador de pie de página"/>
          <p:cNvSpPr>
            <a:spLocks noGrp="1"/>
          </p:cNvSpPr>
          <p:nvPr>
            <p:ph type="ftr" sz="quarter" idx="11"/>
          </p:nvPr>
        </p:nvSpPr>
        <p:spPr>
          <a:xfrm>
            <a:off x="2619376" y="6480969"/>
            <a:ext cx="4260056" cy="300831"/>
          </a:xfrm>
        </p:spPr>
        <p:txBody>
          <a:bodyPr/>
          <a:lstStyle/>
          <a:p>
            <a:endParaRPr lang="es-MX" dirty="0"/>
          </a:p>
        </p:txBody>
      </p:sp>
      <p:sp>
        <p:nvSpPr>
          <p:cNvPr id="6" name="5 Marcador de número de diapositiva"/>
          <p:cNvSpPr>
            <a:spLocks noGrp="1"/>
          </p:cNvSpPr>
          <p:nvPr>
            <p:ph type="sldNum" sz="quarter" idx="12"/>
          </p:nvPr>
        </p:nvSpPr>
        <p:spPr>
          <a:xfrm>
            <a:off x="8451056" y="809624"/>
            <a:ext cx="502920" cy="300831"/>
          </a:xfrm>
        </p:spPr>
        <p:txBody>
          <a:bodyPr/>
          <a:lstStyle/>
          <a:p>
            <a:fld id="{532DDA85-331F-4AB3-B9A0-2962C40B0CEC}" type="slidenum">
              <a:rPr lang="es-MX" smtClean="0"/>
              <a:pPr/>
              <a:t>‹Nº›</a:t>
            </a:fld>
            <a:endParaRPr lang="es-MX" dirty="0"/>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C219672D-8177-42A4-B262-868BBD54B121}" type="datetimeFigureOut">
              <a:rPr lang="es-MX" smtClean="0"/>
              <a:pPr/>
              <a:t>09/09/2020</a:t>
            </a:fld>
            <a:endParaRPr lang="es-MX" dirty="0"/>
          </a:p>
        </p:txBody>
      </p:sp>
      <p:sp>
        <p:nvSpPr>
          <p:cNvPr id="6" name="5 Marcador de pie de página"/>
          <p:cNvSpPr>
            <a:spLocks noGrp="1"/>
          </p:cNvSpPr>
          <p:nvPr>
            <p:ph type="ftr" sz="quarter" idx="11"/>
          </p:nvPr>
        </p:nvSpPr>
        <p:spPr>
          <a:xfrm>
            <a:off x="457200" y="6480969"/>
            <a:ext cx="4260056" cy="301752"/>
          </a:xfrm>
        </p:spPr>
        <p:txBody>
          <a:bodyPr/>
          <a:lstStyle/>
          <a:p>
            <a:endParaRPr lang="es-MX" dirty="0"/>
          </a:p>
        </p:txBody>
      </p:sp>
      <p:sp>
        <p:nvSpPr>
          <p:cNvPr id="7" name="6 Marcador de número de diapositiva"/>
          <p:cNvSpPr>
            <a:spLocks noGrp="1"/>
          </p:cNvSpPr>
          <p:nvPr>
            <p:ph type="sldNum" sz="quarter" idx="12"/>
          </p:nvPr>
        </p:nvSpPr>
        <p:spPr>
          <a:xfrm>
            <a:off x="7589520" y="6480969"/>
            <a:ext cx="502920" cy="301752"/>
          </a:xfrm>
        </p:spPr>
        <p:txBody>
          <a:bodyPr/>
          <a:lstStyle/>
          <a:p>
            <a:fld id="{532DDA85-331F-4AB3-B9A0-2962C40B0CEC}"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C219672D-8177-42A4-B262-868BBD54B121}" type="datetimeFigureOut">
              <a:rPr lang="es-MX" smtClean="0"/>
              <a:pPr/>
              <a:t>09/09/2020</a:t>
            </a:fld>
            <a:endParaRPr lang="es-MX" dirty="0"/>
          </a:p>
        </p:txBody>
      </p:sp>
      <p:sp>
        <p:nvSpPr>
          <p:cNvPr id="8" name="7 Marcador de pie de página"/>
          <p:cNvSpPr>
            <a:spLocks noGrp="1"/>
          </p:cNvSpPr>
          <p:nvPr>
            <p:ph type="ftr" sz="quarter" idx="11"/>
          </p:nvPr>
        </p:nvSpPr>
        <p:spPr>
          <a:xfrm>
            <a:off x="457200" y="6480969"/>
            <a:ext cx="4261104" cy="301752"/>
          </a:xfrm>
        </p:spPr>
        <p:txBody>
          <a:bodyPr/>
          <a:lstStyle/>
          <a:p>
            <a:endParaRPr lang="es-MX" dirty="0"/>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532DDA85-331F-4AB3-B9A0-2962C40B0CEC}" type="slidenum">
              <a:rPr lang="es-MX" smtClean="0"/>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219672D-8177-42A4-B262-868BBD54B121}" type="datetimeFigureOut">
              <a:rPr lang="es-MX" smtClean="0"/>
              <a:pPr/>
              <a:t>09/09/2020</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32DDA85-331F-4AB3-B9A0-2962C40B0CEC}"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C219672D-8177-42A4-B262-868BBD54B121}" type="datetimeFigureOut">
              <a:rPr lang="es-MX" smtClean="0"/>
              <a:pPr/>
              <a:t>09/09/2020</a:t>
            </a:fld>
            <a:endParaRPr lang="es-MX" dirty="0"/>
          </a:p>
        </p:txBody>
      </p:sp>
      <p:sp>
        <p:nvSpPr>
          <p:cNvPr id="3" name="2 Marcador de pie de página"/>
          <p:cNvSpPr>
            <a:spLocks noGrp="1"/>
          </p:cNvSpPr>
          <p:nvPr>
            <p:ph type="ftr" sz="quarter" idx="11"/>
          </p:nvPr>
        </p:nvSpPr>
        <p:spPr>
          <a:xfrm>
            <a:off x="457200" y="6481890"/>
            <a:ext cx="4260056" cy="300831"/>
          </a:xfrm>
        </p:spPr>
        <p:txBody>
          <a:bodyPr/>
          <a:lstStyle/>
          <a:p>
            <a:endParaRPr lang="es-MX" dirty="0"/>
          </a:p>
        </p:txBody>
      </p:sp>
      <p:sp>
        <p:nvSpPr>
          <p:cNvPr id="4" name="3 Marcador de número de diapositiva"/>
          <p:cNvSpPr>
            <a:spLocks noGrp="1"/>
          </p:cNvSpPr>
          <p:nvPr>
            <p:ph type="sldNum" sz="quarter" idx="12"/>
          </p:nvPr>
        </p:nvSpPr>
        <p:spPr>
          <a:xfrm>
            <a:off x="7589520" y="6480969"/>
            <a:ext cx="502920" cy="301752"/>
          </a:xfrm>
        </p:spPr>
        <p:txBody>
          <a:bodyPr/>
          <a:lstStyle/>
          <a:p>
            <a:fld id="{532DDA85-331F-4AB3-B9A0-2962C40B0CEC}"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C219672D-8177-42A4-B262-868BBD54B121}" type="datetimeFigureOut">
              <a:rPr lang="es-MX" smtClean="0"/>
              <a:pPr/>
              <a:t>09/09/2020</a:t>
            </a:fld>
            <a:endParaRPr lang="es-MX" dirty="0"/>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dirty="0"/>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532DDA85-331F-4AB3-B9A0-2962C40B0CEC}" type="slidenum">
              <a:rPr lang="es-MX" smtClean="0"/>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C219672D-8177-42A4-B262-868BBD54B121}" type="datetimeFigureOut">
              <a:rPr lang="es-MX" smtClean="0"/>
              <a:pPr/>
              <a:t>09/09/2020</a:t>
            </a:fld>
            <a:endParaRPr lang="es-MX" dirty="0"/>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dirty="0"/>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532DDA85-331F-4AB3-B9A0-2962C40B0CEC}" type="slidenum">
              <a:rPr lang="es-MX" smtClean="0"/>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219672D-8177-42A4-B262-868BBD54B121}" type="datetimeFigureOut">
              <a:rPr lang="es-MX" smtClean="0"/>
              <a:pPr/>
              <a:t>09/09/2020</a:t>
            </a:fld>
            <a:endParaRPr lang="es-MX" dirty="0"/>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dirty="0"/>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32DDA85-331F-4AB3-B9A0-2962C40B0CEC}" type="slidenum">
              <a:rPr lang="es-MX" smtClean="0"/>
              <a:pPr/>
              <a:t>‹Nº›</a:t>
            </a:fld>
            <a:endParaRPr lang="es-MX" dirty="0"/>
          </a:p>
        </p:txBody>
      </p:sp>
    </p:spTree>
  </p:cSld>
  <p:clrMap bg1="dk1" tx1="lt1" bg2="dk2" tx2="lt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5214942" y="1428736"/>
            <a:ext cx="3429024"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rPr>
              <a:t>La muerte es el cese de las funciones vitales y puede deberse a dos causas: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rPr>
              <a:t> Por el término del ciclo de vida que sobreviene como un evento natural.</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s-E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rPr>
              <a:t> Por la interrupción de la vida como consecuencia de un proceso natural,</a:t>
            </a:r>
            <a:r>
              <a:rPr kumimoji="0" lang="es-ES" sz="2000" b="0" i="0" u="none" strike="noStrike" cap="none" normalizeH="0" dirty="0" smtClean="0">
                <a:ln>
                  <a:noFill/>
                </a:ln>
                <a:solidFill>
                  <a:schemeClr val="tx1"/>
                </a:solidFill>
                <a:effectLst/>
                <a:latin typeface="Arial" pitchFamily="34" charset="0"/>
                <a:ea typeface="Times New Roman" pitchFamily="18" charset="0"/>
              </a:rPr>
              <a:t> </a:t>
            </a:r>
            <a:r>
              <a:rPr kumimoji="0" lang="es-ES" sz="2000" b="0" i="0" u="none" strike="noStrike" cap="none" normalizeH="0" baseline="0" dirty="0" smtClean="0">
                <a:ln>
                  <a:noFill/>
                </a:ln>
                <a:solidFill>
                  <a:schemeClr val="tx1"/>
                </a:solidFill>
                <a:effectLst/>
                <a:latin typeface="Arial" pitchFamily="34" charset="0"/>
                <a:ea typeface="Times New Roman" pitchFamily="18" charset="0"/>
              </a:rPr>
              <a:t>que puede ser patológico o traumático. </a:t>
            </a:r>
            <a:endParaRPr kumimoji="0" lang="es-ES" sz="2000" b="0" i="0" u="none" strike="noStrike" cap="none" normalizeH="0" baseline="0" dirty="0" smtClean="0">
              <a:ln>
                <a:noFill/>
              </a:ln>
              <a:solidFill>
                <a:schemeClr val="tx1"/>
              </a:solidFill>
              <a:effectLst/>
              <a:latin typeface="Arial" pitchFamily="34" charset="0"/>
            </a:endParaRPr>
          </a:p>
        </p:txBody>
      </p:sp>
      <p:sp>
        <p:nvSpPr>
          <p:cNvPr id="8" name="7 Título"/>
          <p:cNvSpPr>
            <a:spLocks noGrp="1"/>
          </p:cNvSpPr>
          <p:nvPr>
            <p:ph type="title"/>
          </p:nvPr>
        </p:nvSpPr>
        <p:spPr/>
        <p:txBody>
          <a:bodyPr/>
          <a:lstStyle/>
          <a:p>
            <a:r>
              <a:rPr lang="es-ES" dirty="0" smtClean="0"/>
              <a:t>   LA MUERTE</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357298"/>
          </a:xfrm>
          <a:solidFill>
            <a:schemeClr val="bg1">
              <a:lumMod val="95000"/>
              <a:lumOff val="5000"/>
            </a:schemeClr>
          </a:solidFill>
        </p:spPr>
        <p:txBody>
          <a:bodyPr>
            <a:normAutofit/>
          </a:bodyPr>
          <a:lstStyle/>
          <a:p>
            <a:pPr algn="ctr"/>
            <a:r>
              <a:rPr lang="es-ES" b="1" dirty="0" smtClean="0"/>
              <a:t>Autopsias Fetales</a:t>
            </a:r>
            <a:endParaRPr lang="es-ES" dirty="0">
              <a:solidFill>
                <a:srgbClr val="00B0F0"/>
              </a:solidFill>
              <a:latin typeface="Lucida Handwriting" pitchFamily="66" charset="0"/>
            </a:endParaRPr>
          </a:p>
        </p:txBody>
      </p:sp>
      <p:sp>
        <p:nvSpPr>
          <p:cNvPr id="4" name="3 Marcador de contenido"/>
          <p:cNvSpPr>
            <a:spLocks noGrp="1"/>
          </p:cNvSpPr>
          <p:nvPr>
            <p:ph idx="1"/>
          </p:nvPr>
        </p:nvSpPr>
        <p:spPr>
          <a:xfrm>
            <a:off x="251520" y="1285860"/>
            <a:ext cx="8435280" cy="5168948"/>
          </a:xfrm>
        </p:spPr>
        <p:txBody>
          <a:bodyPr>
            <a:normAutofit fontScale="92500" lnSpcReduction="10000"/>
          </a:bodyPr>
          <a:lstStyle/>
          <a:p>
            <a:pPr algn="just"/>
            <a:r>
              <a:rPr lang="es-ES" dirty="0" smtClean="0"/>
              <a:t>Hace referencia a la practicada a un feto muerto, en la fase fetal intermedia </a:t>
            </a:r>
            <a:r>
              <a:rPr lang="es-ES" dirty="0"/>
              <a:t> o</a:t>
            </a:r>
            <a:r>
              <a:rPr lang="es-ES" dirty="0" smtClean="0"/>
              <a:t> tardía. </a:t>
            </a:r>
            <a:r>
              <a:rPr lang="es-ES" dirty="0"/>
              <a:t> </a:t>
            </a:r>
            <a:r>
              <a:rPr lang="es-ES" dirty="0" smtClean="0"/>
              <a:t>La autopsia perinatal, se refiere al estudio médico o forense de:</a:t>
            </a:r>
          </a:p>
          <a:p>
            <a:pPr algn="just"/>
            <a:r>
              <a:rPr lang="es-ES" dirty="0" smtClean="0"/>
              <a:t> a) un feto mayor de 20 semanas de gestación o de 500 g de peso;</a:t>
            </a:r>
          </a:p>
          <a:p>
            <a:pPr algn="just"/>
            <a:r>
              <a:rPr lang="es-ES" dirty="0" smtClean="0"/>
              <a:t> b) un niño nacido muerto; </a:t>
            </a:r>
          </a:p>
          <a:p>
            <a:pPr algn="just"/>
            <a:r>
              <a:rPr lang="es-ES" dirty="0" smtClean="0"/>
              <a:t> c) un niño nacido vivo y menor de 28 días de vida extrauterina. </a:t>
            </a:r>
          </a:p>
          <a:p>
            <a:pPr algn="just"/>
            <a:r>
              <a:rPr lang="es-ES" dirty="0" smtClean="0"/>
              <a:t> Cuya autopsia preferentemente debe ser realizada por un Patólogo especializado u/o  un Médico Forense.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8229600" cy="1399032"/>
          </a:xfrm>
        </p:spPr>
        <p:txBody>
          <a:bodyPr/>
          <a:lstStyle/>
          <a:p>
            <a:r>
              <a:rPr lang="es-ES" b="1" dirty="0" smtClean="0"/>
              <a:t>Necropsia</a:t>
            </a:r>
            <a:endParaRPr lang="es-ES" dirty="0"/>
          </a:p>
        </p:txBody>
      </p:sp>
      <p:sp>
        <p:nvSpPr>
          <p:cNvPr id="3" name="2 Marcador de contenido"/>
          <p:cNvSpPr>
            <a:spLocks noGrp="1"/>
          </p:cNvSpPr>
          <p:nvPr>
            <p:ph idx="1"/>
          </p:nvPr>
        </p:nvSpPr>
        <p:spPr>
          <a:xfrm>
            <a:off x="457200" y="1428736"/>
            <a:ext cx="8229600" cy="5026072"/>
          </a:xfrm>
        </p:spPr>
        <p:txBody>
          <a:bodyPr>
            <a:normAutofit fontScale="77500" lnSpcReduction="20000"/>
          </a:bodyPr>
          <a:lstStyle/>
          <a:p>
            <a:pPr algn="just"/>
            <a:r>
              <a:rPr lang="es-ES" dirty="0" smtClean="0"/>
              <a:t>      Autopsia según el diccionario de la Lengua Española es la acción de mirar a uno mismo y dice también es el examen anatómico del cadáver. </a:t>
            </a:r>
          </a:p>
          <a:p>
            <a:pPr algn="just"/>
            <a:r>
              <a:rPr lang="es-ES" dirty="0" smtClean="0"/>
              <a:t> 	La necropsia es la autopsia o examen de los cadáveres. </a:t>
            </a:r>
          </a:p>
          <a:p>
            <a:pPr algn="just">
              <a:buNone/>
            </a:pPr>
            <a:r>
              <a:rPr lang="es-ES" dirty="0" smtClean="0"/>
              <a:t> 	</a:t>
            </a:r>
          </a:p>
          <a:p>
            <a:pPr algn="just"/>
            <a:r>
              <a:rPr lang="es-ES" dirty="0" smtClean="0"/>
              <a:t>      Pero es muy necesario diferenciarlas para poder entendernos y además, porque en el nivel popular se mantiene la diferencia, aunque etimológicamente sea lo mismo. </a:t>
            </a:r>
          </a:p>
          <a:p>
            <a:pPr algn="just"/>
            <a:endParaRPr lang="es-ES" dirty="0" smtClean="0"/>
          </a:p>
          <a:p>
            <a:pPr algn="just"/>
            <a:r>
              <a:rPr lang="es-ES" dirty="0" smtClean="0"/>
              <a:t>     La </a:t>
            </a:r>
            <a:r>
              <a:rPr lang="es-ES" b="1" dirty="0" smtClean="0"/>
              <a:t>autopsia </a:t>
            </a:r>
            <a:r>
              <a:rPr lang="es-ES" dirty="0" smtClean="0"/>
              <a:t>es entonces </a:t>
            </a:r>
            <a:r>
              <a:rPr lang="es-ES" b="1" dirty="0" smtClean="0"/>
              <a:t>el examen del cadáver</a:t>
            </a:r>
            <a:r>
              <a:rPr lang="es-ES" dirty="0" smtClean="0"/>
              <a:t> </a:t>
            </a:r>
            <a:r>
              <a:rPr lang="es-ES" b="1" dirty="0" smtClean="0"/>
              <a:t>antes de enterrarlo</a:t>
            </a:r>
            <a:r>
              <a:rPr lang="es-ES" dirty="0" smtClean="0"/>
              <a:t>. Y la </a:t>
            </a:r>
            <a:r>
              <a:rPr lang="es-ES" b="1" dirty="0" smtClean="0"/>
              <a:t>necropsia </a:t>
            </a:r>
            <a:r>
              <a:rPr lang="es-ES" dirty="0" smtClean="0"/>
              <a:t>es el </a:t>
            </a:r>
            <a:r>
              <a:rPr lang="es-ES" b="1" dirty="0" smtClean="0"/>
              <a:t>examen del cadáver que ha</a:t>
            </a:r>
            <a:r>
              <a:rPr lang="es-ES" dirty="0" smtClean="0"/>
              <a:t> </a:t>
            </a:r>
            <a:r>
              <a:rPr lang="es-ES" b="1" dirty="0" smtClean="0"/>
              <a:t>sido ya enterrado</a:t>
            </a:r>
            <a:r>
              <a:rPr lang="es-ES" dirty="0" smtClean="0"/>
              <a:t>, de ahí el por qué se habla también de exhumación del cadáver.</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071546"/>
          </a:xfrm>
          <a:solidFill>
            <a:schemeClr val="bg1">
              <a:lumMod val="95000"/>
              <a:lumOff val="5000"/>
            </a:schemeClr>
          </a:solidFill>
        </p:spPr>
        <p:txBody>
          <a:bodyPr>
            <a:noAutofit/>
          </a:bodyPr>
          <a:lstStyle/>
          <a:p>
            <a:r>
              <a:rPr lang="es-ES" sz="3600" b="1" dirty="0" smtClean="0">
                <a:solidFill>
                  <a:srgbClr val="FF0066"/>
                </a:solidFill>
                <a:latin typeface="Lucida Handwriting" pitchFamily="66" charset="0"/>
              </a:rPr>
              <a:t>¿</a:t>
            </a:r>
            <a:r>
              <a:rPr lang="es-ES" sz="3200" b="1" dirty="0" smtClean="0">
                <a:solidFill>
                  <a:srgbClr val="FF0066"/>
                </a:solidFill>
                <a:latin typeface="Lucida Handwriting" pitchFamily="66" charset="0"/>
              </a:rPr>
              <a:t>Cuándo se realiza una autopsia?</a:t>
            </a:r>
            <a:endParaRPr lang="es-ES" sz="3200" b="1" dirty="0">
              <a:solidFill>
                <a:srgbClr val="FF0066"/>
              </a:solidFill>
              <a:latin typeface="Lucida Handwriting" pitchFamily="66" charset="0"/>
            </a:endParaRPr>
          </a:p>
        </p:txBody>
      </p:sp>
      <p:sp>
        <p:nvSpPr>
          <p:cNvPr id="7" name="6 Rectángulo"/>
          <p:cNvSpPr/>
          <p:nvPr/>
        </p:nvSpPr>
        <p:spPr>
          <a:xfrm>
            <a:off x="500034" y="3857628"/>
            <a:ext cx="7929618" cy="2585323"/>
          </a:xfrm>
          <a:prstGeom prst="rect">
            <a:avLst/>
          </a:prstGeom>
        </p:spPr>
        <p:txBody>
          <a:bodyPr wrap="square">
            <a:spAutoFit/>
          </a:bodyPr>
          <a:lstStyle/>
          <a:p>
            <a:pPr lvl="0" algn="just"/>
            <a:r>
              <a:rPr lang="es-ES" b="1" dirty="0" smtClean="0">
                <a:solidFill>
                  <a:srgbClr val="FFFF00"/>
                </a:solidFill>
              </a:rPr>
              <a:t>Cuando una muerte es sospechosa, usualmente se ordena una autopsia</a:t>
            </a:r>
            <a:r>
              <a:rPr lang="es-ES" b="1" dirty="0">
                <a:solidFill>
                  <a:srgbClr val="FFFF00"/>
                </a:solidFill>
              </a:rPr>
              <a:t> </a:t>
            </a:r>
            <a:r>
              <a:rPr lang="es-ES" b="1" dirty="0" smtClean="0">
                <a:solidFill>
                  <a:srgbClr val="FFFF00"/>
                </a:solidFill>
              </a:rPr>
              <a:t>por la autoridad competente.</a:t>
            </a:r>
          </a:p>
          <a:p>
            <a:pPr lvl="0" algn="just"/>
            <a:r>
              <a:rPr lang="es-ES" b="1" dirty="0" smtClean="0">
                <a:solidFill>
                  <a:srgbClr val="FFFF00"/>
                </a:solidFill>
              </a:rPr>
              <a:t>Una autopsia puede ordenarse cuando hay una preocupación de salud pública, como por ejemplo una enfermedad misteriosa. </a:t>
            </a:r>
          </a:p>
          <a:p>
            <a:pPr lvl="0" algn="just"/>
            <a:r>
              <a:rPr lang="es-ES" b="1" dirty="0" smtClean="0">
                <a:solidFill>
                  <a:srgbClr val="FFFF00"/>
                </a:solidFill>
              </a:rPr>
              <a:t>Se puede ordenar una autopsia si alguien muere sin atención médica, o si el médico que atendió a la persona no se siente cómodo al firmar el acta de defunción. </a:t>
            </a:r>
          </a:p>
          <a:p>
            <a:pPr lvl="0" algn="just"/>
            <a:r>
              <a:rPr lang="es-ES" b="1" dirty="0" smtClean="0">
                <a:solidFill>
                  <a:srgbClr val="FFFF00"/>
                </a:solidFill>
              </a:rPr>
              <a:t>La familia del fallecido puede pedirle al hospital que se realice una autopsia. </a:t>
            </a:r>
            <a:endParaRPr lang="es-ES" b="1"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n 17"/>
          <p:cNvPicPr>
            <a:picLocks noChangeAspect="1" noChangeArrowheads="1"/>
          </p:cNvPicPr>
          <p:nvPr/>
        </p:nvPicPr>
        <p:blipFill>
          <a:blip r:embed="rId3"/>
          <a:srcRect/>
          <a:stretch>
            <a:fillRect/>
          </a:stretch>
        </p:blipFill>
        <p:spPr bwMode="auto">
          <a:xfrm>
            <a:off x="0" y="457200"/>
            <a:ext cx="2619375" cy="9525"/>
          </a:xfrm>
          <a:prstGeom prst="rect">
            <a:avLst/>
          </a:prstGeom>
          <a:noFill/>
        </p:spPr>
      </p:pic>
      <p:pic>
        <p:nvPicPr>
          <p:cNvPr id="9217" name="Imagen 18"/>
          <p:cNvPicPr>
            <a:picLocks noChangeAspect="1" noChangeArrowheads="1"/>
          </p:cNvPicPr>
          <p:nvPr/>
        </p:nvPicPr>
        <p:blipFill>
          <a:blip r:embed="rId4"/>
          <a:srcRect/>
          <a:stretch>
            <a:fillRect/>
          </a:stretch>
        </p:blipFill>
        <p:spPr bwMode="auto">
          <a:xfrm>
            <a:off x="0" y="466725"/>
            <a:ext cx="2619375" cy="9525"/>
          </a:xfrm>
          <a:prstGeom prst="rect">
            <a:avLst/>
          </a:prstGeom>
          <a:noFill/>
        </p:spPr>
      </p:pic>
      <p:sp>
        <p:nvSpPr>
          <p:cNvPr id="9220" name="Rectangle 4"/>
          <p:cNvSpPr>
            <a:spLocks noChangeArrowheads="1"/>
          </p:cNvSpPr>
          <p:nvPr/>
        </p:nvSpPr>
        <p:spPr bwMode="auto">
          <a:xfrm>
            <a:off x="0" y="466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pitchFamily="34" charset="0"/>
                <a:ea typeface="Times New Roman" pitchFamily="18" charset="0"/>
              </a:rPr>
              <a:t> </a:t>
            </a:r>
            <a:endParaRPr kumimoji="0" lang="es-E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pitchFamily="34" charset="0"/>
                <a:ea typeface="Times New Roman" pitchFamily="18" charset="0"/>
              </a:rPr>
              <a:t> 	 </a:t>
            </a:r>
            <a:endParaRPr kumimoji="0" lang="es-ES" sz="1800" b="0" i="0" u="none" strike="noStrike" cap="none" normalizeH="0" baseline="0" smtClean="0">
              <a:ln>
                <a:noFill/>
              </a:ln>
              <a:solidFill>
                <a:schemeClr val="tx1"/>
              </a:solidFill>
              <a:effectLst/>
              <a:latin typeface="Arial" pitchFamily="34" charset="0"/>
            </a:endParaRPr>
          </a:p>
        </p:txBody>
      </p:sp>
      <p:sp>
        <p:nvSpPr>
          <p:cNvPr id="9221" name="Rectangle 5"/>
          <p:cNvSpPr>
            <a:spLocks noChangeArrowheads="1"/>
          </p:cNvSpPr>
          <p:nvPr/>
        </p:nvSpPr>
        <p:spPr bwMode="auto">
          <a:xfrm>
            <a:off x="1" y="476250"/>
            <a:ext cx="4286248"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s-ES" sz="1800" b="0" i="0" u="none" strike="noStrike" cap="none" normalizeH="0" baseline="0" dirty="0" smtClean="0">
              <a:ln>
                <a:noFill/>
              </a:ln>
              <a:solidFill>
                <a:schemeClr val="tx1"/>
              </a:solidFill>
              <a:effectLst/>
              <a:latin typeface="Arial" pitchFamily="34" charset="0"/>
            </a:endParaRPr>
          </a:p>
        </p:txBody>
      </p:sp>
      <p:sp>
        <p:nvSpPr>
          <p:cNvPr id="12" name="11 Rectángulo"/>
          <p:cNvSpPr/>
          <p:nvPr/>
        </p:nvSpPr>
        <p:spPr>
          <a:xfrm>
            <a:off x="4572000" y="500042"/>
            <a:ext cx="3500446" cy="369332"/>
          </a:xfrm>
          <a:prstGeom prst="rect">
            <a:avLst/>
          </a:prstGeom>
        </p:spPr>
        <p:txBody>
          <a:bodyPr wrap="square">
            <a:spAutoFit/>
          </a:bodyPr>
          <a:lstStyle/>
          <a:p>
            <a:pPr algn="just"/>
            <a:r>
              <a:rPr lang="es-ES" dirty="0" smtClean="0"/>
              <a:t>.</a:t>
            </a:r>
            <a:endParaRPr lang="es-ES" dirty="0"/>
          </a:p>
        </p:txBody>
      </p:sp>
      <p:sp>
        <p:nvSpPr>
          <p:cNvPr id="9223" name="Rectangle 7"/>
          <p:cNvSpPr>
            <a:spLocks noChangeArrowheads="1"/>
          </p:cNvSpPr>
          <p:nvPr/>
        </p:nvSpPr>
        <p:spPr bwMode="auto">
          <a:xfrm>
            <a:off x="484359" y="1076414"/>
            <a:ext cx="824729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Homicidio o sospecha de homicidio; </a:t>
            </a:r>
            <a:endParaRPr kumimoji="0" lang="es-ES" sz="2400"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s-ES" sz="2400" b="1" dirty="0" smtClean="0">
                <a:solidFill>
                  <a:srgbClr val="92D050"/>
                </a:solidFill>
                <a:latin typeface="Arial Narrow" pitchFamily="34" charset="0"/>
                <a:ea typeface="Times New Roman" pitchFamily="18" charset="0"/>
              </a:rPr>
              <a:t>.- </a:t>
            </a: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Muerte súbita inesperada, incluyendo el síndrome de muerte súbita del lactante; </a:t>
            </a:r>
            <a:endParaRPr kumimoji="0" lang="es-ES" sz="2400"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 </a:t>
            </a:r>
            <a:r>
              <a:rPr lang="es-ES" sz="2400" b="1" dirty="0" smtClean="0">
                <a:solidFill>
                  <a:srgbClr val="92D050"/>
                </a:solidFill>
                <a:latin typeface="Arial Narrow" pitchFamily="34" charset="0"/>
                <a:ea typeface="Times New Roman" pitchFamily="18" charset="0"/>
              </a:rPr>
              <a:t>.- </a:t>
            </a: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Violación de derechos humanos, como es la sospecha de tortura o cualquier otra forma de maltrato; </a:t>
            </a:r>
            <a:endParaRPr kumimoji="0" lang="es-ES" sz="2400"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 </a:t>
            </a:r>
            <a:r>
              <a:rPr lang="es-ES" sz="2400" b="1" dirty="0" smtClean="0">
                <a:solidFill>
                  <a:srgbClr val="92D050"/>
                </a:solidFill>
                <a:latin typeface="Arial Narrow" pitchFamily="34" charset="0"/>
                <a:ea typeface="Times New Roman" pitchFamily="18" charset="0"/>
              </a:rPr>
              <a:t>.- </a:t>
            </a: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Suicidio o sospecha de suicidio; </a:t>
            </a:r>
            <a:endParaRPr kumimoji="0" lang="es-ES" sz="2400"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 </a:t>
            </a:r>
            <a:r>
              <a:rPr lang="es-ES" sz="2400" b="1" dirty="0" smtClean="0">
                <a:solidFill>
                  <a:srgbClr val="92D050"/>
                </a:solidFill>
                <a:latin typeface="Arial Narrow" pitchFamily="34" charset="0"/>
                <a:ea typeface="Times New Roman" pitchFamily="18" charset="0"/>
              </a:rPr>
              <a:t>.-</a:t>
            </a: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Accidentes de circulación, laborales o domésticos; </a:t>
            </a:r>
            <a:endParaRPr kumimoji="0" lang="es-ES" sz="2400"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 </a:t>
            </a:r>
            <a:r>
              <a:rPr lang="es-ES" sz="2400" b="1" dirty="0" smtClean="0">
                <a:solidFill>
                  <a:srgbClr val="92D050"/>
                </a:solidFill>
                <a:latin typeface="Arial Narrow" pitchFamily="34" charset="0"/>
                <a:ea typeface="Times New Roman" pitchFamily="18" charset="0"/>
              </a:rPr>
              <a:t>.-</a:t>
            </a: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Enfermedad profesional y ensayos; </a:t>
            </a:r>
            <a:endParaRPr kumimoji="0" lang="es-ES" sz="2400"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 </a:t>
            </a:r>
            <a:r>
              <a:rPr lang="es-ES" sz="2400" b="1" dirty="0" smtClean="0">
                <a:solidFill>
                  <a:srgbClr val="92D050"/>
                </a:solidFill>
                <a:latin typeface="Arial Narrow" pitchFamily="34" charset="0"/>
                <a:ea typeface="Times New Roman" pitchFamily="18" charset="0"/>
              </a:rPr>
              <a:t>.-</a:t>
            </a: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Desastres tecnológicos y naturales; </a:t>
            </a:r>
            <a:endParaRPr kumimoji="0" lang="es-ES" sz="2400"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 </a:t>
            </a:r>
            <a:r>
              <a:rPr lang="es-ES" sz="2400" b="1" dirty="0" smtClean="0">
                <a:solidFill>
                  <a:srgbClr val="92D050"/>
                </a:solidFill>
                <a:latin typeface="Arial Narrow" pitchFamily="34" charset="0"/>
                <a:ea typeface="Times New Roman" pitchFamily="18" charset="0"/>
              </a:rPr>
              <a:t>.-</a:t>
            </a:r>
            <a:r>
              <a:rPr kumimoji="0" lang="es-ES" sz="2400" b="1" i="0" u="none" strike="noStrike" cap="none" normalizeH="0" baseline="0" dirty="0" smtClean="0">
                <a:ln>
                  <a:noFill/>
                </a:ln>
                <a:solidFill>
                  <a:srgbClr val="92D050"/>
                </a:solidFill>
                <a:effectLst/>
                <a:latin typeface="Arial Narrow" pitchFamily="34" charset="0"/>
                <a:ea typeface="Times New Roman" pitchFamily="18" charset="0"/>
              </a:rPr>
              <a:t>Muertes durante detenciones o muertes asociadas con actividades policiales o militares; </a:t>
            </a:r>
          </a:p>
          <a:p>
            <a:pPr algn="just"/>
            <a:r>
              <a:rPr lang="es-ES" sz="2400" b="1" dirty="0" smtClean="0">
                <a:solidFill>
                  <a:srgbClr val="92D050"/>
                </a:solidFill>
                <a:latin typeface="Arial Narrow" pitchFamily="34" charset="0"/>
              </a:rPr>
              <a:t>.- Cuerpos no identificados o restos óseos. </a:t>
            </a:r>
          </a:p>
          <a:p>
            <a:pPr algn="just"/>
            <a:r>
              <a:rPr lang="es-ES" sz="2400" b="1" dirty="0" smtClean="0">
                <a:solidFill>
                  <a:srgbClr val="92D050"/>
                </a:solidFill>
                <a:latin typeface="Arial Narrow" pitchFamily="34" charset="0"/>
              </a:rPr>
              <a:t>.-Niños fallecidos antes de las 24 horas de vida. </a:t>
            </a:r>
          </a:p>
          <a:p>
            <a:pPr algn="just"/>
            <a:r>
              <a:rPr lang="es-ES" b="1" dirty="0" smtClean="0">
                <a:solidFill>
                  <a:srgbClr val="92D050"/>
                </a:solidFill>
                <a:latin typeface="Arial Narrow" pitchFamily="34" charset="0"/>
              </a:rPr>
              <a:t> </a:t>
            </a:r>
            <a:endParaRPr kumimoji="0" lang="es-ES" b="1" i="0" u="none" strike="noStrike" cap="none" normalizeH="0" baseline="0" dirty="0" smtClean="0">
              <a:ln>
                <a:noFill/>
              </a:ln>
              <a:solidFill>
                <a:srgbClr val="92D050"/>
              </a:solidFill>
              <a:effectLst/>
              <a:latin typeface="Arial Narrow"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rgbClr val="92D050"/>
                </a:solidFill>
                <a:effectLst/>
                <a:latin typeface="Arial Narrow" pitchFamily="34" charset="0"/>
                <a:ea typeface="Times New Roman" pitchFamily="18" charset="0"/>
              </a:rPr>
              <a:t> 	 </a:t>
            </a:r>
            <a:endParaRPr kumimoji="0" lang="es-ES" b="1" i="0" u="none" strike="noStrike" cap="none" normalizeH="0" baseline="0" dirty="0" smtClean="0">
              <a:ln>
                <a:noFill/>
              </a:ln>
              <a:solidFill>
                <a:srgbClr val="92D050"/>
              </a:solidFill>
              <a:effectLst/>
              <a:latin typeface="Arial Narrow" pitchFamily="34" charset="0"/>
            </a:endParaRPr>
          </a:p>
        </p:txBody>
      </p:sp>
      <p:pic>
        <p:nvPicPr>
          <p:cNvPr id="9222" name="Imagen 17"/>
          <p:cNvPicPr>
            <a:picLocks noChangeAspect="1" noChangeArrowheads="1"/>
          </p:cNvPicPr>
          <p:nvPr/>
        </p:nvPicPr>
        <p:blipFill>
          <a:blip r:embed="rId3"/>
          <a:srcRect/>
          <a:stretch>
            <a:fillRect/>
          </a:stretch>
        </p:blipFill>
        <p:spPr bwMode="auto">
          <a:xfrm>
            <a:off x="0" y="457200"/>
            <a:ext cx="2619375" cy="9525"/>
          </a:xfrm>
          <a:prstGeom prst="rect">
            <a:avLst/>
          </a:prstGeom>
          <a:noFill/>
        </p:spPr>
      </p:pic>
      <p:sp>
        <p:nvSpPr>
          <p:cNvPr id="9224" name="Rectangle 8"/>
          <p:cNvSpPr>
            <a:spLocks noChangeArrowheads="1"/>
          </p:cNvSpPr>
          <p:nvPr/>
        </p:nvSpPr>
        <p:spPr bwMode="auto">
          <a:xfrm>
            <a:off x="0" y="466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Arial" pitchFamily="34" charset="0"/>
                <a:ea typeface="Times New Roman" pitchFamily="18" charset="0"/>
              </a:rPr>
              <a:t> 	 </a:t>
            </a:r>
            <a:r>
              <a:rPr kumimoji="0" lang="es-ES" sz="900" b="0" i="0" u="none" strike="noStrike" cap="none" normalizeH="0" baseline="0" smtClean="0">
                <a:ln>
                  <a:noFill/>
                </a:ln>
                <a:solidFill>
                  <a:schemeClr val="tx1"/>
                </a:solidFill>
                <a:effectLst/>
                <a:latin typeface="Arial" pitchFamily="34" charset="0"/>
              </a:rPr>
              <a:t> </a:t>
            </a:r>
            <a:endParaRPr kumimoji="0" lang="es-ES" sz="1800" b="0" i="0" u="none" strike="noStrike" cap="none" normalizeH="0" baseline="0" smtClean="0">
              <a:ln>
                <a:noFill/>
              </a:ln>
              <a:solidFill>
                <a:schemeClr val="tx1"/>
              </a:solidFill>
              <a:effectLst/>
              <a:latin typeface="Arial" pitchFamily="34" charset="0"/>
            </a:endParaRPr>
          </a:p>
        </p:txBody>
      </p:sp>
      <p:sp>
        <p:nvSpPr>
          <p:cNvPr id="2" name="1 Rectángulo"/>
          <p:cNvSpPr/>
          <p:nvPr/>
        </p:nvSpPr>
        <p:spPr>
          <a:xfrm>
            <a:off x="1763688" y="407000"/>
            <a:ext cx="5688632" cy="523220"/>
          </a:xfrm>
          <a:prstGeom prst="rect">
            <a:avLst/>
          </a:prstGeom>
        </p:spPr>
        <p:txBody>
          <a:bodyPr wrap="square">
            <a:spAutoFit/>
          </a:bodyPr>
          <a:lstStyle/>
          <a:p>
            <a:r>
              <a:rPr lang="es-ES" sz="2800" b="1" dirty="0"/>
              <a:t>OBLIGACIÓN DE LAS AUTOPSIAS</a:t>
            </a:r>
            <a:endParaRPr lang="es-EC"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sz="4000" b="1" dirty="0"/>
              <a:t>OBLIGACIÓN DE </a:t>
            </a:r>
            <a:r>
              <a:rPr lang="es-ES" sz="4000" b="1" dirty="0" smtClean="0"/>
              <a:t>LAS AUTOPSIAS</a:t>
            </a:r>
            <a:r>
              <a:rPr lang="es-ES" sz="4400" dirty="0"/>
              <a:t/>
            </a:r>
            <a:br>
              <a:rPr lang="es-ES" sz="4400" dirty="0"/>
            </a:br>
            <a:endParaRPr lang="es-EC" dirty="0"/>
          </a:p>
        </p:txBody>
      </p:sp>
      <p:sp>
        <p:nvSpPr>
          <p:cNvPr id="4" name="3 Rectángulo"/>
          <p:cNvSpPr/>
          <p:nvPr/>
        </p:nvSpPr>
        <p:spPr>
          <a:xfrm>
            <a:off x="672876" y="1556792"/>
            <a:ext cx="7992888" cy="4708981"/>
          </a:xfrm>
          <a:prstGeom prst="rect">
            <a:avLst/>
          </a:prstGeom>
        </p:spPr>
        <p:txBody>
          <a:bodyPr wrap="square">
            <a:spAutoFit/>
          </a:bodyPr>
          <a:lstStyle/>
          <a:p>
            <a:pPr algn="just"/>
            <a:r>
              <a:rPr lang="es-ES" sz="2000" b="1" dirty="0">
                <a:solidFill>
                  <a:srgbClr val="FFFF00"/>
                </a:solidFill>
                <a:latin typeface="Arial Narrow" pitchFamily="34" charset="0"/>
              </a:rPr>
              <a:t>.- De manera específica en los siguientes casos</a:t>
            </a:r>
            <a:r>
              <a:rPr lang="es-ES" sz="2000" b="1" dirty="0" smtClean="0">
                <a:solidFill>
                  <a:srgbClr val="FFFF00"/>
                </a:solidFill>
                <a:latin typeface="Arial Narrow" pitchFamily="34" charset="0"/>
              </a:rPr>
              <a:t>:</a:t>
            </a:r>
          </a:p>
          <a:p>
            <a:pPr algn="just"/>
            <a:endParaRPr lang="es-ES" sz="2000" b="1" dirty="0">
              <a:solidFill>
                <a:srgbClr val="FFFF00"/>
              </a:solidFill>
              <a:latin typeface="Arial Narrow" pitchFamily="34" charset="0"/>
            </a:endParaRPr>
          </a:p>
          <a:p>
            <a:pPr algn="just"/>
            <a:r>
              <a:rPr lang="es-ES" sz="2000" b="1" dirty="0" smtClean="0">
                <a:solidFill>
                  <a:srgbClr val="FFFF00"/>
                </a:solidFill>
                <a:latin typeface="Arial Narrow" pitchFamily="34" charset="0"/>
              </a:rPr>
              <a:t>.- Constricción </a:t>
            </a:r>
            <a:r>
              <a:rPr lang="es-ES" sz="2000" b="1" dirty="0">
                <a:solidFill>
                  <a:srgbClr val="FFFF00"/>
                </a:solidFill>
                <a:latin typeface="Arial Narrow" pitchFamily="34" charset="0"/>
              </a:rPr>
              <a:t>cervical (ahorcamientos</a:t>
            </a:r>
            <a:r>
              <a:rPr lang="es-ES" sz="2000" b="1" dirty="0" smtClean="0">
                <a:solidFill>
                  <a:srgbClr val="FFFF00"/>
                </a:solidFill>
                <a:latin typeface="Arial Narrow" pitchFamily="34" charset="0"/>
              </a:rPr>
              <a:t>, </a:t>
            </a:r>
            <a:r>
              <a:rPr lang="es-ES" sz="2000" b="1" dirty="0">
                <a:solidFill>
                  <a:srgbClr val="FFFF00"/>
                </a:solidFill>
              </a:rPr>
              <a:t>e</a:t>
            </a:r>
            <a:r>
              <a:rPr lang="es-ES" sz="2000" b="1" dirty="0" smtClean="0">
                <a:solidFill>
                  <a:srgbClr val="FFFF00"/>
                </a:solidFill>
              </a:rPr>
              <a:t>strangulamiento </a:t>
            </a:r>
            <a:r>
              <a:rPr lang="es-ES" sz="2000" b="1" dirty="0">
                <a:solidFill>
                  <a:srgbClr val="FFFF00"/>
                </a:solidFill>
              </a:rPr>
              <a:t>a mano o con lazo). </a:t>
            </a:r>
          </a:p>
          <a:p>
            <a:pPr algn="just"/>
            <a:r>
              <a:rPr lang="es-ES" sz="2000" b="1" dirty="0" smtClean="0">
                <a:solidFill>
                  <a:srgbClr val="FFFF00"/>
                </a:solidFill>
              </a:rPr>
              <a:t> </a:t>
            </a:r>
            <a:r>
              <a:rPr lang="es-ES" sz="2000" b="1" dirty="0">
                <a:solidFill>
                  <a:srgbClr val="FFFF00"/>
                </a:solidFill>
              </a:rPr>
              <a:t>.- Sumersión /inmersión. </a:t>
            </a:r>
          </a:p>
          <a:p>
            <a:pPr algn="just"/>
            <a:r>
              <a:rPr lang="es-ES" sz="2000" b="1" dirty="0">
                <a:solidFill>
                  <a:srgbClr val="FFFF00"/>
                </a:solidFill>
              </a:rPr>
              <a:t> .- Homicidios con móvil sexual. </a:t>
            </a:r>
          </a:p>
          <a:p>
            <a:pPr algn="just"/>
            <a:r>
              <a:rPr lang="es-ES" sz="2000" b="1" dirty="0">
                <a:solidFill>
                  <a:srgbClr val="FFFF00"/>
                </a:solidFill>
              </a:rPr>
              <a:t> .- Muertes por maltrato infantil y omisión. </a:t>
            </a:r>
          </a:p>
          <a:p>
            <a:pPr algn="just"/>
            <a:r>
              <a:rPr lang="es-ES" sz="2000" b="1" dirty="0" smtClean="0">
                <a:solidFill>
                  <a:srgbClr val="FFFF00"/>
                </a:solidFill>
              </a:rPr>
              <a:t> </a:t>
            </a:r>
            <a:r>
              <a:rPr lang="es-ES" sz="2000" b="1" dirty="0">
                <a:solidFill>
                  <a:srgbClr val="FFFF00"/>
                </a:solidFill>
              </a:rPr>
              <a:t>.- Infanticidio/fetos o recién nacidos. </a:t>
            </a:r>
          </a:p>
          <a:p>
            <a:pPr algn="just"/>
            <a:r>
              <a:rPr lang="es-ES" sz="2000" b="1" dirty="0" smtClean="0">
                <a:solidFill>
                  <a:srgbClr val="FFFF00"/>
                </a:solidFill>
              </a:rPr>
              <a:t> </a:t>
            </a:r>
            <a:r>
              <a:rPr lang="es-ES" sz="2000" b="1" dirty="0">
                <a:solidFill>
                  <a:srgbClr val="FFFF00"/>
                </a:solidFill>
              </a:rPr>
              <a:t>.- Muerte súbita. </a:t>
            </a:r>
            <a:r>
              <a:rPr lang="es-ES" sz="2000" b="1" dirty="0" smtClean="0">
                <a:solidFill>
                  <a:srgbClr val="FFFF00"/>
                </a:solidFill>
              </a:rPr>
              <a:t> </a:t>
            </a:r>
          </a:p>
          <a:p>
            <a:pPr algn="just"/>
            <a:r>
              <a:rPr lang="es-ES" sz="2000" b="1" dirty="0" smtClean="0">
                <a:solidFill>
                  <a:srgbClr val="FFFF00"/>
                </a:solidFill>
              </a:rPr>
              <a:t>.- </a:t>
            </a:r>
            <a:r>
              <a:rPr lang="es-ES" sz="2000" b="1" dirty="0">
                <a:solidFill>
                  <a:srgbClr val="FFFF00"/>
                </a:solidFill>
              </a:rPr>
              <a:t>Muerte por proyectiles de arma de fuego. </a:t>
            </a:r>
          </a:p>
          <a:p>
            <a:pPr algn="just"/>
            <a:r>
              <a:rPr lang="es-ES" sz="2000" b="1" dirty="0" smtClean="0">
                <a:solidFill>
                  <a:srgbClr val="FFFF00"/>
                </a:solidFill>
              </a:rPr>
              <a:t>.- </a:t>
            </a:r>
            <a:r>
              <a:rPr lang="es-ES" sz="2000" b="1" dirty="0">
                <a:solidFill>
                  <a:srgbClr val="FFFF00"/>
                </a:solidFill>
              </a:rPr>
              <a:t>Muerte causada por artefactos explosivos</a:t>
            </a:r>
          </a:p>
          <a:p>
            <a:pPr algn="just"/>
            <a:r>
              <a:rPr lang="es-ES" sz="2000" b="1" dirty="0" smtClean="0">
                <a:solidFill>
                  <a:srgbClr val="FFFF00"/>
                </a:solidFill>
              </a:rPr>
              <a:t>.- </a:t>
            </a:r>
            <a:r>
              <a:rPr lang="es-ES" sz="2000" b="1" dirty="0">
                <a:solidFill>
                  <a:srgbClr val="FFFF00"/>
                </a:solidFill>
              </a:rPr>
              <a:t>Lesiones por instrumentos romos y/o penetrantes. </a:t>
            </a:r>
          </a:p>
          <a:p>
            <a:pPr algn="just"/>
            <a:r>
              <a:rPr lang="es-ES" sz="2000" b="1" dirty="0">
                <a:solidFill>
                  <a:srgbClr val="FFFF00"/>
                </a:solidFill>
              </a:rPr>
              <a:t>.-  Muertes en incendios. </a:t>
            </a:r>
          </a:p>
          <a:p>
            <a:pPr algn="just"/>
            <a:r>
              <a:rPr lang="es-ES" sz="2000" b="1" dirty="0">
                <a:solidFill>
                  <a:srgbClr val="FFFF00"/>
                </a:solidFill>
              </a:rPr>
              <a:t>.- Sospecha de intoxicación</a:t>
            </a:r>
          </a:p>
          <a:p>
            <a:pPr algn="just"/>
            <a:r>
              <a:rPr lang="es-ES" sz="2000" b="1" dirty="0">
                <a:solidFill>
                  <a:srgbClr val="FFFF00"/>
                </a:solidFill>
              </a:rPr>
              <a:t>.- Cuerpos en putrefacción</a:t>
            </a:r>
            <a:endParaRPr lang="es-EC" sz="2000" b="1" dirty="0">
              <a:solidFill>
                <a:srgbClr val="FFFF00"/>
              </a:solidFill>
            </a:endParaRPr>
          </a:p>
        </p:txBody>
      </p:sp>
    </p:spTree>
    <p:extLst>
      <p:ext uri="{BB962C8B-B14F-4D97-AF65-F5344CB8AC3E}">
        <p14:creationId xmlns:p14="http://schemas.microsoft.com/office/powerpoint/2010/main" val="2683442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28670"/>
          </a:xfrm>
          <a:solidFill>
            <a:schemeClr val="bg1">
              <a:lumMod val="95000"/>
              <a:lumOff val="5000"/>
            </a:schemeClr>
          </a:solidFill>
        </p:spPr>
        <p:txBody>
          <a:bodyPr>
            <a:normAutofit fontScale="90000"/>
          </a:bodyPr>
          <a:lstStyle/>
          <a:p>
            <a:r>
              <a:rPr lang="es-ES" b="1" dirty="0" smtClean="0"/>
              <a:t/>
            </a:r>
            <a:br>
              <a:rPr lang="es-ES" b="1" dirty="0" smtClean="0"/>
            </a:br>
            <a:r>
              <a:rPr lang="es-ES" b="1" dirty="0" smtClean="0"/>
              <a:t/>
            </a:r>
            <a:br>
              <a:rPr lang="es-ES" b="1" dirty="0" smtClean="0"/>
            </a:br>
            <a:r>
              <a:rPr lang="es-ES" sz="3600" b="1" dirty="0" smtClean="0">
                <a:solidFill>
                  <a:srgbClr val="FF0066"/>
                </a:solidFill>
                <a:latin typeface="Lucida Handwriting" pitchFamily="66" charset="0"/>
              </a:rPr>
              <a:t>¿Fases de la autopsia medico legal?</a:t>
            </a:r>
            <a:r>
              <a:rPr lang="es-ES" b="1" dirty="0" smtClean="0">
                <a:solidFill>
                  <a:srgbClr val="FF0066"/>
                </a:solidFill>
                <a:latin typeface="Curlz MT" pitchFamily="82" charset="0"/>
              </a:rPr>
              <a:t/>
            </a:r>
            <a:br>
              <a:rPr lang="es-ES" b="1" dirty="0" smtClean="0">
                <a:solidFill>
                  <a:srgbClr val="FF0066"/>
                </a:solidFill>
                <a:latin typeface="Curlz MT" pitchFamily="82" charset="0"/>
              </a:rPr>
            </a:br>
            <a:r>
              <a:rPr lang="es-ES" b="1" dirty="0" smtClean="0">
                <a:solidFill>
                  <a:srgbClr val="FFFF00"/>
                </a:solidFill>
              </a:rPr>
              <a:t/>
            </a:r>
            <a:br>
              <a:rPr lang="es-ES" b="1" dirty="0" smtClean="0">
                <a:solidFill>
                  <a:srgbClr val="FFFF00"/>
                </a:solidFill>
              </a:rPr>
            </a:br>
            <a:endParaRPr lang="es-ES" dirty="0">
              <a:solidFill>
                <a:srgbClr val="FFFF00"/>
              </a:solidFill>
            </a:endParaRPr>
          </a:p>
        </p:txBody>
      </p:sp>
      <p:sp>
        <p:nvSpPr>
          <p:cNvPr id="4" name="3 Rectángulo"/>
          <p:cNvSpPr/>
          <p:nvPr/>
        </p:nvSpPr>
        <p:spPr>
          <a:xfrm>
            <a:off x="357158" y="1000108"/>
            <a:ext cx="8319298" cy="3046988"/>
          </a:xfrm>
          <a:prstGeom prst="rect">
            <a:avLst/>
          </a:prstGeom>
        </p:spPr>
        <p:txBody>
          <a:bodyPr wrap="square">
            <a:spAutoFit/>
          </a:bodyPr>
          <a:lstStyle/>
          <a:p>
            <a:pPr algn="ctr"/>
            <a:r>
              <a:rPr lang="es-ES" sz="2400" dirty="0" smtClean="0"/>
              <a:t>La autopsia medico legal tiene cuatro fases:</a:t>
            </a:r>
          </a:p>
          <a:p>
            <a:pPr algn="ctr"/>
            <a:r>
              <a:rPr lang="es-ES" sz="2400" b="1" dirty="0" smtClean="0">
                <a:solidFill>
                  <a:srgbClr val="FF0000"/>
                </a:solidFill>
              </a:rPr>
              <a:t>1.- Estudio de la escena del crimen</a:t>
            </a:r>
          </a:p>
          <a:p>
            <a:pPr algn="just"/>
            <a:r>
              <a:rPr lang="es-ES" sz="2400" b="1" dirty="0" smtClean="0">
                <a:solidFill>
                  <a:srgbClr val="FFFF00"/>
                </a:solidFill>
              </a:rPr>
              <a:t>Es importante que el medico forense acuda al lugar de los hechos cuando conjuntamente con el equipo de IOT, Fiscal o delegado en caso de muertes  violentas, lo cual nos da una amplia visión de lo que pudo haber ocurrido. </a:t>
            </a:r>
          </a:p>
          <a:p>
            <a:pPr algn="ctr"/>
            <a:r>
              <a:rPr lang="es-ES" sz="2400" b="1" dirty="0" smtClean="0">
                <a:solidFill>
                  <a:srgbClr val="FFFF00"/>
                </a:solidFill>
              </a:rPr>
              <a:t> </a:t>
            </a: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062798" y="1628800"/>
            <a:ext cx="3732610" cy="4832092"/>
          </a:xfrm>
          <a:prstGeom prst="rect">
            <a:avLst/>
          </a:prstGeom>
        </p:spPr>
        <p:txBody>
          <a:bodyPr wrap="square">
            <a:spAutoFit/>
          </a:bodyPr>
          <a:lstStyle/>
          <a:p>
            <a:pPr algn="ctr"/>
            <a:r>
              <a:rPr lang="es-ES" sz="2800" b="1" dirty="0" smtClean="0"/>
              <a:t>E</a:t>
            </a:r>
            <a:r>
              <a:rPr lang="es-ES" sz="2800" dirty="0" smtClean="0"/>
              <a:t>s </a:t>
            </a:r>
            <a:r>
              <a:rPr lang="es-ES" sz="2800" dirty="0"/>
              <a:t>el espacio donde se materializó el acto y/o fue hallado el cuerpo de la víctima, y es susceptible de revelarse indicios capaces de posibilitar el esclarecimiento del hecho</a:t>
            </a:r>
            <a:endParaRPr lang="es-EC" sz="2800" dirty="0"/>
          </a:p>
        </p:txBody>
      </p:sp>
      <p:sp>
        <p:nvSpPr>
          <p:cNvPr id="7" name="6 Título"/>
          <p:cNvSpPr>
            <a:spLocks noGrp="1"/>
          </p:cNvSpPr>
          <p:nvPr>
            <p:ph type="title"/>
          </p:nvPr>
        </p:nvSpPr>
        <p:spPr>
          <a:xfrm>
            <a:off x="1986162" y="-61455"/>
            <a:ext cx="8229600" cy="1361306"/>
          </a:xfrm>
        </p:spPr>
        <p:txBody>
          <a:bodyPr/>
          <a:lstStyle/>
          <a:p>
            <a:r>
              <a:rPr lang="es-ES" b="1" dirty="0"/>
              <a:t>El lugar del hecho</a:t>
            </a:r>
            <a:endParaRPr lang="es-EC" dirty="0"/>
          </a:p>
        </p:txBody>
      </p:sp>
    </p:spTree>
    <p:extLst>
      <p:ext uri="{BB962C8B-B14F-4D97-AF65-F5344CB8AC3E}">
        <p14:creationId xmlns:p14="http://schemas.microsoft.com/office/powerpoint/2010/main" val="3694826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8229600" cy="1399032"/>
          </a:xfrm>
        </p:spPr>
        <p:txBody>
          <a:bodyPr/>
          <a:lstStyle/>
          <a:p>
            <a:r>
              <a:rPr lang="es-ES" dirty="0"/>
              <a:t>EL EXAN EXTERNO</a:t>
            </a:r>
            <a:endParaRPr lang="es-EC" dirty="0"/>
          </a:p>
        </p:txBody>
      </p:sp>
      <p:sp>
        <p:nvSpPr>
          <p:cNvPr id="3" name="2 Marcador de contenido"/>
          <p:cNvSpPr>
            <a:spLocks noGrp="1"/>
          </p:cNvSpPr>
          <p:nvPr>
            <p:ph idx="1"/>
          </p:nvPr>
        </p:nvSpPr>
        <p:spPr>
          <a:xfrm>
            <a:off x="457200" y="1196752"/>
            <a:ext cx="8229600" cy="5258056"/>
          </a:xfrm>
        </p:spPr>
        <p:txBody>
          <a:bodyPr>
            <a:normAutofit lnSpcReduction="10000"/>
          </a:bodyPr>
          <a:lstStyle/>
          <a:p>
            <a:pPr marL="64008" indent="0" algn="just">
              <a:buNone/>
            </a:pPr>
            <a:r>
              <a:rPr lang="es-ES" dirty="0" smtClean="0"/>
              <a:t>Podríamos </a:t>
            </a:r>
            <a:r>
              <a:rPr lang="es-ES" dirty="0"/>
              <a:t>manifestar que el examen externo es la parte medular del protocolo para el manejo de cadáveres y restos humanos sin identidad, ya que el mismo está centrado a la búsqueda de pruebas de lesiones externas y descripción física de las características individuales morfológicas de la víctima, así como de su constitución anátomo fisiológica, siendo en la mayoría de los casos, la parte más importante </a:t>
            </a:r>
            <a:r>
              <a:rPr lang="es-ES" dirty="0" smtClean="0"/>
              <a:t>dentro de </a:t>
            </a:r>
            <a:r>
              <a:rPr lang="es-ES" dirty="0"/>
              <a:t>la autopsia </a:t>
            </a:r>
            <a:r>
              <a:rPr lang="es-ES" dirty="0" smtClean="0"/>
              <a:t>y en </a:t>
            </a:r>
            <a:r>
              <a:rPr lang="es-ES" dirty="0"/>
              <a:t>la identificación del óbito.</a:t>
            </a:r>
          </a:p>
          <a:p>
            <a:pPr marL="64008" indent="0" algn="ctr">
              <a:buNone/>
            </a:pPr>
            <a:endParaRPr lang="es-ES" dirty="0"/>
          </a:p>
          <a:p>
            <a:endParaRPr lang="es-EC" dirty="0"/>
          </a:p>
        </p:txBody>
      </p:sp>
    </p:spTree>
    <p:extLst>
      <p:ext uri="{BB962C8B-B14F-4D97-AF65-F5344CB8AC3E}">
        <p14:creationId xmlns:p14="http://schemas.microsoft.com/office/powerpoint/2010/main" val="815249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effectLst/>
              </a:rPr>
              <a:t>La identidad </a:t>
            </a:r>
            <a:r>
              <a:rPr lang="es-ES" b="1" dirty="0">
                <a:effectLst/>
              </a:rPr>
              <a:t>de la víctima, </a:t>
            </a:r>
            <a:r>
              <a:rPr lang="es-ES" b="1" dirty="0" smtClean="0">
                <a:effectLst/>
              </a:rPr>
              <a:t> </a:t>
            </a:r>
            <a:r>
              <a:rPr lang="es-ES" b="1" dirty="0">
                <a:effectLst/>
              </a:rPr>
              <a:t>implica determinar:</a:t>
            </a:r>
            <a:endParaRPr lang="es-EC" dirty="0"/>
          </a:p>
        </p:txBody>
      </p:sp>
      <p:sp>
        <p:nvSpPr>
          <p:cNvPr id="3" name="2 Marcador de contenido"/>
          <p:cNvSpPr>
            <a:spLocks noGrp="1"/>
          </p:cNvSpPr>
          <p:nvPr>
            <p:ph idx="1"/>
          </p:nvPr>
        </p:nvSpPr>
        <p:spPr/>
        <p:txBody>
          <a:bodyPr>
            <a:noAutofit/>
          </a:bodyPr>
          <a:lstStyle/>
          <a:p>
            <a:r>
              <a:rPr lang="es-ES" sz="3600" dirty="0"/>
              <a:t>a).- la  edad, </a:t>
            </a:r>
            <a:endParaRPr lang="es-EC" sz="3600" dirty="0"/>
          </a:p>
          <a:p>
            <a:r>
              <a:rPr lang="es-ES" sz="3600" dirty="0"/>
              <a:t>b).- estatura,</a:t>
            </a:r>
            <a:endParaRPr lang="es-EC" sz="3600" dirty="0"/>
          </a:p>
          <a:p>
            <a:r>
              <a:rPr lang="es-ES" sz="3600" dirty="0"/>
              <a:t>c).- sexo, </a:t>
            </a:r>
            <a:endParaRPr lang="es-EC" sz="3600" dirty="0"/>
          </a:p>
          <a:p>
            <a:r>
              <a:rPr lang="es-ES" sz="3600" dirty="0"/>
              <a:t>d).- procedencia, </a:t>
            </a:r>
            <a:endParaRPr lang="es-EC" sz="3600" dirty="0"/>
          </a:p>
          <a:p>
            <a:r>
              <a:rPr lang="es-ES" sz="3600" dirty="0"/>
              <a:t>e).- nacionalidad,</a:t>
            </a:r>
            <a:endParaRPr lang="es-EC" sz="3600" dirty="0"/>
          </a:p>
          <a:p>
            <a:r>
              <a:rPr lang="es-ES" sz="3600" dirty="0"/>
              <a:t>f).- peso, lateralidad,</a:t>
            </a:r>
            <a:endParaRPr lang="es-EC" sz="3600" dirty="0"/>
          </a:p>
          <a:p>
            <a:r>
              <a:rPr lang="es-ES" sz="3600" dirty="0"/>
              <a:t>g).-forma y manera de </a:t>
            </a:r>
            <a:r>
              <a:rPr lang="es-ES" sz="3600" dirty="0" smtClean="0"/>
              <a:t>muerte </a:t>
            </a:r>
            <a:endParaRPr lang="es-EC" sz="3600" dirty="0"/>
          </a:p>
        </p:txBody>
      </p:sp>
    </p:spTree>
    <p:extLst>
      <p:ext uri="{BB962C8B-B14F-4D97-AF65-F5344CB8AC3E}">
        <p14:creationId xmlns:p14="http://schemas.microsoft.com/office/powerpoint/2010/main" val="172592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markontheworld.files.wordpress.com/2008/02/morgue.jpg"/>
          <p:cNvPicPr/>
          <p:nvPr/>
        </p:nvPicPr>
        <p:blipFill>
          <a:blip r:embed="rId3"/>
          <a:srcRect/>
          <a:stretch>
            <a:fillRect/>
          </a:stretch>
        </p:blipFill>
        <p:spPr bwMode="auto">
          <a:xfrm>
            <a:off x="0" y="-24"/>
            <a:ext cx="9144000" cy="6858000"/>
          </a:xfrm>
          <a:prstGeom prst="rect">
            <a:avLst/>
          </a:prstGeom>
          <a:noFill/>
          <a:ln w="9525">
            <a:noFill/>
            <a:miter lim="800000"/>
            <a:headEnd/>
            <a:tailEnd/>
          </a:ln>
        </p:spPr>
      </p:pic>
      <p:sp>
        <p:nvSpPr>
          <p:cNvPr id="5" name="4 Rectángulo"/>
          <p:cNvSpPr/>
          <p:nvPr/>
        </p:nvSpPr>
        <p:spPr>
          <a:xfrm>
            <a:off x="500034" y="285728"/>
            <a:ext cx="8143932" cy="1631216"/>
          </a:xfrm>
          <a:prstGeom prst="rect">
            <a:avLst/>
          </a:prstGeom>
        </p:spPr>
        <p:txBody>
          <a:bodyPr wrap="square">
            <a:spAutoFit/>
          </a:bodyPr>
          <a:lstStyle/>
          <a:p>
            <a:pPr algn="just"/>
            <a:r>
              <a:rPr lang="es-ES" sz="2000" dirty="0" smtClean="0"/>
              <a:t>Ante la muerte, se requiere la certeza diagnóstica y la consignación de la enfermedad principal. En el momento de emitir el certificado de defunción, debe estar muy clara la enfermedad principal, sus complicaciones y la causa de la muerte. </a:t>
            </a:r>
            <a:endParaRPr lang="es-E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a:effectLst/>
              </a:rPr>
              <a:t>FASE DE OBTENCIÓN DE DATOS «POST MORTEM»</a:t>
            </a:r>
            <a:endParaRPr lang="es-EC" sz="3600" dirty="0"/>
          </a:p>
        </p:txBody>
      </p:sp>
      <p:sp>
        <p:nvSpPr>
          <p:cNvPr id="3" name="2 Marcador de contenido"/>
          <p:cNvSpPr>
            <a:spLocks noGrp="1"/>
          </p:cNvSpPr>
          <p:nvPr>
            <p:ph idx="1"/>
          </p:nvPr>
        </p:nvSpPr>
        <p:spPr>
          <a:xfrm>
            <a:off x="429135" y="1556792"/>
            <a:ext cx="8686800" cy="5040560"/>
          </a:xfrm>
        </p:spPr>
        <p:txBody>
          <a:bodyPr>
            <a:noAutofit/>
          </a:bodyPr>
          <a:lstStyle/>
          <a:p>
            <a:pPr marL="64008" indent="0" algn="just">
              <a:buNone/>
            </a:pPr>
            <a:r>
              <a:rPr lang="es-EC" sz="2400" b="1" dirty="0"/>
              <a:t>1.-La descripción morfológica o cromática</a:t>
            </a:r>
            <a:r>
              <a:rPr lang="es-EC" sz="2400" dirty="0"/>
              <a:t>;</a:t>
            </a:r>
            <a:r>
              <a:rPr lang="es-EC" sz="2400" b="1" dirty="0"/>
              <a:t> descripción general</a:t>
            </a:r>
            <a:r>
              <a:rPr lang="es-EC" sz="2400" dirty="0"/>
              <a:t>, cronología, estatura, contextura;  </a:t>
            </a:r>
            <a:r>
              <a:rPr lang="es-EC" sz="2400" b="1" dirty="0"/>
              <a:t>cara</a:t>
            </a:r>
            <a:r>
              <a:rPr lang="es-EC" sz="2400" dirty="0"/>
              <a:t>, forma, aspecto;  </a:t>
            </a:r>
            <a:r>
              <a:rPr lang="es-EC" sz="2400" b="1" dirty="0"/>
              <a:t>la frente</a:t>
            </a:r>
            <a:r>
              <a:rPr lang="es-EC" sz="2400" dirty="0"/>
              <a:t> altura, longitud; </a:t>
            </a:r>
            <a:r>
              <a:rPr lang="es-EC" sz="2400" b="1" dirty="0"/>
              <a:t>cabello,</a:t>
            </a:r>
            <a:r>
              <a:rPr lang="es-EC" sz="2400" dirty="0"/>
              <a:t> color, cantidad, tipo de peinado, longitud, forma, tipo de calvicie; </a:t>
            </a:r>
            <a:r>
              <a:rPr lang="es-EC" sz="2400" b="1" dirty="0"/>
              <a:t>las cejas</a:t>
            </a:r>
            <a:r>
              <a:rPr lang="es-EC" sz="2400" dirty="0"/>
              <a:t>, cantidad, posición y particularidades; </a:t>
            </a:r>
            <a:r>
              <a:rPr lang="es-EC" sz="2400" b="1" dirty="0"/>
              <a:t>Nariz</a:t>
            </a:r>
            <a:r>
              <a:rPr lang="es-EC" sz="2400" dirty="0"/>
              <a:t>, perfil, particularidad, vista frontal, la base; Examinar la nariz y las orejas, (hemorragia). membranas del tímpano; </a:t>
            </a:r>
            <a:r>
              <a:rPr lang="es-EC" sz="2400" b="1" dirty="0"/>
              <a:t>boca</a:t>
            </a:r>
            <a:r>
              <a:rPr lang="es-EC" sz="2400" dirty="0"/>
              <a:t>, comisura, tamaño, labios, particularidad; </a:t>
            </a:r>
            <a:r>
              <a:rPr lang="es-EC" sz="2400" b="1" dirty="0"/>
              <a:t>mentón</a:t>
            </a:r>
            <a:r>
              <a:rPr lang="es-EC" sz="2400" dirty="0"/>
              <a:t>, forma y perfil; </a:t>
            </a:r>
            <a:r>
              <a:rPr lang="es-EC" sz="2400" b="1" dirty="0"/>
              <a:t>cuello</a:t>
            </a:r>
            <a:r>
              <a:rPr lang="es-EC" sz="2400" dirty="0"/>
              <a:t>, longitud, grosor, particularidad</a:t>
            </a:r>
            <a:r>
              <a:rPr lang="es-EC" sz="2400" b="1" dirty="0"/>
              <a:t>; barba</a:t>
            </a:r>
            <a:r>
              <a:rPr lang="es-EC" sz="2400" dirty="0"/>
              <a:t>, cantidad, longitud, estilo; </a:t>
            </a:r>
            <a:r>
              <a:rPr lang="es-EC" sz="2400" b="1" dirty="0"/>
              <a:t>ojos</a:t>
            </a:r>
            <a:r>
              <a:rPr lang="es-EC" sz="2400" dirty="0"/>
              <a:t>, particularidad, color, forma, tamaño; </a:t>
            </a:r>
            <a:r>
              <a:rPr lang="es-EC" sz="2400" b="1" dirty="0"/>
              <a:t>pestañas,</a:t>
            </a:r>
            <a:r>
              <a:rPr lang="es-EC" sz="2400" dirty="0"/>
              <a:t> cantidad, longitud, forma</a:t>
            </a:r>
            <a:r>
              <a:rPr lang="es-EC" sz="2400" b="1" dirty="0"/>
              <a:t>;  bigote</a:t>
            </a:r>
            <a:r>
              <a:rPr lang="es-EC" sz="2400" dirty="0"/>
              <a:t>, cantidad, longitud, capilaridad, particularidad; </a:t>
            </a:r>
            <a:r>
              <a:rPr lang="es-EC" sz="2400" b="1" dirty="0"/>
              <a:t>orejas</a:t>
            </a:r>
            <a:r>
              <a:rPr lang="es-EC" sz="2400" dirty="0"/>
              <a:t>, tamaño, detalles, posición; </a:t>
            </a:r>
            <a:r>
              <a:rPr lang="es-EC" sz="2400" b="1" dirty="0"/>
              <a:t>color de la piel.</a:t>
            </a:r>
            <a:endParaRPr lang="es-EC" sz="2400" dirty="0"/>
          </a:p>
        </p:txBody>
      </p:sp>
    </p:spTree>
    <p:extLst>
      <p:ext uri="{BB962C8B-B14F-4D97-AF65-F5344CB8AC3E}">
        <p14:creationId xmlns:p14="http://schemas.microsoft.com/office/powerpoint/2010/main" val="4098846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526" y="400310"/>
            <a:ext cx="8686800" cy="6454808"/>
          </a:xfrm>
        </p:spPr>
        <p:txBody>
          <a:bodyPr>
            <a:normAutofit/>
          </a:bodyPr>
          <a:lstStyle/>
          <a:p>
            <a:pPr algn="just"/>
            <a:r>
              <a:rPr lang="es-EC" sz="2000" b="1" dirty="0"/>
              <a:t>2.- Descripción de las señas particulares</a:t>
            </a:r>
            <a:r>
              <a:rPr lang="es-EC" sz="2000" dirty="0"/>
              <a:t>; señal/ubicación, cara/cabeza /cuello, tronco, extremidades superiores, extremidades inferiores. Examinar todas las superficies </a:t>
            </a:r>
          </a:p>
          <a:p>
            <a:pPr algn="just"/>
            <a:r>
              <a:rPr lang="es-EC" sz="2000" b="1" dirty="0"/>
              <a:t>3.- Descripción de los detalles de los tatuajes</a:t>
            </a:r>
            <a:endParaRPr lang="es-EC" sz="2000" dirty="0"/>
          </a:p>
          <a:p>
            <a:pPr algn="just"/>
            <a:r>
              <a:rPr lang="es-EC" sz="2000" b="1" dirty="0"/>
              <a:t>4.- La descripción delas prendas, </a:t>
            </a:r>
            <a:endParaRPr lang="es-EC" sz="2000" dirty="0"/>
          </a:p>
          <a:p>
            <a:pPr algn="just"/>
            <a:r>
              <a:rPr lang="es-EC" sz="2000" b="1" dirty="0"/>
              <a:t>5.- Descripción detallada de accesorios que portare el cadáver. </a:t>
            </a:r>
            <a:endParaRPr lang="es-EC" sz="2000" dirty="0"/>
          </a:p>
          <a:p>
            <a:pPr algn="just"/>
            <a:r>
              <a:rPr lang="es-EC" sz="2000" b="1" dirty="0"/>
              <a:t>6.- Descripción del calzado, </a:t>
            </a:r>
            <a:endParaRPr lang="es-EC" sz="2000" dirty="0"/>
          </a:p>
          <a:p>
            <a:pPr algn="just"/>
            <a:r>
              <a:rPr lang="es-EC" sz="2000" b="1" dirty="0"/>
              <a:t>7.- Detalle de los antecedentes odontológicos</a:t>
            </a:r>
            <a:r>
              <a:rPr lang="es-EC" sz="2000" dirty="0"/>
              <a:t>, registro del necroodontograma </a:t>
            </a:r>
          </a:p>
          <a:p>
            <a:pPr algn="just"/>
            <a:r>
              <a:rPr lang="es-EC" sz="2000" dirty="0"/>
              <a:t>8.- </a:t>
            </a:r>
            <a:r>
              <a:rPr lang="es-EC" sz="2000" b="1" dirty="0"/>
              <a:t>Las características de las piezas dentales; </a:t>
            </a:r>
            <a:r>
              <a:rPr lang="es-EC" sz="2000" dirty="0"/>
              <a:t>el tamaño, color, tipo de prótesis, tipo de material empleado en la confección de estas, forma de las piezas dentales, patologías presentes y otras características .Fotografiar la dentadura postiza si la hay, guardarla si se desconoce la identidad del occiso.</a:t>
            </a:r>
          </a:p>
          <a:p>
            <a:pPr algn="just"/>
            <a:r>
              <a:rPr lang="es-EC" sz="2000" b="1" dirty="0"/>
              <a:t>10.- descripción de los maxilares,</a:t>
            </a:r>
            <a:r>
              <a:rPr lang="es-EC" sz="2000" dirty="0"/>
              <a:t> (interior de la boca). </a:t>
            </a:r>
          </a:p>
          <a:p>
            <a:pPr algn="just"/>
            <a:r>
              <a:rPr lang="es-EC" sz="2000" b="1" dirty="0"/>
              <a:t>11.- Análisis de documentos que porte el cadáver, y toma de las huellas decadactilar </a:t>
            </a:r>
            <a:r>
              <a:rPr lang="es-EC" sz="2000" b="1" dirty="0" smtClean="0"/>
              <a:t>(Características) </a:t>
            </a:r>
            <a:endParaRPr lang="es-EC" sz="2000" dirty="0"/>
          </a:p>
          <a:p>
            <a:pPr algn="just"/>
            <a:endParaRPr lang="es-EC" sz="2000" dirty="0"/>
          </a:p>
        </p:txBody>
      </p:sp>
    </p:spTree>
    <p:extLst>
      <p:ext uri="{BB962C8B-B14F-4D97-AF65-F5344CB8AC3E}">
        <p14:creationId xmlns:p14="http://schemas.microsoft.com/office/powerpoint/2010/main" val="1645313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400" b="1" dirty="0">
                <a:solidFill>
                  <a:srgbClr val="FF0000"/>
                </a:solidFill>
              </a:rPr>
              <a:t>El examen interno del cuerpo</a:t>
            </a:r>
            <a:br>
              <a:rPr lang="es-ES" sz="4400" b="1" dirty="0">
                <a:solidFill>
                  <a:srgbClr val="FF0000"/>
                </a:solidFill>
              </a:rPr>
            </a:br>
            <a:endParaRPr lang="es-EC" dirty="0"/>
          </a:p>
        </p:txBody>
      </p:sp>
      <p:sp>
        <p:nvSpPr>
          <p:cNvPr id="3" name="2 Marcador de contenido"/>
          <p:cNvSpPr>
            <a:spLocks noGrp="1"/>
          </p:cNvSpPr>
          <p:nvPr>
            <p:ph idx="1"/>
          </p:nvPr>
        </p:nvSpPr>
        <p:spPr>
          <a:xfrm>
            <a:off x="467544" y="1455928"/>
            <a:ext cx="8229600" cy="5402072"/>
          </a:xfrm>
        </p:spPr>
        <p:txBody>
          <a:bodyPr>
            <a:normAutofit/>
          </a:bodyPr>
          <a:lstStyle/>
          <a:p>
            <a:pPr marL="64008" indent="0" algn="just">
              <a:buNone/>
            </a:pPr>
            <a:r>
              <a:rPr lang="es-ES" sz="2800" dirty="0"/>
              <a:t>Nos servirá para determinar la presencia de pruebas internas y  lesiones que se deben aclarar y ampliar del examen externo el cual debe ser sistemático, siguiendo un orden determinado para no omitir la observación de ninguna parte del organismo. Este le compete exclusivamente al médico Forense pero se analizara someramente algunos aspectos, ya que este se lo realizara en la práctica de la autopsia médico legal por el patólogo o médico forense.</a:t>
            </a:r>
          </a:p>
          <a:p>
            <a:pPr algn="ctr"/>
            <a:endParaRPr lang="es-ES" sz="2800" b="1" dirty="0">
              <a:solidFill>
                <a:srgbClr val="FF0000"/>
              </a:solidFill>
            </a:endParaRPr>
          </a:p>
        </p:txBody>
      </p:sp>
    </p:spTree>
    <p:extLst>
      <p:ext uri="{BB962C8B-B14F-4D97-AF65-F5344CB8AC3E}">
        <p14:creationId xmlns:p14="http://schemas.microsoft.com/office/powerpoint/2010/main" val="275740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paspespuyas.com/comunidad/media/autopsia2.jpg"/>
          <p:cNvPicPr>
            <a:picLocks noGrp="1"/>
          </p:cNvPicPr>
          <p:nvPr>
            <p:ph idx="1"/>
          </p:nvPr>
        </p:nvPicPr>
        <p:blipFill>
          <a:blip r:embed="rId3"/>
          <a:srcRect/>
          <a:stretch>
            <a:fillRect/>
          </a:stretch>
        </p:blipFill>
        <p:spPr bwMode="auto">
          <a:xfrm>
            <a:off x="0" y="1214422"/>
            <a:ext cx="9144000" cy="5643578"/>
          </a:xfrm>
          <a:prstGeom prst="rect">
            <a:avLst/>
          </a:prstGeom>
          <a:noFill/>
          <a:ln w="9525">
            <a:noFill/>
            <a:miter lim="800000"/>
            <a:headEnd/>
            <a:tailEnd/>
          </a:ln>
        </p:spPr>
      </p:pic>
      <p:sp>
        <p:nvSpPr>
          <p:cNvPr id="2" name="1 Título"/>
          <p:cNvSpPr>
            <a:spLocks noGrp="1"/>
          </p:cNvSpPr>
          <p:nvPr>
            <p:ph type="title"/>
          </p:nvPr>
        </p:nvSpPr>
        <p:spPr>
          <a:xfrm>
            <a:off x="357158" y="357166"/>
            <a:ext cx="8358246" cy="1214422"/>
          </a:xfrm>
          <a:solidFill>
            <a:schemeClr val="bg1">
              <a:lumMod val="95000"/>
              <a:lumOff val="5000"/>
            </a:schemeClr>
          </a:solidFill>
        </p:spPr>
        <p:txBody>
          <a:bodyPr>
            <a:normAutofit fontScale="90000"/>
          </a:bodyPr>
          <a:lstStyle/>
          <a:p>
            <a:pPr algn="ctr"/>
            <a:r>
              <a:rPr lang="es-MX" sz="4400" b="1" dirty="0" smtClean="0">
                <a:solidFill>
                  <a:srgbClr val="FF0066"/>
                </a:solidFill>
                <a:latin typeface="Lucida Handwriting" pitchFamily="66" charset="0"/>
              </a:rPr>
              <a:t>¿Cuándo se realiza  una autopsia?</a:t>
            </a:r>
            <a:endParaRPr lang="es-ES" sz="4400" b="1" dirty="0">
              <a:solidFill>
                <a:srgbClr val="FF0066"/>
              </a:solidFill>
              <a:latin typeface="Lucida Handwriting" pitchFamily="66" charset="0"/>
            </a:endParaRPr>
          </a:p>
        </p:txBody>
      </p:sp>
      <p:sp>
        <p:nvSpPr>
          <p:cNvPr id="5" name="4 Rectángulo"/>
          <p:cNvSpPr/>
          <p:nvPr/>
        </p:nvSpPr>
        <p:spPr>
          <a:xfrm>
            <a:off x="2411760" y="4797152"/>
            <a:ext cx="6215074" cy="1631216"/>
          </a:xfrm>
          <a:prstGeom prst="rect">
            <a:avLst/>
          </a:prstGeom>
        </p:spPr>
        <p:txBody>
          <a:bodyPr wrap="square">
            <a:spAutoFit/>
          </a:bodyPr>
          <a:lstStyle/>
          <a:p>
            <a:r>
              <a:rPr lang="es-ES" sz="2000" b="1" dirty="0" smtClean="0">
                <a:solidFill>
                  <a:schemeClr val="bg1"/>
                </a:solidFill>
              </a:rPr>
              <a:t>En los casos en los que no está claro este diagnostico,  se debe recurrir a los estudios posmortem, a las conocidas autopsias, también denominadas: examen postmortem, necropsia, necroscopía, o tanatopsia.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AUTOPSIA</a:t>
            </a:r>
            <a:endParaRPr lang="es-ES" dirty="0"/>
          </a:p>
        </p:txBody>
      </p:sp>
      <p:sp>
        <p:nvSpPr>
          <p:cNvPr id="3" name="2 Marcador de contenido"/>
          <p:cNvSpPr>
            <a:spLocks noGrp="1"/>
          </p:cNvSpPr>
          <p:nvPr>
            <p:ph idx="1"/>
          </p:nvPr>
        </p:nvSpPr>
        <p:spPr/>
        <p:txBody>
          <a:bodyPr>
            <a:normAutofit/>
          </a:bodyPr>
          <a:lstStyle/>
          <a:p>
            <a:pPr>
              <a:lnSpc>
                <a:spcPct val="90000"/>
              </a:lnSpc>
            </a:pPr>
            <a:r>
              <a:rPr lang="es-ES" sz="3200" dirty="0" smtClean="0"/>
              <a:t>La autopsia es un examen del cuerpo de la persona que ha muerto. </a:t>
            </a:r>
          </a:p>
          <a:p>
            <a:pPr>
              <a:lnSpc>
                <a:spcPct val="90000"/>
              </a:lnSpc>
            </a:pPr>
            <a:endParaRPr lang="es-ES" sz="3200" dirty="0" smtClean="0"/>
          </a:p>
          <a:p>
            <a:pPr>
              <a:lnSpc>
                <a:spcPct val="90000"/>
              </a:lnSpc>
            </a:pPr>
            <a:r>
              <a:rPr lang="es-ES" sz="3200" dirty="0" smtClean="0"/>
              <a:t>El propósito de la autopsia es contestar preguntas acerca de la enfermedad de la persona, causa, naturaleza y complicaciones de la enfermedad que llevo al individuo a  la muerte..</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000108"/>
          </a:xfrm>
          <a:solidFill>
            <a:schemeClr val="bg1"/>
          </a:solidFill>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s-MX" sz="4800" b="1" cap="all" spc="0" dirty="0" smtClean="0">
                <a:ln w="0"/>
                <a:solidFill>
                  <a:srgbClr val="00B0F0"/>
                </a:solidFill>
                <a:effectLst>
                  <a:reflection blurRad="12700" stA="50000" endPos="50000" dist="5000" dir="5400000" sy="-100000" rotWithShape="0"/>
                </a:effectLst>
                <a:latin typeface="Lucida Handwriting" pitchFamily="66" charset="0"/>
              </a:rPr>
              <a:t>TIPOS DE AUTOPSIA.</a:t>
            </a:r>
            <a:endParaRPr lang="es-MX" sz="4800" b="1" cap="all" spc="0" dirty="0">
              <a:ln w="0"/>
              <a:solidFill>
                <a:srgbClr val="00B0F0"/>
              </a:solidFill>
              <a:effectLst>
                <a:reflection blurRad="12700" stA="50000" endPos="50000" dist="5000" dir="5400000" sy="-100000" rotWithShape="0"/>
              </a:effectLst>
              <a:latin typeface="Lucida Handwriting" pitchFamily="66" charset="0"/>
            </a:endParaRPr>
          </a:p>
        </p:txBody>
      </p:sp>
      <p:sp>
        <p:nvSpPr>
          <p:cNvPr id="25601" name="Rectangle 1"/>
          <p:cNvSpPr>
            <a:spLocks noChangeArrowheads="1"/>
          </p:cNvSpPr>
          <p:nvPr/>
        </p:nvSpPr>
        <p:spPr bwMode="auto">
          <a:xfrm>
            <a:off x="0" y="5072074"/>
            <a:ext cx="321471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bg1"/>
                </a:solidFill>
                <a:effectLst/>
                <a:latin typeface="Arial" pitchFamily="34" charset="0"/>
                <a:ea typeface="Times New Roman" pitchFamily="18" charset="0"/>
              </a:rPr>
              <a:t>AUTOPSIA</a:t>
            </a:r>
            <a:r>
              <a:rPr kumimoji="0" lang="es-ES" b="1" i="0" u="none" strike="noStrike" cap="none" normalizeH="0" dirty="0" smtClean="0">
                <a:ln>
                  <a:noFill/>
                </a:ln>
                <a:solidFill>
                  <a:schemeClr val="bg1"/>
                </a:solidFill>
                <a:effectLst/>
                <a:latin typeface="Arial" pitchFamily="34" charset="0"/>
                <a:ea typeface="Times New Roman" pitchFamily="18" charset="0"/>
              </a:rPr>
              <a:t> </a:t>
            </a:r>
            <a:r>
              <a:rPr kumimoji="0" lang="es-ES" b="1" i="0" u="none" strike="noStrike" cap="none" normalizeH="0" baseline="0" dirty="0" smtClean="0">
                <a:ln>
                  <a:noFill/>
                </a:ln>
                <a:solidFill>
                  <a:schemeClr val="bg1"/>
                </a:solidFill>
                <a:effectLst/>
                <a:latin typeface="Arial" pitchFamily="34" charset="0"/>
                <a:ea typeface="Times New Roman" pitchFamily="18" charset="0"/>
              </a:rPr>
              <a:t>PSICOLÓGICA</a:t>
            </a:r>
            <a:endParaRPr kumimoji="0" lang="es-ES" b="1" i="0" u="none" strike="noStrike" cap="none" normalizeH="0" baseline="0" dirty="0" smtClean="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bg1"/>
                </a:solidFill>
                <a:effectLst/>
                <a:latin typeface="Arial" pitchFamily="34" charset="0"/>
                <a:ea typeface="Times New Roman" pitchFamily="18" charset="0"/>
              </a:rPr>
              <a:t>AUTOPSIA CLÍNICA</a:t>
            </a:r>
            <a:endParaRPr kumimoji="0" lang="es-ES" b="1" i="0" u="none" strike="noStrike" cap="none" normalizeH="0" baseline="0" dirty="0" smtClean="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bg1"/>
                </a:solidFill>
                <a:effectLst/>
                <a:latin typeface="Arial" pitchFamily="34" charset="0"/>
                <a:ea typeface="Times New Roman" pitchFamily="18" charset="0"/>
              </a:rPr>
              <a:t> AUTOPSIAS FETALES</a:t>
            </a:r>
            <a:endParaRPr kumimoji="0" lang="es-ES" b="1" i="0" u="none" strike="noStrike" cap="none" normalizeH="0" baseline="0" dirty="0" smtClean="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bg1"/>
                </a:solidFill>
                <a:effectLst/>
                <a:latin typeface="Arial" pitchFamily="34" charset="0"/>
                <a:ea typeface="Times New Roman" pitchFamily="18" charset="0"/>
              </a:rPr>
              <a:t> AUTOPSIA JUDICIAL</a:t>
            </a:r>
            <a:endParaRPr kumimoji="0" lang="es-ES" b="1" i="0" u="none" strike="noStrike" cap="none" normalizeH="0" baseline="0" dirty="0" smtClean="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bg1"/>
                </a:solidFill>
                <a:effectLst/>
                <a:latin typeface="Arial" pitchFamily="34" charset="0"/>
                <a:ea typeface="Times New Roman" pitchFamily="18" charset="0"/>
              </a:rPr>
              <a:t> NECROPSIAS</a:t>
            </a:r>
            <a:endParaRPr kumimoji="0" lang="es-ES" b="1" i="0" u="none" strike="noStrike" cap="none" normalizeH="0" baseline="0" dirty="0" smtClean="0">
              <a:ln>
                <a:noFill/>
              </a:ln>
              <a:solidFill>
                <a:schemeClr val="bg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3 Marcador de contenido" descr="http://www.trabajadores.cu/news/autopsia-psicologica-en-busca-de-la-verdad/image_preview"/>
          <p:cNvPicPr>
            <a:picLocks/>
          </p:cNvPicPr>
          <p:nvPr/>
        </p:nvPicPr>
        <p:blipFill>
          <a:blip r:embed="rId3"/>
          <a:stretch>
            <a:fillRect/>
          </a:stretch>
        </p:blipFill>
        <p:spPr bwMode="auto">
          <a:xfrm>
            <a:off x="0" y="928670"/>
            <a:ext cx="9143999" cy="5929330"/>
          </a:xfrm>
          <a:prstGeom prst="rect">
            <a:avLst/>
          </a:prstGeom>
          <a:noFill/>
          <a:ln w="9525">
            <a:noFill/>
            <a:miter lim="800000"/>
            <a:headEnd/>
            <a:tailEnd/>
          </a:ln>
        </p:spPr>
      </p:pic>
      <p:sp>
        <p:nvSpPr>
          <p:cNvPr id="3" name="2 Marcador de contenido"/>
          <p:cNvSpPr>
            <a:spLocks noGrp="1"/>
          </p:cNvSpPr>
          <p:nvPr>
            <p:ph idx="1"/>
          </p:nvPr>
        </p:nvSpPr>
        <p:spPr>
          <a:xfrm>
            <a:off x="0" y="0"/>
            <a:ext cx="9144000" cy="857232"/>
          </a:xfrm>
          <a:solidFill>
            <a:schemeClr val="bg1">
              <a:lumMod val="95000"/>
              <a:lumOff val="5000"/>
            </a:schemeClr>
          </a:solidFill>
        </p:spPr>
        <p:txBody>
          <a:bodyPr>
            <a:normAutofit/>
          </a:bodyPr>
          <a:lstStyle/>
          <a:p>
            <a:r>
              <a:rPr lang="es-ES" sz="4400" b="1" dirty="0" smtClean="0">
                <a:solidFill>
                  <a:srgbClr val="66FF66"/>
                </a:solidFill>
                <a:latin typeface="Lucida Handwriting" pitchFamily="66" charset="0"/>
              </a:rPr>
              <a:t>Autopsia   Psicológica.</a:t>
            </a:r>
            <a:endParaRPr lang="es-ES" sz="4400" b="1" dirty="0">
              <a:solidFill>
                <a:srgbClr val="66FF66"/>
              </a:solidFill>
              <a:latin typeface="Lucida Handwriting" pitchFamily="66" charset="0"/>
            </a:endParaRPr>
          </a:p>
        </p:txBody>
      </p:sp>
      <p:sp>
        <p:nvSpPr>
          <p:cNvPr id="23553" name="Rectangle 1"/>
          <p:cNvSpPr>
            <a:spLocks noChangeArrowheads="1"/>
          </p:cNvSpPr>
          <p:nvPr/>
        </p:nvSpPr>
        <p:spPr bwMode="auto">
          <a:xfrm>
            <a:off x="642910" y="5572140"/>
            <a:ext cx="7286644"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s-E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s-ES" sz="900" b="0" i="0" u="none" strike="noStrike" cap="none" normalizeH="0" baseline="0" dirty="0" smtClean="0">
                <a:ln>
                  <a:noFill/>
                </a:ln>
                <a:solidFill>
                  <a:schemeClr val="tx1"/>
                </a:solidFill>
                <a:effectLst/>
                <a:latin typeface="Arial" pitchFamily="34" charset="0"/>
              </a:rPr>
              <a:t> </a:t>
            </a:r>
            <a:endParaRPr kumimoji="0" lang="es-ES" sz="1800" b="0" i="0" u="none" strike="noStrike" cap="none" normalizeH="0" baseline="0" dirty="0" smtClean="0">
              <a:ln>
                <a:noFill/>
              </a:ln>
              <a:solidFill>
                <a:schemeClr val="tx1"/>
              </a:solidFill>
              <a:effectLst/>
              <a:latin typeface="Arial" pitchFamily="34" charset="0"/>
            </a:endParaRPr>
          </a:p>
        </p:txBody>
      </p:sp>
      <p:sp>
        <p:nvSpPr>
          <p:cNvPr id="7" name="6 Rectángulo"/>
          <p:cNvSpPr/>
          <p:nvPr/>
        </p:nvSpPr>
        <p:spPr>
          <a:xfrm>
            <a:off x="3214678" y="4826675"/>
            <a:ext cx="5929322" cy="2031325"/>
          </a:xfrm>
          <a:prstGeom prst="rect">
            <a:avLst/>
          </a:prstGeom>
        </p:spPr>
        <p:txBody>
          <a:bodyPr wrap="square">
            <a:spAutoFit/>
          </a:bodyPr>
          <a:lstStyle/>
          <a:p>
            <a:r>
              <a:rPr lang="es-ES" dirty="0" smtClean="0"/>
              <a:t>Es la reconstrucción de la vida de la persona fallecida, enfatizando aspectos como estilo de vida, personalidad, estrés reciente, enfermedad mental y comunicación de ideas de muerte, a través de información recogida mediante la entrevista a personas allegadas y la revisión de documentos </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28670"/>
          </a:xfrm>
          <a:solidFill>
            <a:schemeClr val="bg1">
              <a:lumMod val="95000"/>
              <a:lumOff val="5000"/>
            </a:schemeClr>
          </a:solidFill>
        </p:spPr>
        <p:txBody>
          <a:bodyPr>
            <a:normAutofit/>
          </a:bodyPr>
          <a:lstStyle/>
          <a:p>
            <a:pPr>
              <a:buFont typeface="Arial" pitchFamily="34" charset="0"/>
              <a:buChar char="•"/>
            </a:pPr>
            <a:r>
              <a:rPr lang="es-ES" sz="4400" b="1" dirty="0" smtClean="0">
                <a:solidFill>
                  <a:srgbClr val="66FF33"/>
                </a:solidFill>
                <a:latin typeface="Lucida Handwriting" pitchFamily="66" charset="0"/>
              </a:rPr>
              <a:t>Autopsia   Clínica</a:t>
            </a:r>
            <a:endParaRPr lang="es-ES" sz="4400" b="1" dirty="0">
              <a:solidFill>
                <a:srgbClr val="66FF33"/>
              </a:solidFill>
              <a:latin typeface="Lucida Handwriting" pitchFamily="66" charset="0"/>
            </a:endParaRPr>
          </a:p>
        </p:txBody>
      </p:sp>
      <p:sp>
        <p:nvSpPr>
          <p:cNvPr id="5" name="4 Marcador de contenido"/>
          <p:cNvSpPr>
            <a:spLocks noGrp="1"/>
          </p:cNvSpPr>
          <p:nvPr>
            <p:ph idx="1"/>
          </p:nvPr>
        </p:nvSpPr>
        <p:spPr>
          <a:xfrm>
            <a:off x="457200" y="1882808"/>
            <a:ext cx="7758138" cy="4572000"/>
          </a:xfrm>
        </p:spPr>
        <p:txBody>
          <a:bodyPr/>
          <a:lstStyle/>
          <a:p>
            <a:pPr algn="just"/>
            <a:r>
              <a:rPr lang="es-ES" sz="3200" dirty="0" smtClean="0">
                <a:effectLst>
                  <a:outerShdw blurRad="38100" dist="38100" dir="2700000" algn="tl">
                    <a:srgbClr val="000000"/>
                  </a:outerShdw>
                </a:effectLst>
              </a:rPr>
              <a:t>Realizada generalmente en los hospitales, que puede ser de pacientes ingresados en el propio hospital para determinar la causa de la muerte de un individuo con propósitos de estudio e investigación patológica. </a:t>
            </a:r>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857232"/>
          </a:xfrm>
          <a:solidFill>
            <a:schemeClr val="bg1">
              <a:lumMod val="95000"/>
              <a:lumOff val="5000"/>
            </a:schemeClr>
          </a:solidFill>
        </p:spPr>
        <p:txBody>
          <a:bodyPr>
            <a:normAutofit/>
          </a:bodyPr>
          <a:lstStyle/>
          <a:p>
            <a:pPr>
              <a:buFont typeface="Arial" pitchFamily="34" charset="0"/>
              <a:buChar char="•"/>
            </a:pPr>
            <a:r>
              <a:rPr lang="es-ES" sz="4400" b="1" dirty="0" smtClean="0">
                <a:solidFill>
                  <a:srgbClr val="66FF33"/>
                </a:solidFill>
                <a:latin typeface="Lucida Handwriting" pitchFamily="66" charset="0"/>
              </a:rPr>
              <a:t>Autopsia histórica</a:t>
            </a:r>
            <a:endParaRPr lang="es-ES" sz="4400" dirty="0">
              <a:solidFill>
                <a:srgbClr val="66FF33"/>
              </a:solidFill>
              <a:latin typeface="Lucida Handwriting" pitchFamily="66" charset="0"/>
            </a:endParaRPr>
          </a:p>
        </p:txBody>
      </p:sp>
      <p:pic>
        <p:nvPicPr>
          <p:cNvPr id="4" name="3 Marcador de contenido" descr="http://blogs.elcorreodigital.com/blogfiles/magonia/MuseoRoswell.jpg"/>
          <p:cNvPicPr>
            <a:picLocks noGrp="1"/>
          </p:cNvPicPr>
          <p:nvPr>
            <p:ph idx="1"/>
          </p:nvPr>
        </p:nvPicPr>
        <p:blipFill>
          <a:blip r:embed="rId3"/>
          <a:stretch>
            <a:fillRect/>
          </a:stretch>
        </p:blipFill>
        <p:spPr bwMode="auto">
          <a:xfrm>
            <a:off x="0" y="699276"/>
            <a:ext cx="9143999" cy="6000768"/>
          </a:xfrm>
          <a:prstGeom prst="rect">
            <a:avLst/>
          </a:prstGeom>
          <a:noFill/>
          <a:ln w="9525">
            <a:noFill/>
            <a:miter lim="800000"/>
            <a:headEnd/>
            <a:tailEnd/>
          </a:ln>
        </p:spPr>
      </p:pic>
      <p:sp>
        <p:nvSpPr>
          <p:cNvPr id="3" name="2 Rectángulo"/>
          <p:cNvSpPr/>
          <p:nvPr/>
        </p:nvSpPr>
        <p:spPr>
          <a:xfrm>
            <a:off x="3701186" y="4439495"/>
            <a:ext cx="5184576" cy="2246769"/>
          </a:xfrm>
          <a:prstGeom prst="rect">
            <a:avLst/>
          </a:prstGeom>
        </p:spPr>
        <p:txBody>
          <a:bodyPr wrap="square">
            <a:spAutoFit/>
          </a:bodyPr>
          <a:lstStyle/>
          <a:p>
            <a:pPr algn="just">
              <a:defRPr/>
            </a:pPr>
            <a:r>
              <a:rPr lang="es-ES" sz="2000" b="1" dirty="0">
                <a:solidFill>
                  <a:srgbClr val="FFFF00"/>
                </a:solidFill>
              </a:rPr>
              <a:t>Investigación médico-legal de las causas y las circunstancias de una muerte con interés histórico, que se sustenta en la interpretación crítica, armónica, jerarquizada y objetiva del conjunto de la información aportada por documentos y testimonios.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357158" y="2000240"/>
            <a:ext cx="8229600" cy="4572000"/>
          </a:xfrm>
        </p:spPr>
        <p:txBody>
          <a:bodyPr>
            <a:normAutofit/>
          </a:bodyPr>
          <a:lstStyle/>
          <a:p>
            <a:pPr algn="just"/>
            <a:r>
              <a:rPr lang="es-ES" sz="3200" dirty="0" smtClean="0">
                <a:effectLst>
                  <a:outerShdw blurRad="38100" dist="38100" dir="2700000" algn="tl">
                    <a:srgbClr val="000000"/>
                  </a:outerShdw>
                </a:effectLst>
              </a:rPr>
              <a:t> </a:t>
            </a:r>
            <a:r>
              <a:rPr lang="es-ES" sz="3200" b="1" dirty="0" smtClean="0">
                <a:solidFill>
                  <a:schemeClr val="bg1"/>
                </a:solidFill>
                <a:effectLst>
                  <a:outerShdw blurRad="38100" dist="38100" dir="2700000" algn="tl">
                    <a:srgbClr val="000000"/>
                  </a:outerShdw>
                </a:effectLst>
              </a:rPr>
              <a:t>Es la realizada por razones médico-legales, </a:t>
            </a:r>
            <a:r>
              <a:rPr lang="es-ES" sz="3200" b="1" dirty="0" smtClean="0">
                <a:solidFill>
                  <a:schemeClr val="bg1"/>
                </a:solidFill>
              </a:rPr>
              <a:t>independientemente de la procedencia (hospitalaria o extra hospitalaria). La Tanatología forense es la suma de conocimientos técnicos y científicos con relación a la muerte. </a:t>
            </a:r>
          </a:p>
        </p:txBody>
      </p:sp>
      <p:sp>
        <p:nvSpPr>
          <p:cNvPr id="6" name="5 Rectángulo"/>
          <p:cNvSpPr/>
          <p:nvPr/>
        </p:nvSpPr>
        <p:spPr>
          <a:xfrm>
            <a:off x="1714480" y="285728"/>
            <a:ext cx="6312947" cy="646331"/>
          </a:xfrm>
          <a:prstGeom prst="rect">
            <a:avLst/>
          </a:prstGeom>
        </p:spPr>
        <p:txBody>
          <a:bodyPr wrap="none">
            <a:spAutoFit/>
          </a:bodyPr>
          <a:lstStyle/>
          <a:p>
            <a:r>
              <a:rPr lang="es-ES" sz="3600" b="1" dirty="0" smtClean="0">
                <a:solidFill>
                  <a:srgbClr val="FF0000"/>
                </a:solidFill>
                <a:effectLst>
                  <a:outerShdw blurRad="38100" dist="38100" dir="2700000" algn="tl">
                    <a:srgbClr val="000000"/>
                  </a:outerShdw>
                </a:effectLst>
              </a:rPr>
              <a:t>Autopsia Judicial o Forense</a:t>
            </a:r>
            <a:endParaRPr lang="es-ES" sz="3600"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1877</TotalTime>
  <Words>1706</Words>
  <Application>Microsoft Office PowerPoint</Application>
  <PresentationFormat>Presentación en pantalla (4:3)</PresentationFormat>
  <Paragraphs>140</Paragraphs>
  <Slides>22</Slides>
  <Notes>14</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22</vt:i4>
      </vt:variant>
    </vt:vector>
  </HeadingPairs>
  <TitlesOfParts>
    <vt:vector size="32" baseType="lpstr">
      <vt:lpstr>Arial</vt:lpstr>
      <vt:lpstr>Arial Narrow</vt:lpstr>
      <vt:lpstr>Calibri</vt:lpstr>
      <vt:lpstr>Century Gothic</vt:lpstr>
      <vt:lpstr>Curlz MT</vt:lpstr>
      <vt:lpstr>Lucida Handwriting</vt:lpstr>
      <vt:lpstr>Times New Roman</vt:lpstr>
      <vt:lpstr>Verdana</vt:lpstr>
      <vt:lpstr>Wingdings 2</vt:lpstr>
      <vt:lpstr>Brío</vt:lpstr>
      <vt:lpstr>   LA MUERTE</vt:lpstr>
      <vt:lpstr>Presentación de PowerPoint</vt:lpstr>
      <vt:lpstr>¿Cuándo se realiza  una autopsia?</vt:lpstr>
      <vt:lpstr>LA AUTOPSIA</vt:lpstr>
      <vt:lpstr>TIPOS DE AUTOPSIA.</vt:lpstr>
      <vt:lpstr>Presentación de PowerPoint</vt:lpstr>
      <vt:lpstr>Autopsia   Clínica</vt:lpstr>
      <vt:lpstr>Autopsia histórica</vt:lpstr>
      <vt:lpstr>Presentación de PowerPoint</vt:lpstr>
      <vt:lpstr>Autopsias Fetales</vt:lpstr>
      <vt:lpstr>Necropsia</vt:lpstr>
      <vt:lpstr>¿Cuándo se realiza una autopsia?</vt:lpstr>
      <vt:lpstr>Presentación de PowerPoint</vt:lpstr>
      <vt:lpstr>Presentación de PowerPoint</vt:lpstr>
      <vt:lpstr>OBLIGACIÓN DE LAS AUTOPSIAS </vt:lpstr>
      <vt:lpstr>  ¿Fases de la autopsia medico legal?  </vt:lpstr>
      <vt:lpstr>El lugar del hecho</vt:lpstr>
      <vt:lpstr>EL EXAN EXTERNO</vt:lpstr>
      <vt:lpstr>La identidad de la víctima,  implica determinar:</vt:lpstr>
      <vt:lpstr>FASE DE OBTENCIÓN DE DATOS «POST MORTEM»</vt:lpstr>
      <vt:lpstr>Presentación de PowerPoint</vt:lpstr>
      <vt:lpstr>El examen interno del cuerpo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AUTOPSIA</dc:title>
  <dc:creator>usuario</dc:creator>
  <cp:lastModifiedBy>Verito Caceres</cp:lastModifiedBy>
  <cp:revision>150</cp:revision>
  <dcterms:created xsi:type="dcterms:W3CDTF">2009-05-27T22:19:28Z</dcterms:created>
  <dcterms:modified xsi:type="dcterms:W3CDTF">2020-09-10T01:16:31Z</dcterms:modified>
</cp:coreProperties>
</file>