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56" r:id="rId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5" d="100"/>
          <a:sy n="95" d="100"/>
        </p:scale>
        <p:origin x="5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1AE338-74BE-4DC7-BA35-CFEFE5D9403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FDBE3C7A-1260-43B8-A139-93F3E8780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AE431989-062A-403C-AE20-E8ABF58AEFB8}"/>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10457BFE-1D5F-4C55-B8BA-A61CDFCFA92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2D3C6CE-2F58-41F6-B86D-FFEDB3BA7DF8}"/>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1158796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AF6F04-9D41-4BE5-B31A-E4F90E267A2A}"/>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4661BB98-B83A-4E23-AC76-C3C8026A438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D0D839A5-A853-4392-9481-F5245F4D0E5E}"/>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810AE61E-C26E-482F-9415-A8FA694CA35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F00B2E8-A42D-48E1-BC16-8B5C1FC8BAF8}"/>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34920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201B7DF-5128-48E4-AE3C-B74AD288255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D7F7BB8F-CF81-4409-A442-9E65FAC8631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C5EBF16-3233-40B0-A375-476CCC7AEA04}"/>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DF74A3BE-93B9-447D-AD73-E9E01C352CF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2A6BD09-E8B5-41CF-AE30-C0FFB8681F9C}"/>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43780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92193D-413F-4AE5-AFD3-B0E80A1E032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BA234DB-8B26-4159-9984-AC201D04F41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00AAEF3F-7F62-4D1D-99C7-D29293945588}"/>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FCB6961A-74F9-4916-B901-88BAED0BED49}"/>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A97C5D1-F69B-498F-AEFC-B779534CA334}"/>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101772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2846C6-D8A6-4FAA-B3D7-3E32CEF1057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9847136-F872-4FF3-AC9E-BD65171275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25856FE-E9B3-4EF8-978A-FE97843BFD2D}"/>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C79942EA-D12B-4C4D-9C49-65B938DD6839}"/>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04A8CB6-4535-4BE7-B15B-626CF307BE2E}"/>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84369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385A10-ED9C-4984-A34B-6CE01DBD375B}"/>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F7B1E1AB-7387-41B3-A347-57621B64A97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300D63EE-7497-4241-AA32-6598290CC0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53D16FBB-CCFA-426D-8576-5FCB151D7507}"/>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6" name="Marcador de pie de página 5">
            <a:extLst>
              <a:ext uri="{FF2B5EF4-FFF2-40B4-BE49-F238E27FC236}">
                <a16:creationId xmlns:a16="http://schemas.microsoft.com/office/drawing/2014/main" id="{2C735C1C-C516-4678-9CDC-3D803CB6DC34}"/>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A9A8D95-F00B-4670-A310-F5AD5D63A7EA}"/>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410359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D70C92-B3C2-4F4C-8740-19025295C0A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607C99E9-3A31-4A3B-BE88-1B8113D016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0603693-B3C0-42CF-8031-091284A0765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8789C0E6-418E-48E1-97F0-DFC274A061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C4BEFB2-3369-40D8-94B4-E969BB803A9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6B615D29-26C1-4E38-95A0-19209F95D66C}"/>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8" name="Marcador de pie de página 7">
            <a:extLst>
              <a:ext uri="{FF2B5EF4-FFF2-40B4-BE49-F238E27FC236}">
                <a16:creationId xmlns:a16="http://schemas.microsoft.com/office/drawing/2014/main" id="{12B89944-89AB-4C8F-8724-4C5C9B871F62}"/>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C799A6AE-0565-4756-9993-8ADA64D39CEF}"/>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6733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3D0750-D258-4679-8183-27B6AAD481FA}"/>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8DCEACBF-7917-43B3-B6B0-2887C513EEB7}"/>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4" name="Marcador de pie de página 3">
            <a:extLst>
              <a:ext uri="{FF2B5EF4-FFF2-40B4-BE49-F238E27FC236}">
                <a16:creationId xmlns:a16="http://schemas.microsoft.com/office/drawing/2014/main" id="{3A59964C-94DB-45FA-9F09-61131DFDAC70}"/>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1A41C78A-B2F6-4472-A628-BC3B8C1199E8}"/>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15756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1941BAF-1B87-44B4-BA6E-9C8AD5C7E983}"/>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3" name="Marcador de pie de página 2">
            <a:extLst>
              <a:ext uri="{FF2B5EF4-FFF2-40B4-BE49-F238E27FC236}">
                <a16:creationId xmlns:a16="http://schemas.microsoft.com/office/drawing/2014/main" id="{B1C5485D-BD24-44D3-B772-623ED3CBC5D2}"/>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BEADEAEC-3D5C-442E-8B4A-39DA20344CA4}"/>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291743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35376-0FC3-43E1-92BE-7EA3A2FF044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68B10C0F-60E2-4275-8A85-D6CDFFC5F5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01C38DF7-D5DD-466B-9598-381435E881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B34CB45-50FF-45C5-9024-57FF65AD5859}"/>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6" name="Marcador de pie de página 5">
            <a:extLst>
              <a:ext uri="{FF2B5EF4-FFF2-40B4-BE49-F238E27FC236}">
                <a16:creationId xmlns:a16="http://schemas.microsoft.com/office/drawing/2014/main" id="{139D3CEE-46F7-455C-9C1D-03EE99DCC74D}"/>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F3B699F9-D6C8-42C1-A43F-07C9EF9007F8}"/>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218293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9BA08-8890-49D6-95A3-F375F8EAF35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C41942BF-526D-47EA-AAED-3BA5CB4FE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54CD4B5F-FE2C-46C2-80D0-59A3F67CC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44B8C14-7D2E-42BF-9946-FD4448B34B50}"/>
              </a:ext>
            </a:extLst>
          </p:cNvPr>
          <p:cNvSpPr>
            <a:spLocks noGrp="1"/>
          </p:cNvSpPr>
          <p:nvPr>
            <p:ph type="dt" sz="half" idx="10"/>
          </p:nvPr>
        </p:nvSpPr>
        <p:spPr/>
        <p:txBody>
          <a:bodyPr/>
          <a:lstStyle/>
          <a:p>
            <a:fld id="{3C96F032-700E-4212-8377-EFB1BEAD3950}" type="datetimeFigureOut">
              <a:rPr lang="es-EC" smtClean="0"/>
              <a:t>19/11/2024</a:t>
            </a:fld>
            <a:endParaRPr lang="es-EC"/>
          </a:p>
        </p:txBody>
      </p:sp>
      <p:sp>
        <p:nvSpPr>
          <p:cNvPr id="6" name="Marcador de pie de página 5">
            <a:extLst>
              <a:ext uri="{FF2B5EF4-FFF2-40B4-BE49-F238E27FC236}">
                <a16:creationId xmlns:a16="http://schemas.microsoft.com/office/drawing/2014/main" id="{6AC08700-D28F-4861-829E-5E26046394B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88599D29-5B9B-4208-A764-B4D06CF869FA}"/>
              </a:ext>
            </a:extLst>
          </p:cNvPr>
          <p:cNvSpPr>
            <a:spLocks noGrp="1"/>
          </p:cNvSpPr>
          <p:nvPr>
            <p:ph type="sldNum" sz="quarter" idx="12"/>
          </p:nvPr>
        </p:nvSpPr>
        <p:spPr/>
        <p:txBody>
          <a:bodyPr/>
          <a:lstStyle/>
          <a:p>
            <a:fld id="{C8D6C86E-D2D5-4122-98DA-BF0152A1D8C8}" type="slidenum">
              <a:rPr lang="es-EC" smtClean="0"/>
              <a:t>‹Nº›</a:t>
            </a:fld>
            <a:endParaRPr lang="es-EC"/>
          </a:p>
        </p:txBody>
      </p:sp>
    </p:spTree>
    <p:extLst>
      <p:ext uri="{BB962C8B-B14F-4D97-AF65-F5344CB8AC3E}">
        <p14:creationId xmlns:p14="http://schemas.microsoft.com/office/powerpoint/2010/main" val="92266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5EE1BD-AA10-4264-900B-66B9D5463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60C392EB-C165-40A7-B414-4B966DBF40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02545154-2687-45E2-977F-EED6A405C3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6F032-700E-4212-8377-EFB1BEAD3950}" type="datetimeFigureOut">
              <a:rPr lang="es-EC" smtClean="0"/>
              <a:t>19/11/2024</a:t>
            </a:fld>
            <a:endParaRPr lang="es-EC"/>
          </a:p>
        </p:txBody>
      </p:sp>
      <p:sp>
        <p:nvSpPr>
          <p:cNvPr id="5" name="Marcador de pie de página 4">
            <a:extLst>
              <a:ext uri="{FF2B5EF4-FFF2-40B4-BE49-F238E27FC236}">
                <a16:creationId xmlns:a16="http://schemas.microsoft.com/office/drawing/2014/main" id="{24A2AA7F-FEB2-4FF6-AE4D-3AD8C2D42E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6344081F-0A03-4B64-95D2-E15E48ED46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6C86E-D2D5-4122-98DA-BF0152A1D8C8}" type="slidenum">
              <a:rPr lang="es-EC" smtClean="0"/>
              <a:t>‹Nº›</a:t>
            </a:fld>
            <a:endParaRPr lang="es-EC"/>
          </a:p>
        </p:txBody>
      </p:sp>
    </p:spTree>
    <p:extLst>
      <p:ext uri="{BB962C8B-B14F-4D97-AF65-F5344CB8AC3E}">
        <p14:creationId xmlns:p14="http://schemas.microsoft.com/office/powerpoint/2010/main" val="239880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325D8-157D-4636-A01F-8D50E5B410A6}"/>
              </a:ext>
            </a:extLst>
          </p:cNvPr>
          <p:cNvSpPr>
            <a:spLocks noGrp="1"/>
          </p:cNvSpPr>
          <p:nvPr>
            <p:ph type="ctrTitle"/>
          </p:nvPr>
        </p:nvSpPr>
        <p:spPr>
          <a:xfrm>
            <a:off x="1524000" y="513347"/>
            <a:ext cx="9144000" cy="2996616"/>
          </a:xfrm>
        </p:spPr>
        <p:txBody>
          <a:bodyPr>
            <a:normAutofit fontScale="90000"/>
          </a:bodyPr>
          <a:lstStyle/>
          <a:p>
            <a:r>
              <a:rPr lang="en-US" sz="2700" b="1" dirty="0">
                <a:highlight>
                  <a:srgbClr val="FFFF00"/>
                </a:highlight>
              </a:rPr>
              <a:t>Will be able to</a:t>
            </a:r>
            <a:br>
              <a:rPr lang="en-US" sz="2700" b="1" dirty="0">
                <a:highlight>
                  <a:srgbClr val="FFFF00"/>
                </a:highlight>
              </a:rPr>
            </a:br>
            <a:br>
              <a:rPr lang="en-US" sz="2700" b="1" dirty="0">
                <a:highlight>
                  <a:srgbClr val="FFFF00"/>
                </a:highlight>
              </a:rPr>
            </a:br>
            <a:r>
              <a:rPr lang="en-US" sz="2700" b="1" dirty="0"/>
              <a:t>Usage</a:t>
            </a:r>
            <a:r>
              <a:rPr lang="en-US" sz="2700" dirty="0"/>
              <a:t>: Indicates future ability to do something.</a:t>
            </a:r>
            <a:br>
              <a:rPr lang="en-US" sz="2700" dirty="0"/>
            </a:br>
            <a:br>
              <a:rPr lang="en-US" sz="2700" dirty="0"/>
            </a:br>
            <a:r>
              <a:rPr lang="en-US" sz="2700" b="1" dirty="0"/>
              <a:t>Structure</a:t>
            </a:r>
            <a:r>
              <a:rPr lang="en-US" sz="2700" dirty="0"/>
              <a:t>:</a:t>
            </a:r>
            <a:br>
              <a:rPr lang="en-US" sz="2700" dirty="0"/>
            </a:br>
            <a:r>
              <a:rPr lang="en-US" sz="2700" i="1" dirty="0">
                <a:highlight>
                  <a:srgbClr val="FFFF00"/>
                </a:highlight>
              </a:rPr>
              <a:t>Will (or won't) + be able to + base verb</a:t>
            </a:r>
            <a:br>
              <a:rPr lang="en-US" dirty="0"/>
            </a:br>
            <a:endParaRPr lang="es-EC" dirty="0"/>
          </a:p>
        </p:txBody>
      </p:sp>
      <p:sp>
        <p:nvSpPr>
          <p:cNvPr id="3" name="Subtítulo 2">
            <a:extLst>
              <a:ext uri="{FF2B5EF4-FFF2-40B4-BE49-F238E27FC236}">
                <a16:creationId xmlns:a16="http://schemas.microsoft.com/office/drawing/2014/main" id="{164C6D51-F546-4874-B55B-B55C5893450F}"/>
              </a:ext>
            </a:extLst>
          </p:cNvPr>
          <p:cNvSpPr>
            <a:spLocks noGrp="1"/>
          </p:cNvSpPr>
          <p:nvPr>
            <p:ph type="subTitle" idx="1"/>
          </p:nvPr>
        </p:nvSpPr>
        <p:spPr>
          <a:xfrm>
            <a:off x="1524000" y="3602038"/>
            <a:ext cx="9144000" cy="2157078"/>
          </a:xfrm>
        </p:spPr>
        <p:txBody>
          <a:bodyPr/>
          <a:lstStyle/>
          <a:p>
            <a:pPr>
              <a:buFont typeface="Arial" panose="020B0604020202020204" pitchFamily="34" charset="0"/>
              <a:buChar char="•"/>
            </a:pPr>
            <a:r>
              <a:rPr lang="en-US" b="1" dirty="0"/>
              <a:t>Examples</a:t>
            </a:r>
            <a:r>
              <a:rPr lang="en-US" dirty="0"/>
              <a:t>: </a:t>
            </a:r>
            <a:r>
              <a:rPr lang="en-US" i="1" dirty="0">
                <a:highlight>
                  <a:srgbClr val="00FF00"/>
                </a:highlight>
              </a:rPr>
              <a:t>The doctor will be able to see you tomorrow</a:t>
            </a:r>
            <a:r>
              <a:rPr lang="en-US" i="1" dirty="0"/>
              <a:t>.</a:t>
            </a:r>
            <a:r>
              <a:rPr lang="en-US" dirty="0"/>
              <a:t> (The doctor can see you in the future.)</a:t>
            </a:r>
          </a:p>
          <a:p>
            <a:pPr>
              <a:buFont typeface="Arial" panose="020B0604020202020204" pitchFamily="34" charset="0"/>
              <a:buChar char="•"/>
            </a:pPr>
            <a:r>
              <a:rPr lang="en-US" i="1" dirty="0">
                <a:highlight>
                  <a:srgbClr val="00FF00"/>
                </a:highlight>
              </a:rPr>
              <a:t>She won’t be able to come to work this week.</a:t>
            </a:r>
            <a:r>
              <a:rPr lang="en-US" dirty="0">
                <a:highlight>
                  <a:srgbClr val="00FF00"/>
                </a:highlight>
              </a:rPr>
              <a:t> </a:t>
            </a:r>
            <a:r>
              <a:rPr lang="en-US" dirty="0"/>
              <a:t>(She cannot work in the future.)</a:t>
            </a:r>
          </a:p>
          <a:p>
            <a:endParaRPr lang="es-EC" dirty="0"/>
          </a:p>
        </p:txBody>
      </p:sp>
    </p:spTree>
    <p:extLst>
      <p:ext uri="{BB962C8B-B14F-4D97-AF65-F5344CB8AC3E}">
        <p14:creationId xmlns:p14="http://schemas.microsoft.com/office/powerpoint/2010/main" val="341143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325D8-157D-4636-A01F-8D50E5B410A6}"/>
              </a:ext>
            </a:extLst>
          </p:cNvPr>
          <p:cNvSpPr>
            <a:spLocks noGrp="1"/>
          </p:cNvSpPr>
          <p:nvPr>
            <p:ph type="ctrTitle"/>
          </p:nvPr>
        </p:nvSpPr>
        <p:spPr>
          <a:xfrm>
            <a:off x="1524000" y="457200"/>
            <a:ext cx="9144000" cy="3052763"/>
          </a:xfrm>
        </p:spPr>
        <p:txBody>
          <a:bodyPr>
            <a:normAutofit fontScale="90000"/>
          </a:bodyPr>
          <a:lstStyle/>
          <a:p>
            <a:r>
              <a:rPr lang="en-US" sz="2700" b="1" dirty="0">
                <a:highlight>
                  <a:srgbClr val="00FF00"/>
                </a:highlight>
              </a:rPr>
              <a:t>Modals: May / Might</a:t>
            </a:r>
            <a:br>
              <a:rPr lang="en-US" sz="2700" b="1" dirty="0"/>
            </a:br>
            <a:r>
              <a:rPr lang="en-US" sz="2700" b="1" dirty="0"/>
              <a:t>Usage</a:t>
            </a:r>
            <a:r>
              <a:rPr lang="en-US" sz="2700" dirty="0"/>
              <a:t>: Used to express possibility or uncertainty in the present or future.</a:t>
            </a:r>
            <a:br>
              <a:rPr lang="en-US" sz="2700" dirty="0"/>
            </a:br>
            <a:br>
              <a:rPr lang="en-US" sz="2700" dirty="0"/>
            </a:br>
            <a:r>
              <a:rPr lang="en-US" sz="2700" b="1" dirty="0"/>
              <a:t>Structure</a:t>
            </a:r>
            <a:r>
              <a:rPr lang="en-US" sz="2700" dirty="0"/>
              <a:t>:</a:t>
            </a:r>
            <a:br>
              <a:rPr lang="en-US" sz="2700" dirty="0"/>
            </a:br>
            <a:r>
              <a:rPr lang="en-US" sz="2700" i="1" dirty="0">
                <a:highlight>
                  <a:srgbClr val="00FF00"/>
                </a:highlight>
              </a:rPr>
              <a:t>May / Might (or may not / might not) + base verb</a:t>
            </a:r>
            <a:br>
              <a:rPr lang="en-US" sz="2700" i="1" dirty="0">
                <a:highlight>
                  <a:srgbClr val="00FF00"/>
                </a:highlight>
              </a:rPr>
            </a:br>
            <a:br>
              <a:rPr lang="en-US" dirty="0"/>
            </a:br>
            <a:r>
              <a:rPr lang="en-US" sz="2000" b="1" dirty="0">
                <a:highlight>
                  <a:srgbClr val="FF0000"/>
                </a:highlight>
              </a:rPr>
              <a:t>Difference Between May and Might</a:t>
            </a:r>
            <a:r>
              <a:rPr lang="en-US" sz="2000" dirty="0"/>
              <a:t>:</a:t>
            </a:r>
            <a:br>
              <a:rPr lang="en-US" sz="2000" dirty="0"/>
            </a:br>
            <a:r>
              <a:rPr lang="en-US" sz="2000" dirty="0"/>
              <a:t>Both indicate possibility, but "might" often suggests a lower likelihood than "may."</a:t>
            </a:r>
            <a:endParaRPr lang="es-EC" sz="2000" dirty="0"/>
          </a:p>
        </p:txBody>
      </p:sp>
      <p:sp>
        <p:nvSpPr>
          <p:cNvPr id="3" name="Subtítulo 2">
            <a:extLst>
              <a:ext uri="{FF2B5EF4-FFF2-40B4-BE49-F238E27FC236}">
                <a16:creationId xmlns:a16="http://schemas.microsoft.com/office/drawing/2014/main" id="{164C6D51-F546-4874-B55B-B55C5893450F}"/>
              </a:ext>
            </a:extLst>
          </p:cNvPr>
          <p:cNvSpPr>
            <a:spLocks noGrp="1"/>
          </p:cNvSpPr>
          <p:nvPr>
            <p:ph type="subTitle" idx="1"/>
          </p:nvPr>
        </p:nvSpPr>
        <p:spPr>
          <a:xfrm>
            <a:off x="1524000" y="3602037"/>
            <a:ext cx="9144000" cy="2116973"/>
          </a:xfrm>
        </p:spPr>
        <p:txBody>
          <a:bodyPr/>
          <a:lstStyle/>
          <a:p>
            <a:pPr>
              <a:buFont typeface="Arial" panose="020B0604020202020204" pitchFamily="34" charset="0"/>
              <a:buChar char="•"/>
            </a:pPr>
            <a:r>
              <a:rPr lang="en-US" b="1" dirty="0" err="1"/>
              <a:t>Examples</a:t>
            </a:r>
            <a:r>
              <a:rPr lang="en-US" dirty="0" err="1"/>
              <a:t>:</a:t>
            </a:r>
            <a:r>
              <a:rPr lang="en-US" i="1" dirty="0" err="1"/>
              <a:t>The</a:t>
            </a:r>
            <a:r>
              <a:rPr lang="en-US" i="1" dirty="0"/>
              <a:t> dentist may arrive at the office a little late this morning.</a:t>
            </a:r>
            <a:r>
              <a:rPr lang="en-US" dirty="0"/>
              <a:t> (There is a possibility the dentist will be late.)</a:t>
            </a:r>
          </a:p>
          <a:p>
            <a:pPr>
              <a:buFont typeface="Arial" panose="020B0604020202020204" pitchFamily="34" charset="0"/>
              <a:buChar char="•"/>
            </a:pPr>
            <a:endParaRPr lang="en-US" dirty="0"/>
          </a:p>
          <a:p>
            <a:pPr>
              <a:buFont typeface="Arial" panose="020B0604020202020204" pitchFamily="34" charset="0"/>
              <a:buChar char="•"/>
            </a:pPr>
            <a:r>
              <a:rPr lang="en-US" i="1" dirty="0"/>
              <a:t>You may not need to come in right away.</a:t>
            </a:r>
            <a:r>
              <a:rPr lang="en-US" dirty="0"/>
              <a:t> (It is possible you won’t need to come immediately.)</a:t>
            </a:r>
          </a:p>
          <a:p>
            <a:endParaRPr lang="es-EC" dirty="0"/>
          </a:p>
        </p:txBody>
      </p:sp>
    </p:spTree>
    <p:extLst>
      <p:ext uri="{BB962C8B-B14F-4D97-AF65-F5344CB8AC3E}">
        <p14:creationId xmlns:p14="http://schemas.microsoft.com/office/powerpoint/2010/main" val="2921326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325D8-157D-4636-A01F-8D50E5B410A6}"/>
              </a:ext>
            </a:extLst>
          </p:cNvPr>
          <p:cNvSpPr>
            <a:spLocks noGrp="1"/>
          </p:cNvSpPr>
          <p:nvPr>
            <p:ph type="ctrTitle"/>
          </p:nvPr>
        </p:nvSpPr>
        <p:spPr>
          <a:xfrm>
            <a:off x="1524000" y="802106"/>
            <a:ext cx="9144000" cy="2626894"/>
          </a:xfrm>
        </p:spPr>
        <p:txBody>
          <a:bodyPr>
            <a:normAutofit fontScale="90000"/>
          </a:bodyPr>
          <a:lstStyle/>
          <a:p>
            <a:r>
              <a:rPr lang="en-US" sz="2700" b="1" dirty="0">
                <a:highlight>
                  <a:srgbClr val="00FFFF"/>
                </a:highlight>
              </a:rPr>
              <a:t>Modals: May / Might  + BE ABLE TO + VERB</a:t>
            </a:r>
            <a:br>
              <a:rPr lang="en-US" sz="2700" b="1" dirty="0">
                <a:highlight>
                  <a:srgbClr val="00FF00"/>
                </a:highlight>
              </a:rPr>
            </a:br>
            <a:br>
              <a:rPr lang="en-US" sz="2700" b="1" dirty="0"/>
            </a:br>
            <a:r>
              <a:rPr lang="en-US" sz="1800" b="1" dirty="0"/>
              <a:t>"May – Might be able to"</a:t>
            </a:r>
            <a:r>
              <a:rPr lang="en-US" sz="1800" dirty="0"/>
              <a:t> suggests a possibility but with uncertainty (could happen but not sure).</a:t>
            </a:r>
            <a:br>
              <a:rPr lang="en-US" sz="1800" dirty="0"/>
            </a:br>
            <a:br>
              <a:rPr lang="en-US" sz="1800" dirty="0"/>
            </a:br>
            <a:r>
              <a:rPr lang="en-US" sz="2000" b="1" dirty="0">
                <a:highlight>
                  <a:srgbClr val="00FF00"/>
                </a:highlight>
              </a:rPr>
              <a:t>She may be able to help you with your homework</a:t>
            </a:r>
            <a:r>
              <a:rPr lang="en-US" sz="2000" b="1" dirty="0"/>
              <a:t>.</a:t>
            </a:r>
            <a:br>
              <a:rPr lang="en-US" sz="2000" dirty="0"/>
            </a:br>
            <a:r>
              <a:rPr lang="en-US" sz="2000" dirty="0"/>
              <a:t>It's possible that she can help, but we're not sure.</a:t>
            </a:r>
            <a:br>
              <a:rPr lang="en-US" sz="2000" dirty="0"/>
            </a:br>
            <a:br>
              <a:rPr lang="en-US" sz="2000" dirty="0"/>
            </a:br>
            <a:r>
              <a:rPr lang="en-US" sz="2000" b="1" dirty="0">
                <a:highlight>
                  <a:srgbClr val="00FF00"/>
                </a:highlight>
              </a:rPr>
              <a:t>He might be able to join us for dinner if his meeting ends early</a:t>
            </a:r>
            <a:r>
              <a:rPr lang="en-US" sz="2000" dirty="0"/>
              <a:t>.                                                                   It's possible he will join us, but it depends on whether his meeting finishes on time.</a:t>
            </a:r>
            <a:endParaRPr lang="es-EC" sz="2000" dirty="0"/>
          </a:p>
        </p:txBody>
      </p:sp>
      <p:sp>
        <p:nvSpPr>
          <p:cNvPr id="3" name="Subtítulo 2">
            <a:extLst>
              <a:ext uri="{FF2B5EF4-FFF2-40B4-BE49-F238E27FC236}">
                <a16:creationId xmlns:a16="http://schemas.microsoft.com/office/drawing/2014/main" id="{164C6D51-F546-4874-B55B-B55C5893450F}"/>
              </a:ext>
            </a:extLst>
          </p:cNvPr>
          <p:cNvSpPr>
            <a:spLocks noGrp="1"/>
          </p:cNvSpPr>
          <p:nvPr>
            <p:ph type="subTitle" idx="1"/>
          </p:nvPr>
        </p:nvSpPr>
        <p:spPr>
          <a:xfrm>
            <a:off x="1524000" y="3602037"/>
            <a:ext cx="9144000" cy="2626894"/>
          </a:xfrm>
        </p:spPr>
        <p:txBody>
          <a:bodyPr>
            <a:normAutofit fontScale="85000" lnSpcReduction="20000"/>
          </a:bodyPr>
          <a:lstStyle/>
          <a:p>
            <a:r>
              <a:rPr lang="en-US" sz="2400" b="1" dirty="0">
                <a:highlight>
                  <a:srgbClr val="FF00FF"/>
                </a:highlight>
              </a:rPr>
              <a:t>Modal: MUST  + BE ABLE TO + VERB</a:t>
            </a:r>
          </a:p>
          <a:p>
            <a:r>
              <a:rPr lang="en-US" sz="1800" dirty="0"/>
              <a:t>When using "</a:t>
            </a:r>
            <a:r>
              <a:rPr lang="en-US" sz="1800" b="1" dirty="0"/>
              <a:t>must be able to</a:t>
            </a:r>
            <a:r>
              <a:rPr lang="en-US" sz="1800" dirty="0"/>
              <a:t>" for drawing conclusions:</a:t>
            </a:r>
          </a:p>
          <a:p>
            <a:pPr>
              <a:buFont typeface="Arial" panose="020B0604020202020204" pitchFamily="34" charset="0"/>
              <a:buChar char="•"/>
            </a:pPr>
            <a:r>
              <a:rPr lang="en-US" sz="1800" dirty="0"/>
              <a:t>You are making an inference based on logic, evidence, or strong reasoning.</a:t>
            </a:r>
          </a:p>
          <a:p>
            <a:pPr>
              <a:buFont typeface="Arial" panose="020B0604020202020204" pitchFamily="34" charset="0"/>
              <a:buChar char="•"/>
            </a:pPr>
            <a:r>
              <a:rPr lang="en-US" sz="1800" dirty="0"/>
              <a:t>It suggests that something is </a:t>
            </a:r>
            <a:r>
              <a:rPr lang="en-US" sz="1800" b="1" dirty="0"/>
              <a:t>very likely or almost certain</a:t>
            </a:r>
            <a:r>
              <a:rPr lang="en-US" sz="1800" dirty="0"/>
              <a:t> given the circumstances or information available.</a:t>
            </a:r>
          </a:p>
          <a:p>
            <a:endParaRPr lang="es-EC" dirty="0">
              <a:highlight>
                <a:srgbClr val="FF00FF"/>
              </a:highlight>
            </a:endParaRPr>
          </a:p>
          <a:p>
            <a:r>
              <a:rPr lang="en-US" dirty="0">
                <a:highlight>
                  <a:srgbClr val="FFFF00"/>
                </a:highlight>
              </a:rPr>
              <a:t>He must be able to play the piano really well; he’s been taking lessons since he was a child.</a:t>
            </a:r>
          </a:p>
          <a:p>
            <a:pPr>
              <a:buFont typeface="Arial" panose="020B0604020202020204" pitchFamily="34" charset="0"/>
              <a:buChar char="•"/>
            </a:pPr>
            <a:r>
              <a:rPr lang="en-US" dirty="0"/>
              <a:t>The speaker infers that, given his long-term experience with piano lessons, it’s almost certain he can play well.</a:t>
            </a:r>
          </a:p>
          <a:p>
            <a:endParaRPr lang="es-EC" dirty="0">
              <a:highlight>
                <a:srgbClr val="FF00FF"/>
              </a:highlight>
            </a:endParaRPr>
          </a:p>
        </p:txBody>
      </p:sp>
    </p:spTree>
    <p:extLst>
      <p:ext uri="{BB962C8B-B14F-4D97-AF65-F5344CB8AC3E}">
        <p14:creationId xmlns:p14="http://schemas.microsoft.com/office/powerpoint/2010/main" val="1577237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325D8-157D-4636-A01F-8D50E5B410A6}"/>
              </a:ext>
            </a:extLst>
          </p:cNvPr>
          <p:cNvSpPr>
            <a:spLocks noGrp="1"/>
          </p:cNvSpPr>
          <p:nvPr>
            <p:ph type="ctrTitle"/>
          </p:nvPr>
        </p:nvSpPr>
        <p:spPr>
          <a:xfrm>
            <a:off x="1524000" y="238539"/>
            <a:ext cx="9144000" cy="3271424"/>
          </a:xfrm>
        </p:spPr>
        <p:txBody>
          <a:bodyPr>
            <a:normAutofit fontScale="90000"/>
          </a:bodyPr>
          <a:lstStyle/>
          <a:p>
            <a:br>
              <a:rPr lang="en-US" sz="2700" b="1" dirty="0"/>
            </a:br>
            <a:br>
              <a:rPr lang="en-US" sz="2700" b="1" dirty="0"/>
            </a:br>
            <a:br>
              <a:rPr lang="en-US" sz="2700" b="1" dirty="0"/>
            </a:br>
            <a:br>
              <a:rPr lang="en-US" sz="2700" b="1" dirty="0"/>
            </a:br>
            <a:br>
              <a:rPr lang="en-US" sz="2700" b="1" dirty="0"/>
            </a:br>
            <a:br>
              <a:rPr lang="en-US" sz="2700" b="1" dirty="0"/>
            </a:br>
            <a:br>
              <a:rPr lang="en-US" sz="2700" b="1" dirty="0"/>
            </a:br>
            <a:br>
              <a:rPr lang="en-US" sz="2700" b="1" dirty="0"/>
            </a:br>
            <a:br>
              <a:rPr lang="en-US" sz="2700" b="1" dirty="0"/>
            </a:br>
            <a:r>
              <a:rPr lang="en-US" sz="2700" b="1" dirty="0">
                <a:highlight>
                  <a:srgbClr val="00FF00"/>
                </a:highlight>
              </a:rPr>
              <a:t>Must + base verb</a:t>
            </a:r>
            <a:br>
              <a:rPr lang="en-US" sz="2700" b="1" dirty="0">
                <a:highlight>
                  <a:srgbClr val="00FF00"/>
                </a:highlight>
              </a:rPr>
            </a:br>
            <a:br>
              <a:rPr lang="en-US" sz="2700" b="1" dirty="0">
                <a:highlight>
                  <a:srgbClr val="00FF00"/>
                </a:highlight>
              </a:rPr>
            </a:br>
            <a:br>
              <a:rPr lang="en-US" sz="2700" dirty="0">
                <a:highlight>
                  <a:srgbClr val="00FF00"/>
                </a:highlight>
              </a:rPr>
            </a:br>
            <a:r>
              <a:rPr lang="en-US" sz="2700" b="1" dirty="0"/>
              <a:t>Examples and Explanation:</a:t>
            </a:r>
            <a:br>
              <a:rPr lang="en-US" sz="2700" b="1" dirty="0"/>
            </a:br>
            <a:r>
              <a:rPr lang="en-US" sz="2700" b="1" dirty="0">
                <a:highlight>
                  <a:srgbClr val="FFFF00"/>
                </a:highlight>
              </a:rPr>
              <a:t>She must be at home because her car is in the driveway.</a:t>
            </a:r>
            <a:br>
              <a:rPr lang="en-US" sz="2700" dirty="0">
                <a:highlight>
                  <a:srgbClr val="FFFF00"/>
                </a:highlight>
              </a:rPr>
            </a:br>
            <a:r>
              <a:rPr lang="en-US" sz="2700" dirty="0"/>
              <a:t>The speaker concludes that she is at home because there is evidence (her car is present).</a:t>
            </a:r>
            <a:br>
              <a:rPr lang="en-US" sz="2700" dirty="0"/>
            </a:br>
            <a:endParaRPr lang="es-EC" dirty="0"/>
          </a:p>
        </p:txBody>
      </p:sp>
      <p:sp>
        <p:nvSpPr>
          <p:cNvPr id="3" name="Subtítulo 2">
            <a:extLst>
              <a:ext uri="{FF2B5EF4-FFF2-40B4-BE49-F238E27FC236}">
                <a16:creationId xmlns:a16="http://schemas.microsoft.com/office/drawing/2014/main" id="{164C6D51-F546-4874-B55B-B55C5893450F}"/>
              </a:ext>
            </a:extLst>
          </p:cNvPr>
          <p:cNvSpPr>
            <a:spLocks noGrp="1"/>
          </p:cNvSpPr>
          <p:nvPr>
            <p:ph type="subTitle" idx="1"/>
          </p:nvPr>
        </p:nvSpPr>
        <p:spPr/>
        <p:txBody>
          <a:bodyPr/>
          <a:lstStyle/>
          <a:p>
            <a:r>
              <a:rPr lang="en-US" b="1" dirty="0">
                <a:highlight>
                  <a:srgbClr val="00FF00"/>
                </a:highlight>
              </a:rPr>
              <a:t>Negative Form:</a:t>
            </a:r>
          </a:p>
          <a:p>
            <a:r>
              <a:rPr lang="en-US" b="1" dirty="0"/>
              <a:t>Must not</a:t>
            </a:r>
            <a:r>
              <a:rPr lang="en-US" dirty="0"/>
              <a:t> is used to indicate a strong negative conclusion, meaning the speaker is confident that something is not true.</a:t>
            </a:r>
          </a:p>
          <a:p>
            <a:endParaRPr lang="es-EC" dirty="0"/>
          </a:p>
        </p:txBody>
      </p:sp>
    </p:spTree>
    <p:extLst>
      <p:ext uri="{BB962C8B-B14F-4D97-AF65-F5344CB8AC3E}">
        <p14:creationId xmlns:p14="http://schemas.microsoft.com/office/powerpoint/2010/main" val="4265074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656DCE-F565-4E69-A3F3-F9B51955DA1D}"/>
              </a:ext>
            </a:extLst>
          </p:cNvPr>
          <p:cNvSpPr>
            <a:spLocks noGrp="1"/>
          </p:cNvSpPr>
          <p:nvPr>
            <p:ph type="ctrTitle"/>
          </p:nvPr>
        </p:nvSpPr>
        <p:spPr/>
        <p:txBody>
          <a:bodyPr>
            <a:normAutofit/>
          </a:bodyPr>
          <a:lstStyle/>
          <a:p>
            <a:r>
              <a:rPr lang="en-US" sz="2800" b="1" dirty="0">
                <a:highlight>
                  <a:srgbClr val="FFFF00"/>
                </a:highlight>
              </a:rPr>
              <a:t>He must know the answer; he’s been studying all week.</a:t>
            </a:r>
            <a:br>
              <a:rPr lang="en-US" sz="2800" dirty="0"/>
            </a:br>
            <a:r>
              <a:rPr lang="en-US" sz="2800" dirty="0"/>
              <a:t>The speaker assumes that he knows the answer based on the evidence of him studying.</a:t>
            </a:r>
            <a:br>
              <a:rPr lang="en-US" sz="2800" dirty="0"/>
            </a:br>
            <a:endParaRPr lang="es-EC" sz="2800" dirty="0"/>
          </a:p>
        </p:txBody>
      </p:sp>
      <p:sp>
        <p:nvSpPr>
          <p:cNvPr id="3" name="Subtítulo 2">
            <a:extLst>
              <a:ext uri="{FF2B5EF4-FFF2-40B4-BE49-F238E27FC236}">
                <a16:creationId xmlns:a16="http://schemas.microsoft.com/office/drawing/2014/main" id="{213DA80F-6A47-4C00-84F2-C0F217B11FAD}"/>
              </a:ext>
            </a:extLst>
          </p:cNvPr>
          <p:cNvSpPr>
            <a:spLocks noGrp="1"/>
          </p:cNvSpPr>
          <p:nvPr>
            <p:ph type="subTitle" idx="1"/>
          </p:nvPr>
        </p:nvSpPr>
        <p:spPr/>
        <p:txBody>
          <a:bodyPr/>
          <a:lstStyle/>
          <a:p>
            <a:r>
              <a:rPr lang="en-US" b="1" dirty="0">
                <a:highlight>
                  <a:srgbClr val="FFFF00"/>
                </a:highlight>
              </a:rPr>
              <a:t>He must not like spicy food; he didn’t touch the chili dish.</a:t>
            </a:r>
            <a:endParaRPr lang="en-US" dirty="0">
              <a:highlight>
                <a:srgbClr val="FFFF00"/>
              </a:highlight>
            </a:endParaRPr>
          </a:p>
          <a:p>
            <a:pPr>
              <a:buFont typeface="Arial" panose="020B0604020202020204" pitchFamily="34" charset="0"/>
              <a:buChar char="•"/>
            </a:pPr>
            <a:r>
              <a:rPr lang="en-US" dirty="0"/>
              <a:t>Based on the evidence (he didn’t eat the spicy dish), the speaker concludes that he doesn’t like spicy food.</a:t>
            </a:r>
          </a:p>
          <a:p>
            <a:endParaRPr lang="es-EC" dirty="0"/>
          </a:p>
        </p:txBody>
      </p:sp>
    </p:spTree>
    <p:extLst>
      <p:ext uri="{BB962C8B-B14F-4D97-AF65-F5344CB8AC3E}">
        <p14:creationId xmlns:p14="http://schemas.microsoft.com/office/powerpoint/2010/main" val="11275340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521</Words>
  <Application>Microsoft Office PowerPoint</Application>
  <PresentationFormat>Panorámica</PresentationFormat>
  <Paragraphs>21</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Will be able to  Usage: Indicates future ability to do something.  Structure: Will (or won't) + be able to + base verb </vt:lpstr>
      <vt:lpstr>Modals: May / Might Usage: Used to express possibility or uncertainty in the present or future.  Structure: May / Might (or may not / might not) + base verb  Difference Between May and Might: Both indicate possibility, but "might" often suggests a lower likelihood than "may."</vt:lpstr>
      <vt:lpstr>Modals: May / Might  + BE ABLE TO + VERB  "May – Might be able to" suggests a possibility but with uncertainty (could happen but not sure).  She may be able to help you with your homework. It's possible that she can help, but we're not sure.  He might be able to join us for dinner if his meeting ends early.                                                                   It's possible he will join us, but it depends on whether his meeting finishes on time.</vt:lpstr>
      <vt:lpstr>         Must + base verb   Examples and Explanation: She must be at home because her car is in the driveway. The speaker concludes that she is at home because there is evidence (her car is present). </vt:lpstr>
      <vt:lpstr>He must know the answer; he’s been studying all week. The speaker assumes that he knows the answer based on the evidence of him studying.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lourdes quinata</dc:creator>
  <cp:lastModifiedBy>lourdes quinata</cp:lastModifiedBy>
  <cp:revision>6</cp:revision>
  <dcterms:created xsi:type="dcterms:W3CDTF">2024-11-19T23:47:47Z</dcterms:created>
  <dcterms:modified xsi:type="dcterms:W3CDTF">2024-11-20T03:39:54Z</dcterms:modified>
</cp:coreProperties>
</file>