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60" r:id="rId4"/>
    <p:sldId id="259" r:id="rId5"/>
    <p:sldId id="261" r:id="rId6"/>
    <p:sldId id="262" r:id="rId7"/>
    <p:sldId id="263" r:id="rId8"/>
    <p:sldId id="265" r:id="rId9"/>
    <p:sldId id="266" r:id="rId10"/>
    <p:sldId id="264" r:id="rId11"/>
    <p:sldId id="267" r:id="rId12"/>
    <p:sldId id="275" r:id="rId13"/>
    <p:sldId id="268" r:id="rId14"/>
    <p:sldId id="269" r:id="rId15"/>
    <p:sldId id="270" r:id="rId16"/>
    <p:sldId id="271" r:id="rId17"/>
    <p:sldId id="272" r:id="rId18"/>
    <p:sldId id="273" r:id="rId19"/>
    <p:sldId id="274"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4"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9" d="100"/>
          <a:sy n="79" d="100"/>
        </p:scale>
        <p:origin x="85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F4D57BDD-E64A-4D27-8978-82FFCA18A12C}" type="datetimeFigureOut">
              <a:rPr lang="en-US" smtClean="0"/>
              <a:pPr/>
              <a:t>11/12/2024</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643A852-0206-46AC-B0EB-645612933129}" type="slidenum">
              <a:rPr lang="en-US" smtClean="0"/>
              <a:pPr/>
              <a:t>‹Nº›</a:t>
            </a:fld>
            <a:endParaRPr lang="en-US" dirty="0"/>
          </a:p>
        </p:txBody>
      </p:sp>
    </p:spTree>
    <p:extLst>
      <p:ext uri="{BB962C8B-B14F-4D97-AF65-F5344CB8AC3E}">
        <p14:creationId xmlns:p14="http://schemas.microsoft.com/office/powerpoint/2010/main" val="3374336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4D57BDD-E64A-4D27-8978-82FFCA18A12C}" type="datetimeFigureOut">
              <a:rPr lang="en-US" smtClean="0"/>
              <a:pPr/>
              <a:t>11/12/2024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43A852-0206-46AC-B0EB-645612933129}" type="slidenum">
              <a:rPr lang="en-US" smtClean="0"/>
              <a:pPr/>
              <a:t>‹Nº›</a:t>
            </a:fld>
            <a:endParaRPr lang="en-US" dirty="0"/>
          </a:p>
        </p:txBody>
      </p:sp>
    </p:spTree>
    <p:extLst>
      <p:ext uri="{BB962C8B-B14F-4D97-AF65-F5344CB8AC3E}">
        <p14:creationId xmlns:p14="http://schemas.microsoft.com/office/powerpoint/2010/main" val="443647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F4D57BDD-E64A-4D27-8978-82FFCA18A12C}" type="datetimeFigureOut">
              <a:rPr lang="en-US" smtClean="0"/>
              <a:pPr/>
              <a:t>11/12/2024</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643A852-0206-46AC-B0EB-645612933129}" type="slidenum">
              <a:rPr lang="en-US" smtClean="0"/>
              <a:pPr/>
              <a:t>‹Nº›</a:t>
            </a:fld>
            <a:endParaRPr lang="en-US" dirty="0"/>
          </a:p>
        </p:txBody>
      </p:sp>
    </p:spTree>
    <p:extLst>
      <p:ext uri="{BB962C8B-B14F-4D97-AF65-F5344CB8AC3E}">
        <p14:creationId xmlns:p14="http://schemas.microsoft.com/office/powerpoint/2010/main" val="431909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4D57BDD-E64A-4D27-8978-82FFCA18A12C}" type="datetimeFigureOut">
              <a:rPr lang="en-US" smtClean="0"/>
              <a:pPr/>
              <a:t>11/12/2024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643A852-0206-46AC-B0EB-645612933129}" type="slidenum">
              <a:rPr lang="en-US" smtClean="0"/>
              <a:pPr/>
              <a:t>‹Nº›</a:t>
            </a:fld>
            <a:endParaRPr lang="en-US" dirty="0"/>
          </a:p>
        </p:txBody>
      </p:sp>
    </p:spTree>
    <p:extLst>
      <p:ext uri="{BB962C8B-B14F-4D97-AF65-F5344CB8AC3E}">
        <p14:creationId xmlns:p14="http://schemas.microsoft.com/office/powerpoint/2010/main" val="3930267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F4D57BDD-E64A-4D27-8978-82FFCA18A12C}" type="datetimeFigureOut">
              <a:rPr lang="en-US" smtClean="0"/>
              <a:pPr/>
              <a:t>11/12/2024</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643A852-0206-46AC-B0EB-645612933129}" type="slidenum">
              <a:rPr lang="en-US" smtClean="0"/>
              <a:pPr/>
              <a:t>‹Nº›</a:t>
            </a:fld>
            <a:endParaRPr lang="en-US" dirty="0"/>
          </a:p>
        </p:txBody>
      </p:sp>
    </p:spTree>
    <p:extLst>
      <p:ext uri="{BB962C8B-B14F-4D97-AF65-F5344CB8AC3E}">
        <p14:creationId xmlns:p14="http://schemas.microsoft.com/office/powerpoint/2010/main" val="128950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4D57BDD-E64A-4D27-8978-82FFCA18A12C}" type="datetimeFigureOut">
              <a:rPr lang="en-US" smtClean="0"/>
              <a:pPr/>
              <a:t>11/12/2024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43A852-0206-46AC-B0EB-645612933129}" type="slidenum">
              <a:rPr lang="en-US" smtClean="0"/>
              <a:pPr/>
              <a:t>‹Nº›</a:t>
            </a:fld>
            <a:endParaRPr lang="en-US" dirty="0"/>
          </a:p>
        </p:txBody>
      </p:sp>
    </p:spTree>
    <p:extLst>
      <p:ext uri="{BB962C8B-B14F-4D97-AF65-F5344CB8AC3E}">
        <p14:creationId xmlns:p14="http://schemas.microsoft.com/office/powerpoint/2010/main" val="2797875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4D57BDD-E64A-4D27-8978-82FFCA18A12C}" type="datetimeFigureOut">
              <a:rPr lang="en-US" smtClean="0"/>
              <a:pPr/>
              <a:t>11/12/2024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643A852-0206-46AC-B0EB-645612933129}" type="slidenum">
              <a:rPr lang="en-US" smtClean="0"/>
              <a:pPr/>
              <a:t>‹Nº›</a:t>
            </a:fld>
            <a:endParaRPr lang="en-US" dirty="0"/>
          </a:p>
        </p:txBody>
      </p:sp>
    </p:spTree>
    <p:extLst>
      <p:ext uri="{BB962C8B-B14F-4D97-AF65-F5344CB8AC3E}">
        <p14:creationId xmlns:p14="http://schemas.microsoft.com/office/powerpoint/2010/main" val="1612850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4D57BDD-E64A-4D27-8978-82FFCA18A12C}" type="datetimeFigureOut">
              <a:rPr lang="en-US" smtClean="0"/>
              <a:pPr/>
              <a:t>11/12/2024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643A852-0206-46AC-B0EB-645612933129}" type="slidenum">
              <a:rPr lang="en-US" smtClean="0"/>
              <a:pPr/>
              <a:t>‹Nº›</a:t>
            </a:fld>
            <a:endParaRPr lang="en-US" dirty="0"/>
          </a:p>
        </p:txBody>
      </p:sp>
    </p:spTree>
    <p:extLst>
      <p:ext uri="{BB962C8B-B14F-4D97-AF65-F5344CB8AC3E}">
        <p14:creationId xmlns:p14="http://schemas.microsoft.com/office/powerpoint/2010/main" val="3385202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57BDD-E64A-4D27-8978-82FFCA18A12C}" type="datetimeFigureOut">
              <a:rPr lang="en-US" smtClean="0"/>
              <a:pPr/>
              <a:t>11/12/2024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643A852-0206-46AC-B0EB-645612933129}" type="slidenum">
              <a:rPr lang="en-US" smtClean="0"/>
              <a:pPr/>
              <a:t>‹Nº›</a:t>
            </a:fld>
            <a:endParaRPr lang="en-US" dirty="0"/>
          </a:p>
        </p:txBody>
      </p:sp>
    </p:spTree>
    <p:extLst>
      <p:ext uri="{BB962C8B-B14F-4D97-AF65-F5344CB8AC3E}">
        <p14:creationId xmlns:p14="http://schemas.microsoft.com/office/powerpoint/2010/main" val="2874393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F4D57BDD-E64A-4D27-8978-82FFCA18A12C}" type="datetimeFigureOut">
              <a:rPr lang="en-US" smtClean="0"/>
              <a:pPr/>
              <a:t>11/12/2024</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643A852-0206-46AC-B0EB-645612933129}" type="slidenum">
              <a:rPr lang="en-US" smtClean="0"/>
              <a:pPr/>
              <a:t>‹Nº›</a:t>
            </a:fld>
            <a:endParaRPr lang="en-US" dirty="0"/>
          </a:p>
        </p:txBody>
      </p:sp>
    </p:spTree>
    <p:extLst>
      <p:ext uri="{BB962C8B-B14F-4D97-AF65-F5344CB8AC3E}">
        <p14:creationId xmlns:p14="http://schemas.microsoft.com/office/powerpoint/2010/main" val="3177964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4D57BDD-E64A-4D27-8978-82FFCA18A12C}" type="datetimeFigureOut">
              <a:rPr lang="en-US" smtClean="0"/>
              <a:pPr/>
              <a:t>11/12/2024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43A852-0206-46AC-B0EB-645612933129}" type="slidenum">
              <a:rPr lang="en-US" smtClean="0"/>
              <a:pPr/>
              <a:t>‹Nº›</a:t>
            </a:fld>
            <a:endParaRPr lang="en-US" dirty="0"/>
          </a:p>
        </p:txBody>
      </p:sp>
    </p:spTree>
    <p:extLst>
      <p:ext uri="{BB962C8B-B14F-4D97-AF65-F5344CB8AC3E}">
        <p14:creationId xmlns:p14="http://schemas.microsoft.com/office/powerpoint/2010/main" val="2664498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F4D57BDD-E64A-4D27-8978-82FFCA18A12C}" type="datetimeFigureOut">
              <a:rPr lang="en-US" smtClean="0"/>
              <a:pPr/>
              <a:t>11/12/2024</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643A852-0206-46AC-B0EB-645612933129}" type="slidenum">
              <a:rPr lang="en-US" smtClean="0"/>
              <a:pPr/>
              <a:t>‹Nº›</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01022801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BE12BE-7537-B570-956B-81F1EFC06F07}"/>
              </a:ext>
            </a:extLst>
          </p:cNvPr>
          <p:cNvSpPr>
            <a:spLocks noGrp="1"/>
          </p:cNvSpPr>
          <p:nvPr>
            <p:ph type="ctrTitle"/>
          </p:nvPr>
        </p:nvSpPr>
        <p:spPr>
          <a:xfrm>
            <a:off x="6857999" y="954741"/>
            <a:ext cx="4572000" cy="3074334"/>
          </a:xfrm>
        </p:spPr>
        <p:txBody>
          <a:bodyPr>
            <a:normAutofit/>
          </a:bodyPr>
          <a:lstStyle/>
          <a:p>
            <a:pPr algn="l"/>
            <a:br>
              <a:rPr lang="es-EC" sz="3200" b="0" i="0" u="none" strike="noStrike" baseline="0">
                <a:latin typeface="Rockwell" panose="02060603020205020403" pitchFamily="18" charset="0"/>
              </a:rPr>
            </a:br>
            <a:r>
              <a:rPr lang="es-EC" sz="3200" b="0" i="0" u="none" strike="noStrike" baseline="0">
                <a:latin typeface="Rockwell" panose="02060603020205020403" pitchFamily="18" charset="0"/>
              </a:rPr>
              <a:t> </a:t>
            </a:r>
            <a:r>
              <a:rPr lang="es-EC" sz="3200" b="1" i="0" u="none" strike="noStrike" baseline="0">
                <a:latin typeface="Rockwell" panose="02060603020205020403" pitchFamily="18" charset="0"/>
              </a:rPr>
              <a:t>GESTORES BIBLIOGRÁFICOS</a:t>
            </a:r>
            <a:endParaRPr lang="es-EC" sz="3200" dirty="0"/>
          </a:p>
        </p:txBody>
      </p:sp>
      <p:sp>
        <p:nvSpPr>
          <p:cNvPr id="3" name="Subtítulo 2">
            <a:extLst>
              <a:ext uri="{FF2B5EF4-FFF2-40B4-BE49-F238E27FC236}">
                <a16:creationId xmlns:a16="http://schemas.microsoft.com/office/drawing/2014/main" id="{328BAD8C-8F4D-E104-5C29-E428B7202E54}"/>
              </a:ext>
            </a:extLst>
          </p:cNvPr>
          <p:cNvSpPr>
            <a:spLocks noGrp="1"/>
          </p:cNvSpPr>
          <p:nvPr>
            <p:ph type="subTitle" idx="1"/>
          </p:nvPr>
        </p:nvSpPr>
        <p:spPr>
          <a:xfrm>
            <a:off x="5252935" y="1193664"/>
            <a:ext cx="6420255" cy="2969773"/>
          </a:xfrm>
        </p:spPr>
        <p:txBody>
          <a:bodyPr>
            <a:normAutofit/>
          </a:bodyPr>
          <a:lstStyle/>
          <a:p>
            <a:pPr algn="ctr"/>
            <a:r>
              <a:rPr lang="es-EC" sz="5000"/>
              <a:t>GESTORES Bibliográficos </a:t>
            </a:r>
          </a:p>
          <a:p>
            <a:pPr algn="ctr"/>
            <a:endParaRPr lang="es-EC" sz="5000" dirty="0"/>
          </a:p>
        </p:txBody>
      </p:sp>
      <p:pic>
        <p:nvPicPr>
          <p:cNvPr id="5" name="Imagen 4" descr="Interfaz de usuario gráfica&#10;&#10;Descripción generada automáticamente con confianza media">
            <a:extLst>
              <a:ext uri="{FF2B5EF4-FFF2-40B4-BE49-F238E27FC236}">
                <a16:creationId xmlns:a16="http://schemas.microsoft.com/office/drawing/2014/main" id="{4D7F175C-91D4-4064-538B-832CAFA4C3CC}"/>
              </a:ext>
            </a:extLst>
          </p:cNvPr>
          <p:cNvPicPr>
            <a:picLocks noChangeAspect="1"/>
          </p:cNvPicPr>
          <p:nvPr/>
        </p:nvPicPr>
        <p:blipFill>
          <a:blip r:embed="rId2"/>
          <a:stretch>
            <a:fillRect/>
          </a:stretch>
        </p:blipFill>
        <p:spPr>
          <a:xfrm>
            <a:off x="835024" y="2056430"/>
            <a:ext cx="4203701" cy="3325315"/>
          </a:xfrm>
          <a:prstGeom prst="rect">
            <a:avLst/>
          </a:prstGeom>
        </p:spPr>
      </p:pic>
    </p:spTree>
    <p:extLst>
      <p:ext uri="{BB962C8B-B14F-4D97-AF65-F5344CB8AC3E}">
        <p14:creationId xmlns:p14="http://schemas.microsoft.com/office/powerpoint/2010/main" val="531676410"/>
      </p:ext>
    </p:extLst>
  </p:cSld>
  <p:clrMapOvr>
    <a:masterClrMapping/>
  </p:clrMapOvr>
  <mc:AlternateContent xmlns:mc="http://schemas.openxmlformats.org/markup-compatibility/2006">
    <mc:Choice xmlns:p14="http://schemas.microsoft.com/office/powerpoint/2010/main" Requires="p14">
      <p:transition spd="slow" p14:dur="2000" advTm="101575"/>
    </mc:Choice>
    <mc:Fallback>
      <p:transition spd="slow" advTm="10157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BD4729-DBDF-40A6-9BA4-E4C97EF6D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12" name="Rectangle 11">
            <a:extLst>
              <a:ext uri="{FF2B5EF4-FFF2-40B4-BE49-F238E27FC236}">
                <a16:creationId xmlns:a16="http://schemas.microsoft.com/office/drawing/2014/main" id="{55125130-F4AB-465E-8AE2-E583FCAAB2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14" name="Rectangle 13">
            <a:extLst>
              <a:ext uri="{FF2B5EF4-FFF2-40B4-BE49-F238E27FC236}">
                <a16:creationId xmlns:a16="http://schemas.microsoft.com/office/drawing/2014/main" id="{E0BA65A2-0302-4468-ADA7-9EC3F9593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useBgFill="1">
        <p:nvSpPr>
          <p:cNvPr id="16" name="Rectangle 15">
            <a:extLst>
              <a:ext uri="{FF2B5EF4-FFF2-40B4-BE49-F238E27FC236}">
                <a16:creationId xmlns:a16="http://schemas.microsoft.com/office/drawing/2014/main" id="{8C266B9D-DC87-430A-8D3A-2E83639A1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9282F36-261B-49B3-8CA9-FB857C475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5422"/>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20" name="Rectangle 19">
            <a:extLst>
              <a:ext uri="{FF2B5EF4-FFF2-40B4-BE49-F238E27FC236}">
                <a16:creationId xmlns:a16="http://schemas.microsoft.com/office/drawing/2014/main" id="{B87215C3-3B83-4BE7-9213-26E084BD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434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22" name="Rectangle 21">
            <a:extLst>
              <a:ext uri="{FF2B5EF4-FFF2-40B4-BE49-F238E27FC236}">
                <a16:creationId xmlns:a16="http://schemas.microsoft.com/office/drawing/2014/main" id="{13A105D4-2907-419E-8223-4C266BA1E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pic>
        <p:nvPicPr>
          <p:cNvPr id="5" name="Marcador de contenido 4">
            <a:extLst>
              <a:ext uri="{FF2B5EF4-FFF2-40B4-BE49-F238E27FC236}">
                <a16:creationId xmlns:a16="http://schemas.microsoft.com/office/drawing/2014/main" id="{7D2AB486-86AB-3A11-65B2-13EFB377725C}"/>
              </a:ext>
            </a:extLst>
          </p:cNvPr>
          <p:cNvPicPr>
            <a:picLocks noGrp="1" noChangeAspect="1"/>
          </p:cNvPicPr>
          <p:nvPr>
            <p:ph idx="1"/>
          </p:nvPr>
        </p:nvPicPr>
        <p:blipFill>
          <a:blip r:embed="rId2"/>
          <a:stretch>
            <a:fillRect/>
          </a:stretch>
        </p:blipFill>
        <p:spPr>
          <a:xfrm>
            <a:off x="914680" y="599724"/>
            <a:ext cx="10355846" cy="5200321"/>
          </a:xfrm>
          <a:prstGeom prst="rect">
            <a:avLst/>
          </a:prstGeom>
        </p:spPr>
      </p:pic>
      <p:sp>
        <p:nvSpPr>
          <p:cNvPr id="24" name="Rectangle 23">
            <a:extLst>
              <a:ext uri="{FF2B5EF4-FFF2-40B4-BE49-F238E27FC236}">
                <a16:creationId xmlns:a16="http://schemas.microsoft.com/office/drawing/2014/main" id="{1EEE7F17-8E08-4C69-8E22-661908E6DF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873675"/>
            <a:ext cx="11296733" cy="51689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Tree>
    <p:extLst>
      <p:ext uri="{BB962C8B-B14F-4D97-AF65-F5344CB8AC3E}">
        <p14:creationId xmlns:p14="http://schemas.microsoft.com/office/powerpoint/2010/main" val="3918917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12" name="Rectangle 11">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14" name="Rectangle 13">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16" name="Rectangle 15">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useBgFill="1">
        <p:nvSpPr>
          <p:cNvPr id="18" name="Rectangle 17">
            <a:extLst>
              <a:ext uri="{FF2B5EF4-FFF2-40B4-BE49-F238E27FC236}">
                <a16:creationId xmlns:a16="http://schemas.microsoft.com/office/drawing/2014/main" id="{BF3D65BA-1C65-40FB-92EF-83951BDC1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6DEA2966-2A4D-EA4A-3AFE-FFEAC0973396}"/>
              </a:ext>
            </a:extLst>
          </p:cNvPr>
          <p:cNvPicPr>
            <a:picLocks noChangeAspect="1"/>
          </p:cNvPicPr>
          <p:nvPr/>
        </p:nvPicPr>
        <p:blipFill>
          <a:blip r:embed="rId2"/>
          <a:stretch>
            <a:fillRect/>
          </a:stretch>
        </p:blipFill>
        <p:spPr>
          <a:xfrm>
            <a:off x="1216603" y="913807"/>
            <a:ext cx="4879397" cy="5030386"/>
          </a:xfrm>
          <a:prstGeom prst="rect">
            <a:avLst/>
          </a:prstGeom>
        </p:spPr>
      </p:pic>
      <p:sp>
        <p:nvSpPr>
          <p:cNvPr id="20" name="Rectangle 19">
            <a:extLst>
              <a:ext uri="{FF2B5EF4-FFF2-40B4-BE49-F238E27FC236}">
                <a16:creationId xmlns:a16="http://schemas.microsoft.com/office/drawing/2014/main" id="{ADF52CCA-FCDD-49A0-BFFC-3BD41F1B8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2" name="Título 1">
            <a:extLst>
              <a:ext uri="{FF2B5EF4-FFF2-40B4-BE49-F238E27FC236}">
                <a16:creationId xmlns:a16="http://schemas.microsoft.com/office/drawing/2014/main" id="{E1EB18CB-BA49-C1F5-FC67-6B401A8AB97A}"/>
              </a:ext>
            </a:extLst>
          </p:cNvPr>
          <p:cNvSpPr>
            <a:spLocks noGrp="1"/>
          </p:cNvSpPr>
          <p:nvPr>
            <p:ph type="title"/>
          </p:nvPr>
        </p:nvSpPr>
        <p:spPr>
          <a:xfrm>
            <a:off x="8296275" y="1419225"/>
            <a:ext cx="3081576" cy="2085869"/>
          </a:xfrm>
        </p:spPr>
        <p:txBody>
          <a:bodyPr vert="horz" lIns="91440" tIns="45720" rIns="91440" bIns="45720" rtlCol="0" anchor="b">
            <a:normAutofit/>
          </a:bodyPr>
          <a:lstStyle/>
          <a:p>
            <a:r>
              <a:rPr lang="en-US" sz="3600" i="0" u="none" strike="noStrike" baseline="0">
                <a:solidFill>
                  <a:srgbClr val="FFFFFF"/>
                </a:solidFill>
              </a:rPr>
              <a:t>¿Cómo instalar Zotero? </a:t>
            </a:r>
            <a:endParaRPr lang="en-US" sz="3600">
              <a:solidFill>
                <a:srgbClr val="FFFFFF"/>
              </a:solidFill>
            </a:endParaRPr>
          </a:p>
        </p:txBody>
      </p:sp>
    </p:spTree>
    <p:extLst>
      <p:ext uri="{BB962C8B-B14F-4D97-AF65-F5344CB8AC3E}">
        <p14:creationId xmlns:p14="http://schemas.microsoft.com/office/powerpoint/2010/main" val="4171783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79CC698-D832-2325-05AD-6F7411DA250E}"/>
              </a:ext>
            </a:extLst>
          </p:cNvPr>
          <p:cNvSpPr>
            <a:spLocks noGrp="1"/>
          </p:cNvSpPr>
          <p:nvPr>
            <p:ph idx="1"/>
          </p:nvPr>
        </p:nvSpPr>
        <p:spPr/>
        <p:txBody>
          <a:bodyPr/>
          <a:lstStyle/>
          <a:p>
            <a:r>
              <a:rPr lang="es-EC" dirty="0"/>
              <a:t>Crear carpeta </a:t>
            </a:r>
          </a:p>
        </p:txBody>
      </p:sp>
      <p:pic>
        <p:nvPicPr>
          <p:cNvPr id="5" name="Imagen 4">
            <a:extLst>
              <a:ext uri="{FF2B5EF4-FFF2-40B4-BE49-F238E27FC236}">
                <a16:creationId xmlns:a16="http://schemas.microsoft.com/office/drawing/2014/main" id="{9BD27189-7A76-8534-1389-D3B3C6A93095}"/>
              </a:ext>
            </a:extLst>
          </p:cNvPr>
          <p:cNvPicPr>
            <a:picLocks noChangeAspect="1"/>
          </p:cNvPicPr>
          <p:nvPr/>
        </p:nvPicPr>
        <p:blipFill>
          <a:blip r:embed="rId2"/>
          <a:stretch>
            <a:fillRect/>
          </a:stretch>
        </p:blipFill>
        <p:spPr>
          <a:xfrm>
            <a:off x="2892381" y="338866"/>
            <a:ext cx="8878087" cy="6180267"/>
          </a:xfrm>
          <a:prstGeom prst="rect">
            <a:avLst/>
          </a:prstGeom>
        </p:spPr>
      </p:pic>
    </p:spTree>
    <p:extLst>
      <p:ext uri="{BB962C8B-B14F-4D97-AF65-F5344CB8AC3E}">
        <p14:creationId xmlns:p14="http://schemas.microsoft.com/office/powerpoint/2010/main" val="345338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79CC698-D832-2325-05AD-6F7411DA250E}"/>
              </a:ext>
            </a:extLst>
          </p:cNvPr>
          <p:cNvSpPr>
            <a:spLocks noGrp="1"/>
          </p:cNvSpPr>
          <p:nvPr>
            <p:ph idx="1"/>
          </p:nvPr>
        </p:nvSpPr>
        <p:spPr>
          <a:xfrm>
            <a:off x="565953" y="2180497"/>
            <a:ext cx="2162008" cy="1013800"/>
          </a:xfrm>
        </p:spPr>
        <p:txBody>
          <a:bodyPr/>
          <a:lstStyle/>
          <a:p>
            <a:r>
              <a:rPr lang="es-EC" dirty="0"/>
              <a:t>Buscar </a:t>
            </a:r>
          </a:p>
        </p:txBody>
      </p:sp>
      <p:pic>
        <p:nvPicPr>
          <p:cNvPr id="9" name="Imagen 8">
            <a:extLst>
              <a:ext uri="{FF2B5EF4-FFF2-40B4-BE49-F238E27FC236}">
                <a16:creationId xmlns:a16="http://schemas.microsoft.com/office/drawing/2014/main" id="{7ABA02FF-A300-3BA9-2FFA-2C5033992D9B}"/>
              </a:ext>
            </a:extLst>
          </p:cNvPr>
          <p:cNvPicPr>
            <a:picLocks noChangeAspect="1"/>
          </p:cNvPicPr>
          <p:nvPr/>
        </p:nvPicPr>
        <p:blipFill>
          <a:blip r:embed="rId2"/>
          <a:stretch>
            <a:fillRect/>
          </a:stretch>
        </p:blipFill>
        <p:spPr>
          <a:xfrm>
            <a:off x="3160678" y="529181"/>
            <a:ext cx="8551423" cy="5738581"/>
          </a:xfrm>
          <a:prstGeom prst="rect">
            <a:avLst/>
          </a:prstGeom>
        </p:spPr>
      </p:pic>
    </p:spTree>
    <p:extLst>
      <p:ext uri="{BB962C8B-B14F-4D97-AF65-F5344CB8AC3E}">
        <p14:creationId xmlns:p14="http://schemas.microsoft.com/office/powerpoint/2010/main" val="1118960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8C9D3B-BD91-5B49-1D3B-9709A085B0E4}"/>
              </a:ext>
            </a:extLst>
          </p:cNvPr>
          <p:cNvSpPr>
            <a:spLocks noGrp="1"/>
          </p:cNvSpPr>
          <p:nvPr>
            <p:ph type="title"/>
          </p:nvPr>
        </p:nvSpPr>
        <p:spPr/>
        <p:txBody>
          <a:bodyPr/>
          <a:lstStyle/>
          <a:p>
            <a:endParaRPr lang="es-EC"/>
          </a:p>
        </p:txBody>
      </p:sp>
      <p:pic>
        <p:nvPicPr>
          <p:cNvPr id="5" name="Imagen 4">
            <a:extLst>
              <a:ext uri="{FF2B5EF4-FFF2-40B4-BE49-F238E27FC236}">
                <a16:creationId xmlns:a16="http://schemas.microsoft.com/office/drawing/2014/main" id="{856BFEBC-B2B2-5E94-CB3D-628DCB6B287E}"/>
              </a:ext>
            </a:extLst>
          </p:cNvPr>
          <p:cNvPicPr>
            <a:picLocks noChangeAspect="1"/>
          </p:cNvPicPr>
          <p:nvPr/>
        </p:nvPicPr>
        <p:blipFill>
          <a:blip r:embed="rId2"/>
          <a:stretch>
            <a:fillRect/>
          </a:stretch>
        </p:blipFill>
        <p:spPr>
          <a:xfrm>
            <a:off x="1129832" y="520146"/>
            <a:ext cx="10171762" cy="5817707"/>
          </a:xfrm>
          <a:prstGeom prst="rect">
            <a:avLst/>
          </a:prstGeom>
        </p:spPr>
      </p:pic>
    </p:spTree>
    <p:extLst>
      <p:ext uri="{BB962C8B-B14F-4D97-AF65-F5344CB8AC3E}">
        <p14:creationId xmlns:p14="http://schemas.microsoft.com/office/powerpoint/2010/main" val="3178392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12" name="Rectangle 11">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14" name="Rectangle 13">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16" name="Rectangle 15">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18" name="Rectangle 17">
            <a:extLst>
              <a:ext uri="{FF2B5EF4-FFF2-40B4-BE49-F238E27FC236}">
                <a16:creationId xmlns:a16="http://schemas.microsoft.com/office/drawing/2014/main" id="{42D4960A-896E-4F6B-BF65-B4662AC9D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Gill Sans MT" panose="020B0502020104020203"/>
              <a:ea typeface="+mn-ea"/>
              <a:cs typeface="+mn-cs"/>
            </a:endParaRPr>
          </a:p>
        </p:txBody>
      </p:sp>
      <p:sp>
        <p:nvSpPr>
          <p:cNvPr id="20" name="Rectangle 19">
            <a:extLst>
              <a:ext uri="{FF2B5EF4-FFF2-40B4-BE49-F238E27FC236}">
                <a16:creationId xmlns:a16="http://schemas.microsoft.com/office/drawing/2014/main" id="{5684944A-8803-462C-84C5-4576C56A77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457199"/>
            <a:ext cx="3618827" cy="5175115"/>
          </a:xfrm>
          <a:prstGeom prst="rect">
            <a:avLst/>
          </a:prstGeom>
          <a:solidFill>
            <a:srgbClr val="475A5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pic>
        <p:nvPicPr>
          <p:cNvPr id="5" name="Imagen 4" descr="Interfaz de usuario gráfica, Aplicación&#10;&#10;Descripción generada automáticamente">
            <a:extLst>
              <a:ext uri="{FF2B5EF4-FFF2-40B4-BE49-F238E27FC236}">
                <a16:creationId xmlns:a16="http://schemas.microsoft.com/office/drawing/2014/main" id="{B19E76EE-B76C-ECCB-1DBB-2875B1501569}"/>
              </a:ext>
            </a:extLst>
          </p:cNvPr>
          <p:cNvPicPr>
            <a:picLocks noChangeAspect="1"/>
          </p:cNvPicPr>
          <p:nvPr/>
        </p:nvPicPr>
        <p:blipFill rotWithShape="1">
          <a:blip r:embed="rId2"/>
          <a:srcRect r="1" b="25370"/>
          <a:stretch/>
        </p:blipFill>
        <p:spPr>
          <a:xfrm>
            <a:off x="1477530" y="273465"/>
            <a:ext cx="9392387" cy="5758774"/>
          </a:xfrm>
          <a:prstGeom prst="rect">
            <a:avLst/>
          </a:prstGeom>
        </p:spPr>
      </p:pic>
      <p:sp>
        <p:nvSpPr>
          <p:cNvPr id="22" name="Rectangle 21">
            <a:extLst>
              <a:ext uri="{FF2B5EF4-FFF2-40B4-BE49-F238E27FC236}">
                <a16:creationId xmlns:a16="http://schemas.microsoft.com/office/drawing/2014/main" id="{E07F3B49-8C20-42F5-831D-59306D05F6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5707627"/>
            <a:ext cx="3618828" cy="6492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Tree>
    <p:extLst>
      <p:ext uri="{BB962C8B-B14F-4D97-AF65-F5344CB8AC3E}">
        <p14:creationId xmlns:p14="http://schemas.microsoft.com/office/powerpoint/2010/main" val="3297712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79CC698-D832-2325-05AD-6F7411DA250E}"/>
              </a:ext>
            </a:extLst>
          </p:cNvPr>
          <p:cNvSpPr>
            <a:spLocks noGrp="1"/>
          </p:cNvSpPr>
          <p:nvPr>
            <p:ph idx="1"/>
          </p:nvPr>
        </p:nvSpPr>
        <p:spPr>
          <a:xfrm>
            <a:off x="428792" y="717457"/>
            <a:ext cx="11029615" cy="471264"/>
          </a:xfrm>
        </p:spPr>
        <p:txBody>
          <a:bodyPr/>
          <a:lstStyle/>
          <a:p>
            <a:r>
              <a:rPr lang="es-EC" dirty="0">
                <a:solidFill>
                  <a:schemeClr val="bg1"/>
                </a:solidFill>
              </a:rPr>
              <a:t>SINCRONIZAR PARA ACTUALIZAR </a:t>
            </a:r>
          </a:p>
        </p:txBody>
      </p:sp>
      <p:pic>
        <p:nvPicPr>
          <p:cNvPr id="5" name="Imagen 4">
            <a:extLst>
              <a:ext uri="{FF2B5EF4-FFF2-40B4-BE49-F238E27FC236}">
                <a16:creationId xmlns:a16="http://schemas.microsoft.com/office/drawing/2014/main" id="{7EC3B735-902E-B103-9E95-A558FC306CD8}"/>
              </a:ext>
            </a:extLst>
          </p:cNvPr>
          <p:cNvPicPr>
            <a:picLocks noChangeAspect="1"/>
          </p:cNvPicPr>
          <p:nvPr/>
        </p:nvPicPr>
        <p:blipFill>
          <a:blip r:embed="rId2"/>
          <a:stretch>
            <a:fillRect/>
          </a:stretch>
        </p:blipFill>
        <p:spPr>
          <a:xfrm>
            <a:off x="864870" y="1304924"/>
            <a:ext cx="9742170" cy="5141595"/>
          </a:xfrm>
          <a:prstGeom prst="rect">
            <a:avLst/>
          </a:prstGeom>
        </p:spPr>
      </p:pic>
      <p:cxnSp>
        <p:nvCxnSpPr>
          <p:cNvPr id="7" name="Conector recto de flecha 6">
            <a:extLst>
              <a:ext uri="{FF2B5EF4-FFF2-40B4-BE49-F238E27FC236}">
                <a16:creationId xmlns:a16="http://schemas.microsoft.com/office/drawing/2014/main" id="{687BCF6A-0AB8-C954-E19B-CFC4DD6A5C0C}"/>
              </a:ext>
            </a:extLst>
          </p:cNvPr>
          <p:cNvCxnSpPr/>
          <p:nvPr/>
        </p:nvCxnSpPr>
        <p:spPr>
          <a:xfrm flipV="1">
            <a:off x="8671560" y="1776188"/>
            <a:ext cx="1432560" cy="6012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9947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8C9D3B-BD91-5B49-1D3B-9709A085B0E4}"/>
              </a:ext>
            </a:extLst>
          </p:cNvPr>
          <p:cNvSpPr>
            <a:spLocks noGrp="1"/>
          </p:cNvSpPr>
          <p:nvPr>
            <p:ph type="title"/>
          </p:nvPr>
        </p:nvSpPr>
        <p:spPr/>
        <p:txBody>
          <a:bodyPr/>
          <a:lstStyle/>
          <a:p>
            <a:r>
              <a:rPr lang="es-EC" dirty="0"/>
              <a:t>CITAR </a:t>
            </a:r>
          </a:p>
        </p:txBody>
      </p:sp>
      <p:pic>
        <p:nvPicPr>
          <p:cNvPr id="5" name="Marcador de contenido 4">
            <a:extLst>
              <a:ext uri="{FF2B5EF4-FFF2-40B4-BE49-F238E27FC236}">
                <a16:creationId xmlns:a16="http://schemas.microsoft.com/office/drawing/2014/main" id="{4D3EAE75-CC1C-6197-E00E-204C12E53B3E}"/>
              </a:ext>
            </a:extLst>
          </p:cNvPr>
          <p:cNvPicPr>
            <a:picLocks noGrp="1" noChangeAspect="1"/>
          </p:cNvPicPr>
          <p:nvPr>
            <p:ph idx="1"/>
          </p:nvPr>
        </p:nvPicPr>
        <p:blipFill>
          <a:blip r:embed="rId2"/>
          <a:stretch>
            <a:fillRect/>
          </a:stretch>
        </p:blipFill>
        <p:spPr>
          <a:xfrm>
            <a:off x="2560340" y="2372179"/>
            <a:ext cx="8387840" cy="4184328"/>
          </a:xfrm>
        </p:spPr>
      </p:pic>
      <p:pic>
        <p:nvPicPr>
          <p:cNvPr id="7" name="Imagen 6">
            <a:extLst>
              <a:ext uri="{FF2B5EF4-FFF2-40B4-BE49-F238E27FC236}">
                <a16:creationId xmlns:a16="http://schemas.microsoft.com/office/drawing/2014/main" id="{83E12554-1007-E2CE-987A-4F9B16D47B39}"/>
              </a:ext>
            </a:extLst>
          </p:cNvPr>
          <p:cNvPicPr>
            <a:picLocks noChangeAspect="1"/>
          </p:cNvPicPr>
          <p:nvPr/>
        </p:nvPicPr>
        <p:blipFill>
          <a:blip r:embed="rId3"/>
          <a:stretch>
            <a:fillRect/>
          </a:stretch>
        </p:blipFill>
        <p:spPr>
          <a:xfrm>
            <a:off x="2816463" y="301493"/>
            <a:ext cx="8258175" cy="2828925"/>
          </a:xfrm>
          <a:prstGeom prst="rect">
            <a:avLst/>
          </a:prstGeom>
        </p:spPr>
      </p:pic>
      <p:cxnSp>
        <p:nvCxnSpPr>
          <p:cNvPr id="8" name="Conector recto de flecha 7">
            <a:extLst>
              <a:ext uri="{FF2B5EF4-FFF2-40B4-BE49-F238E27FC236}">
                <a16:creationId xmlns:a16="http://schemas.microsoft.com/office/drawing/2014/main" id="{79779937-2FB7-1576-89FD-7C11978C0AAB}"/>
              </a:ext>
            </a:extLst>
          </p:cNvPr>
          <p:cNvCxnSpPr/>
          <p:nvPr/>
        </p:nvCxnSpPr>
        <p:spPr>
          <a:xfrm flipH="1" flipV="1">
            <a:off x="3492230" y="1916349"/>
            <a:ext cx="1040859" cy="73930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0999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8C9D3B-BD91-5B49-1D3B-9709A085B0E4}"/>
              </a:ext>
            </a:extLst>
          </p:cNvPr>
          <p:cNvSpPr>
            <a:spLocks noGrp="1"/>
          </p:cNvSpPr>
          <p:nvPr>
            <p:ph type="title"/>
          </p:nvPr>
        </p:nvSpPr>
        <p:spPr/>
        <p:txBody>
          <a:bodyPr/>
          <a:lstStyle/>
          <a:p>
            <a:endParaRPr lang="es-EC"/>
          </a:p>
        </p:txBody>
      </p:sp>
      <p:pic>
        <p:nvPicPr>
          <p:cNvPr id="4" name="Imagen 3">
            <a:extLst>
              <a:ext uri="{FF2B5EF4-FFF2-40B4-BE49-F238E27FC236}">
                <a16:creationId xmlns:a16="http://schemas.microsoft.com/office/drawing/2014/main" id="{4C0C1C43-1131-81AA-6450-EC0A6B0A1541}"/>
              </a:ext>
            </a:extLst>
          </p:cNvPr>
          <p:cNvPicPr>
            <a:picLocks noChangeAspect="1"/>
          </p:cNvPicPr>
          <p:nvPr/>
        </p:nvPicPr>
        <p:blipFill>
          <a:blip r:embed="rId2"/>
          <a:stretch>
            <a:fillRect/>
          </a:stretch>
        </p:blipFill>
        <p:spPr>
          <a:xfrm>
            <a:off x="337352" y="301493"/>
            <a:ext cx="10574488" cy="2828925"/>
          </a:xfrm>
          <a:prstGeom prst="rect">
            <a:avLst/>
          </a:prstGeom>
        </p:spPr>
      </p:pic>
      <p:pic>
        <p:nvPicPr>
          <p:cNvPr id="6" name="Imagen 5">
            <a:extLst>
              <a:ext uri="{FF2B5EF4-FFF2-40B4-BE49-F238E27FC236}">
                <a16:creationId xmlns:a16="http://schemas.microsoft.com/office/drawing/2014/main" id="{4ECC5787-BFF3-9B30-A844-26D15859DA4D}"/>
              </a:ext>
            </a:extLst>
          </p:cNvPr>
          <p:cNvPicPr>
            <a:picLocks noChangeAspect="1"/>
          </p:cNvPicPr>
          <p:nvPr/>
        </p:nvPicPr>
        <p:blipFill>
          <a:blip r:embed="rId3"/>
          <a:stretch>
            <a:fillRect/>
          </a:stretch>
        </p:blipFill>
        <p:spPr>
          <a:xfrm>
            <a:off x="385762" y="3679364"/>
            <a:ext cx="5505450" cy="1285875"/>
          </a:xfrm>
          <a:prstGeom prst="rect">
            <a:avLst/>
          </a:prstGeom>
        </p:spPr>
      </p:pic>
      <p:sp>
        <p:nvSpPr>
          <p:cNvPr id="7" name="CuadroTexto 6">
            <a:extLst>
              <a:ext uri="{FF2B5EF4-FFF2-40B4-BE49-F238E27FC236}">
                <a16:creationId xmlns:a16="http://schemas.microsoft.com/office/drawing/2014/main" id="{8980016C-4CF9-67B7-CE5E-261C6CE3EF1D}"/>
              </a:ext>
            </a:extLst>
          </p:cNvPr>
          <p:cNvSpPr txBox="1"/>
          <p:nvPr/>
        </p:nvSpPr>
        <p:spPr>
          <a:xfrm>
            <a:off x="651429" y="4978166"/>
            <a:ext cx="4648200" cy="369332"/>
          </a:xfrm>
          <a:prstGeom prst="rect">
            <a:avLst/>
          </a:prstGeom>
          <a:noFill/>
        </p:spPr>
        <p:txBody>
          <a:bodyPr wrap="square" rtlCol="0">
            <a:spAutoFit/>
          </a:bodyPr>
          <a:lstStyle/>
          <a:p>
            <a:r>
              <a:rPr lang="es-EC" dirty="0"/>
              <a:t>TITULO/ NOMBRE DEL AUTOR </a:t>
            </a:r>
          </a:p>
        </p:txBody>
      </p:sp>
      <p:pic>
        <p:nvPicPr>
          <p:cNvPr id="9" name="Imagen 8">
            <a:extLst>
              <a:ext uri="{FF2B5EF4-FFF2-40B4-BE49-F238E27FC236}">
                <a16:creationId xmlns:a16="http://schemas.microsoft.com/office/drawing/2014/main" id="{EEF35D7B-2774-559E-D0CA-6B3598B3EC72}"/>
              </a:ext>
            </a:extLst>
          </p:cNvPr>
          <p:cNvPicPr>
            <a:picLocks noChangeAspect="1"/>
          </p:cNvPicPr>
          <p:nvPr/>
        </p:nvPicPr>
        <p:blipFill>
          <a:blip r:embed="rId4"/>
          <a:stretch>
            <a:fillRect/>
          </a:stretch>
        </p:blipFill>
        <p:spPr>
          <a:xfrm>
            <a:off x="5891212" y="3670504"/>
            <a:ext cx="5438775" cy="1247775"/>
          </a:xfrm>
          <a:prstGeom prst="rect">
            <a:avLst/>
          </a:prstGeom>
        </p:spPr>
      </p:pic>
    </p:spTree>
    <p:extLst>
      <p:ext uri="{BB962C8B-B14F-4D97-AF65-F5344CB8AC3E}">
        <p14:creationId xmlns:p14="http://schemas.microsoft.com/office/powerpoint/2010/main" val="2202467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8C9D3B-BD91-5B49-1D3B-9709A085B0E4}"/>
              </a:ext>
            </a:extLst>
          </p:cNvPr>
          <p:cNvSpPr>
            <a:spLocks noGrp="1"/>
          </p:cNvSpPr>
          <p:nvPr>
            <p:ph type="title"/>
          </p:nvPr>
        </p:nvSpPr>
        <p:spPr/>
        <p:txBody>
          <a:bodyPr/>
          <a:lstStyle/>
          <a:p>
            <a:r>
              <a:rPr lang="es-EC" dirty="0"/>
              <a:t>REFERENCIA BIBLIOGRÁFICA</a:t>
            </a:r>
            <a:br>
              <a:rPr lang="es-EC" dirty="0"/>
            </a:br>
            <a:endParaRPr lang="es-EC" dirty="0"/>
          </a:p>
        </p:txBody>
      </p:sp>
      <p:pic>
        <p:nvPicPr>
          <p:cNvPr id="5" name="Imagen 4">
            <a:extLst>
              <a:ext uri="{FF2B5EF4-FFF2-40B4-BE49-F238E27FC236}">
                <a16:creationId xmlns:a16="http://schemas.microsoft.com/office/drawing/2014/main" id="{86EA2212-0FE6-A1DD-50D4-6F9617AEDA38}"/>
              </a:ext>
            </a:extLst>
          </p:cNvPr>
          <p:cNvPicPr>
            <a:picLocks noChangeAspect="1"/>
          </p:cNvPicPr>
          <p:nvPr/>
        </p:nvPicPr>
        <p:blipFill>
          <a:blip r:embed="rId2"/>
          <a:stretch>
            <a:fillRect/>
          </a:stretch>
        </p:blipFill>
        <p:spPr>
          <a:xfrm>
            <a:off x="1353502" y="2072640"/>
            <a:ext cx="7534275" cy="1828800"/>
          </a:xfrm>
          <a:prstGeom prst="rect">
            <a:avLst/>
          </a:prstGeom>
        </p:spPr>
      </p:pic>
      <p:pic>
        <p:nvPicPr>
          <p:cNvPr id="7" name="Imagen 6">
            <a:extLst>
              <a:ext uri="{FF2B5EF4-FFF2-40B4-BE49-F238E27FC236}">
                <a16:creationId xmlns:a16="http://schemas.microsoft.com/office/drawing/2014/main" id="{295FBA47-7C25-B0D3-7F73-E3400C3CA3D4}"/>
              </a:ext>
            </a:extLst>
          </p:cNvPr>
          <p:cNvPicPr>
            <a:picLocks noChangeAspect="1"/>
          </p:cNvPicPr>
          <p:nvPr/>
        </p:nvPicPr>
        <p:blipFill>
          <a:blip r:embed="rId3"/>
          <a:stretch>
            <a:fillRect/>
          </a:stretch>
        </p:blipFill>
        <p:spPr>
          <a:xfrm>
            <a:off x="1538328" y="4084320"/>
            <a:ext cx="6953919" cy="2071524"/>
          </a:xfrm>
          <a:prstGeom prst="rect">
            <a:avLst/>
          </a:prstGeom>
        </p:spPr>
      </p:pic>
      <p:cxnSp>
        <p:nvCxnSpPr>
          <p:cNvPr id="9" name="Conector recto de flecha 8">
            <a:extLst>
              <a:ext uri="{FF2B5EF4-FFF2-40B4-BE49-F238E27FC236}">
                <a16:creationId xmlns:a16="http://schemas.microsoft.com/office/drawing/2014/main" id="{1181F9BB-BD8F-FDC1-41A2-1A11656A380D}"/>
              </a:ext>
            </a:extLst>
          </p:cNvPr>
          <p:cNvCxnSpPr/>
          <p:nvPr/>
        </p:nvCxnSpPr>
        <p:spPr>
          <a:xfrm flipH="1" flipV="1">
            <a:off x="2377440" y="2880360"/>
            <a:ext cx="2484120" cy="12039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3862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EB18CB-BA49-C1F5-FC67-6B401A8AB97A}"/>
              </a:ext>
            </a:extLst>
          </p:cNvPr>
          <p:cNvSpPr>
            <a:spLocks noGrp="1"/>
          </p:cNvSpPr>
          <p:nvPr>
            <p:ph type="title"/>
          </p:nvPr>
        </p:nvSpPr>
        <p:spPr>
          <a:xfrm>
            <a:off x="762000" y="513347"/>
            <a:ext cx="9144000" cy="1263649"/>
          </a:xfrm>
        </p:spPr>
        <p:txBody>
          <a:bodyPr>
            <a:normAutofit/>
          </a:bodyPr>
          <a:lstStyle/>
          <a:p>
            <a:r>
              <a:rPr lang="es-EC" dirty="0">
                <a:highlight>
                  <a:srgbClr val="1F1F1F"/>
                </a:highlight>
                <a:latin typeface="arial" panose="020B0604020202020204" pitchFamily="34" charset="0"/>
              </a:rPr>
              <a:t>GESTORES BIBLIOGRÁFICOS</a:t>
            </a:r>
            <a:br>
              <a:rPr lang="es-EC" b="0" i="0" strike="noStrike" dirty="0">
                <a:effectLst/>
                <a:highlight>
                  <a:srgbClr val="1F1F1F"/>
                </a:highlight>
                <a:latin typeface="arial" panose="020B0604020202020204" pitchFamily="34" charset="0"/>
              </a:rPr>
            </a:br>
            <a:endParaRPr lang="es-EC" dirty="0"/>
          </a:p>
        </p:txBody>
      </p:sp>
      <p:sp>
        <p:nvSpPr>
          <p:cNvPr id="3" name="Marcador de contenido 2">
            <a:extLst>
              <a:ext uri="{FF2B5EF4-FFF2-40B4-BE49-F238E27FC236}">
                <a16:creationId xmlns:a16="http://schemas.microsoft.com/office/drawing/2014/main" id="{3534F9E8-5DE2-9C63-8765-93DA853A8C7C}"/>
              </a:ext>
            </a:extLst>
          </p:cNvPr>
          <p:cNvSpPr>
            <a:spLocks noGrp="1"/>
          </p:cNvSpPr>
          <p:nvPr>
            <p:ph idx="1"/>
          </p:nvPr>
        </p:nvSpPr>
        <p:spPr>
          <a:xfrm>
            <a:off x="641684" y="2031446"/>
            <a:ext cx="10668000" cy="927956"/>
          </a:xfrm>
        </p:spPr>
        <p:style>
          <a:lnRef idx="3">
            <a:schemeClr val="lt1"/>
          </a:lnRef>
          <a:fillRef idx="1">
            <a:schemeClr val="accent4"/>
          </a:fillRef>
          <a:effectRef idx="1">
            <a:schemeClr val="accent4"/>
          </a:effectRef>
          <a:fontRef idx="minor">
            <a:schemeClr val="lt1"/>
          </a:fontRef>
        </p:style>
        <p:txBody>
          <a:bodyPr/>
          <a:lstStyle/>
          <a:p>
            <a:r>
              <a:rPr lang="es-EC" dirty="0">
                <a:latin typeface="Verdana" panose="020B0604030504040204" pitchFamily="34" charset="0"/>
              </a:rPr>
              <a:t>S</a:t>
            </a:r>
            <a:r>
              <a:rPr lang="es-EC" b="0" i="0" dirty="0">
                <a:effectLst/>
                <a:latin typeface="Verdana" panose="020B0604030504040204" pitchFamily="34" charset="0"/>
              </a:rPr>
              <a:t>on programas que permiten crear una base de datos de referencias bibliográficas para utilización personal. Estas referencias se pueden utilizar para crear las citas y la bibliografía en los trabajos de investigación.</a:t>
            </a:r>
            <a:endParaRPr lang="es-EC" dirty="0"/>
          </a:p>
        </p:txBody>
      </p:sp>
      <p:sp>
        <p:nvSpPr>
          <p:cNvPr id="9" name="CuadroTexto 8">
            <a:extLst>
              <a:ext uri="{FF2B5EF4-FFF2-40B4-BE49-F238E27FC236}">
                <a16:creationId xmlns:a16="http://schemas.microsoft.com/office/drawing/2014/main" id="{0B5E9E77-118B-DE3A-0268-372C43BE778C}"/>
              </a:ext>
            </a:extLst>
          </p:cNvPr>
          <p:cNvSpPr txBox="1"/>
          <p:nvPr/>
        </p:nvSpPr>
        <p:spPr>
          <a:xfrm>
            <a:off x="641684" y="5201198"/>
            <a:ext cx="9753599" cy="646331"/>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s-EC" dirty="0">
                <a:latin typeface="Verdana" panose="020B0604030504040204" pitchFamily="34" charset="0"/>
              </a:rPr>
              <a:t>D</a:t>
            </a:r>
            <a:r>
              <a:rPr lang="es-EC" b="0" i="0" dirty="0">
                <a:effectLst/>
                <a:latin typeface="Verdana" panose="020B0604030504040204" pitchFamily="34" charset="0"/>
              </a:rPr>
              <a:t>atos se pueden introducir de manera manual o automática, a partir de búsquedas en catálogos de bibliotecas, bases de datos y revistas electrónica</a:t>
            </a:r>
            <a:endParaRPr lang="es-EC" dirty="0"/>
          </a:p>
        </p:txBody>
      </p:sp>
      <p:sp>
        <p:nvSpPr>
          <p:cNvPr id="11" name="CuadroTexto 10">
            <a:extLst>
              <a:ext uri="{FF2B5EF4-FFF2-40B4-BE49-F238E27FC236}">
                <a16:creationId xmlns:a16="http://schemas.microsoft.com/office/drawing/2014/main" id="{B63B3940-C184-637E-6C8F-11B2E096780E}"/>
              </a:ext>
            </a:extLst>
          </p:cNvPr>
          <p:cNvSpPr txBox="1"/>
          <p:nvPr/>
        </p:nvSpPr>
        <p:spPr>
          <a:xfrm>
            <a:off x="762000" y="3722134"/>
            <a:ext cx="9962147" cy="646331"/>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es-EC" dirty="0">
                <a:latin typeface="Cabin"/>
              </a:rPr>
              <a:t>E</a:t>
            </a:r>
            <a:r>
              <a:rPr lang="es-EC" sz="1800" b="0" i="0" u="none" strike="noStrike" baseline="0" dirty="0">
                <a:latin typeface="Cabin"/>
              </a:rPr>
              <a:t>s una aplicación informática de base de datos que permite buscar y organizar de forma ordenada las fuentes de información en cualquier áre</a:t>
            </a:r>
            <a:r>
              <a:rPr lang="es-EC" dirty="0">
                <a:latin typeface="Cabin"/>
              </a:rPr>
              <a:t>a </a:t>
            </a:r>
            <a:endParaRPr lang="es-EC" dirty="0"/>
          </a:p>
        </p:txBody>
      </p:sp>
    </p:spTree>
    <p:extLst>
      <p:ext uri="{BB962C8B-B14F-4D97-AF65-F5344CB8AC3E}">
        <p14:creationId xmlns:p14="http://schemas.microsoft.com/office/powerpoint/2010/main" val="1586775335"/>
      </p:ext>
    </p:extLst>
  </p:cSld>
  <p:clrMapOvr>
    <a:masterClrMapping/>
  </p:clrMapOvr>
  <mc:AlternateContent xmlns:mc="http://schemas.openxmlformats.org/markup-compatibility/2006">
    <mc:Choice xmlns:p14="http://schemas.microsoft.com/office/powerpoint/2010/main" Requires="p14">
      <p:transition spd="slow" p14:dur="2000" advTm="3817"/>
    </mc:Choice>
    <mc:Fallback>
      <p:transition spd="slow" advTm="3817"/>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F6452C-6A01-6A2E-90E6-75174EC7B28D}"/>
              </a:ext>
            </a:extLst>
          </p:cNvPr>
          <p:cNvSpPr>
            <a:spLocks noGrp="1"/>
          </p:cNvSpPr>
          <p:nvPr>
            <p:ph type="title"/>
          </p:nvPr>
        </p:nvSpPr>
        <p:spPr/>
        <p:txBody>
          <a:bodyPr/>
          <a:lstStyle/>
          <a:p>
            <a:r>
              <a:rPr lang="es-EC" dirty="0"/>
              <a:t>MENDELEY </a:t>
            </a:r>
          </a:p>
        </p:txBody>
      </p:sp>
      <p:sp>
        <p:nvSpPr>
          <p:cNvPr id="3" name="Marcador de contenido 2">
            <a:extLst>
              <a:ext uri="{FF2B5EF4-FFF2-40B4-BE49-F238E27FC236}">
                <a16:creationId xmlns:a16="http://schemas.microsoft.com/office/drawing/2014/main" id="{122EF447-D60F-0255-2E5C-1CDC0584C813}"/>
              </a:ext>
            </a:extLst>
          </p:cNvPr>
          <p:cNvSpPr>
            <a:spLocks noGrp="1"/>
          </p:cNvSpPr>
          <p:nvPr>
            <p:ph idx="1"/>
          </p:nvPr>
        </p:nvSpPr>
        <p:spPr>
          <a:xfrm>
            <a:off x="581193" y="2180496"/>
            <a:ext cx="4463248" cy="4296504"/>
          </a:xfrm>
        </p:spPr>
        <p:txBody>
          <a:bodyPr/>
          <a:lstStyle/>
          <a:p>
            <a:r>
              <a:rPr lang="es-EC" dirty="0">
                <a:solidFill>
                  <a:srgbClr val="3B3B3B"/>
                </a:solidFill>
                <a:latin typeface="Calibri" panose="020F0502020204030204" pitchFamily="34" charset="0"/>
              </a:rPr>
              <a:t>G</a:t>
            </a:r>
            <a:r>
              <a:rPr lang="es-EC" sz="1800" b="0" i="0" u="none" strike="noStrike" baseline="0" dirty="0">
                <a:solidFill>
                  <a:srgbClr val="3B3B3B"/>
                </a:solidFill>
                <a:latin typeface="Calibri" panose="020F0502020204030204" pitchFamily="34" charset="0"/>
              </a:rPr>
              <a:t>estor bibliográfico que combina una versión web con una versión de escritorio. Además, incorpora funcionalidades de la Web 2.0 que permiten compartir las referencias bibliográficas con contactos y navegar por los contenidos cargados por otros usuarios. </a:t>
            </a:r>
            <a:endParaRPr lang="es-EC" sz="1800" b="0" i="0" u="none" strike="noStrike" baseline="0" dirty="0">
              <a:solidFill>
                <a:srgbClr val="000000"/>
              </a:solidFill>
              <a:latin typeface="Cabin"/>
            </a:endParaRPr>
          </a:p>
          <a:p>
            <a:r>
              <a:rPr lang="es-EC" sz="1800" b="0" i="0" u="none" strike="noStrike" baseline="0" dirty="0">
                <a:solidFill>
                  <a:srgbClr val="000000"/>
                </a:solidFill>
                <a:latin typeface="Cabin"/>
              </a:rPr>
              <a:t>Su  uso  es gratuito. </a:t>
            </a:r>
            <a:endParaRPr lang="es-EC" dirty="0"/>
          </a:p>
        </p:txBody>
      </p:sp>
      <p:pic>
        <p:nvPicPr>
          <p:cNvPr id="9" name="Imagen 8">
            <a:extLst>
              <a:ext uri="{FF2B5EF4-FFF2-40B4-BE49-F238E27FC236}">
                <a16:creationId xmlns:a16="http://schemas.microsoft.com/office/drawing/2014/main" id="{4B881BE7-2CD0-7D6E-2E33-5E5354C19A0D}"/>
              </a:ext>
            </a:extLst>
          </p:cNvPr>
          <p:cNvPicPr>
            <a:picLocks noChangeAspect="1"/>
          </p:cNvPicPr>
          <p:nvPr/>
        </p:nvPicPr>
        <p:blipFill>
          <a:blip r:embed="rId2"/>
          <a:stretch>
            <a:fillRect/>
          </a:stretch>
        </p:blipFill>
        <p:spPr>
          <a:xfrm>
            <a:off x="5259705" y="2336319"/>
            <a:ext cx="5848350" cy="3819525"/>
          </a:xfrm>
          <a:prstGeom prst="rect">
            <a:avLst/>
          </a:prstGeom>
        </p:spPr>
      </p:pic>
    </p:spTree>
    <p:extLst>
      <p:ext uri="{BB962C8B-B14F-4D97-AF65-F5344CB8AC3E}">
        <p14:creationId xmlns:p14="http://schemas.microsoft.com/office/powerpoint/2010/main" val="3502746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C149797-F62B-4FED-9766-438BE363980E}"/>
              </a:ext>
            </a:extLst>
          </p:cNvPr>
          <p:cNvPicPr>
            <a:picLocks noChangeAspect="1"/>
          </p:cNvPicPr>
          <p:nvPr/>
        </p:nvPicPr>
        <p:blipFill>
          <a:blip r:embed="rId2"/>
          <a:stretch>
            <a:fillRect/>
          </a:stretch>
        </p:blipFill>
        <p:spPr>
          <a:xfrm>
            <a:off x="1598294" y="834389"/>
            <a:ext cx="7865745" cy="4641091"/>
          </a:xfrm>
          <a:prstGeom prst="rect">
            <a:avLst/>
          </a:prstGeom>
        </p:spPr>
      </p:pic>
    </p:spTree>
    <p:extLst>
      <p:ext uri="{BB962C8B-B14F-4D97-AF65-F5344CB8AC3E}">
        <p14:creationId xmlns:p14="http://schemas.microsoft.com/office/powerpoint/2010/main" val="3167893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11" name="Rectangle 10">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13" name="Rectangle 12">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15" name="Rectangle 14">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17" name="Rectangle 16">
            <a:extLst>
              <a:ext uri="{FF2B5EF4-FFF2-40B4-BE49-F238E27FC236}">
                <a16:creationId xmlns:a16="http://schemas.microsoft.com/office/drawing/2014/main" id="{42D4960A-896E-4F6B-BF65-B4662AC9D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Gill Sans MT" panose="020B0502020104020203"/>
              <a:ea typeface="+mn-ea"/>
              <a:cs typeface="+mn-cs"/>
            </a:endParaRPr>
          </a:p>
        </p:txBody>
      </p:sp>
      <p:sp>
        <p:nvSpPr>
          <p:cNvPr id="19" name="Rectangle 18">
            <a:extLst>
              <a:ext uri="{FF2B5EF4-FFF2-40B4-BE49-F238E27FC236}">
                <a16:creationId xmlns:a16="http://schemas.microsoft.com/office/drawing/2014/main" id="{5684944A-8803-462C-84C5-4576C56A77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457199"/>
            <a:ext cx="3618827" cy="5175115"/>
          </a:xfrm>
          <a:prstGeom prst="rect">
            <a:avLst/>
          </a:prstGeom>
          <a:solidFill>
            <a:srgbClr val="5A5045"/>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pic>
        <p:nvPicPr>
          <p:cNvPr id="4" name="Marcador de contenido 3" descr="Interfaz de usuario gráfica, Aplicación, Teams&#10;&#10;Descripción generada automáticamente">
            <a:extLst>
              <a:ext uri="{FF2B5EF4-FFF2-40B4-BE49-F238E27FC236}">
                <a16:creationId xmlns:a16="http://schemas.microsoft.com/office/drawing/2014/main" id="{B49EA398-D9FB-624D-65B2-5F222F6A4141}"/>
              </a:ext>
            </a:extLst>
          </p:cNvPr>
          <p:cNvPicPr>
            <a:picLocks noGrp="1" noChangeAspect="1"/>
          </p:cNvPicPr>
          <p:nvPr>
            <p:ph idx="1"/>
          </p:nvPr>
        </p:nvPicPr>
        <p:blipFill rotWithShape="1">
          <a:blip r:embed="rId2"/>
          <a:srcRect t="11508" b="11368"/>
          <a:stretch/>
        </p:blipFill>
        <p:spPr>
          <a:xfrm>
            <a:off x="453302" y="457200"/>
            <a:ext cx="7588885" cy="5899650"/>
          </a:xfrm>
          <a:prstGeom prst="rect">
            <a:avLst/>
          </a:prstGeom>
        </p:spPr>
      </p:pic>
      <p:sp>
        <p:nvSpPr>
          <p:cNvPr id="21" name="Rectangle 20">
            <a:extLst>
              <a:ext uri="{FF2B5EF4-FFF2-40B4-BE49-F238E27FC236}">
                <a16:creationId xmlns:a16="http://schemas.microsoft.com/office/drawing/2014/main" id="{E07F3B49-8C20-42F5-831D-59306D05F6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5707627"/>
            <a:ext cx="3618828" cy="6492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Tree>
    <p:extLst>
      <p:ext uri="{BB962C8B-B14F-4D97-AF65-F5344CB8AC3E}">
        <p14:creationId xmlns:p14="http://schemas.microsoft.com/office/powerpoint/2010/main" val="996329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F775C0D-EB4B-D089-B7A4-78BD0374B722}"/>
              </a:ext>
            </a:extLst>
          </p:cNvPr>
          <p:cNvPicPr>
            <a:picLocks noChangeAspect="1"/>
          </p:cNvPicPr>
          <p:nvPr/>
        </p:nvPicPr>
        <p:blipFill>
          <a:blip r:embed="rId2"/>
          <a:stretch>
            <a:fillRect/>
          </a:stretch>
        </p:blipFill>
        <p:spPr>
          <a:xfrm>
            <a:off x="619408" y="1239301"/>
            <a:ext cx="9787890" cy="4790681"/>
          </a:xfrm>
          <a:prstGeom prst="rect">
            <a:avLst/>
          </a:prstGeom>
        </p:spPr>
      </p:pic>
      <p:cxnSp>
        <p:nvCxnSpPr>
          <p:cNvPr id="5" name="Conector recto de flecha 4">
            <a:extLst>
              <a:ext uri="{FF2B5EF4-FFF2-40B4-BE49-F238E27FC236}">
                <a16:creationId xmlns:a16="http://schemas.microsoft.com/office/drawing/2014/main" id="{D0C21470-BC41-B73A-8DF2-067EC0A47600}"/>
              </a:ext>
            </a:extLst>
          </p:cNvPr>
          <p:cNvCxnSpPr/>
          <p:nvPr/>
        </p:nvCxnSpPr>
        <p:spPr>
          <a:xfrm flipH="1" flipV="1">
            <a:off x="2926080" y="5501641"/>
            <a:ext cx="1356360" cy="89916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2893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F6452C-6A01-6A2E-90E6-75174EC7B28D}"/>
              </a:ext>
            </a:extLst>
          </p:cNvPr>
          <p:cNvSpPr>
            <a:spLocks noGrp="1"/>
          </p:cNvSpPr>
          <p:nvPr>
            <p:ph type="title"/>
          </p:nvPr>
        </p:nvSpPr>
        <p:spPr/>
        <p:txBody>
          <a:bodyPr/>
          <a:lstStyle/>
          <a:p>
            <a:endParaRPr lang="es-EC"/>
          </a:p>
        </p:txBody>
      </p:sp>
      <p:pic>
        <p:nvPicPr>
          <p:cNvPr id="4" name="Imagen 3">
            <a:extLst>
              <a:ext uri="{FF2B5EF4-FFF2-40B4-BE49-F238E27FC236}">
                <a16:creationId xmlns:a16="http://schemas.microsoft.com/office/drawing/2014/main" id="{BD16DAB3-C665-2A8E-8053-9C4A3BEF742E}"/>
              </a:ext>
            </a:extLst>
          </p:cNvPr>
          <p:cNvPicPr>
            <a:picLocks noChangeAspect="1"/>
          </p:cNvPicPr>
          <p:nvPr/>
        </p:nvPicPr>
        <p:blipFill>
          <a:blip r:embed="rId2"/>
          <a:stretch>
            <a:fillRect/>
          </a:stretch>
        </p:blipFill>
        <p:spPr>
          <a:xfrm>
            <a:off x="1935480" y="702156"/>
            <a:ext cx="7711440" cy="5850058"/>
          </a:xfrm>
          <a:prstGeom prst="rect">
            <a:avLst/>
          </a:prstGeom>
        </p:spPr>
      </p:pic>
    </p:spTree>
    <p:extLst>
      <p:ext uri="{BB962C8B-B14F-4D97-AF65-F5344CB8AC3E}">
        <p14:creationId xmlns:p14="http://schemas.microsoft.com/office/powerpoint/2010/main" val="21108078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F6452C-6A01-6A2E-90E6-75174EC7B28D}"/>
              </a:ext>
            </a:extLst>
          </p:cNvPr>
          <p:cNvSpPr>
            <a:spLocks noGrp="1"/>
          </p:cNvSpPr>
          <p:nvPr>
            <p:ph type="title"/>
          </p:nvPr>
        </p:nvSpPr>
        <p:spPr/>
        <p:txBody>
          <a:bodyPr/>
          <a:lstStyle/>
          <a:p>
            <a:r>
              <a:rPr lang="es-EC" dirty="0"/>
              <a:t>EN WORD </a:t>
            </a:r>
          </a:p>
        </p:txBody>
      </p:sp>
      <p:pic>
        <p:nvPicPr>
          <p:cNvPr id="5" name="Imagen 4">
            <a:extLst>
              <a:ext uri="{FF2B5EF4-FFF2-40B4-BE49-F238E27FC236}">
                <a16:creationId xmlns:a16="http://schemas.microsoft.com/office/drawing/2014/main" id="{6EA77F5B-5F88-A92F-2834-08C5AA7CE528}"/>
              </a:ext>
            </a:extLst>
          </p:cNvPr>
          <p:cNvPicPr>
            <a:picLocks noChangeAspect="1"/>
          </p:cNvPicPr>
          <p:nvPr/>
        </p:nvPicPr>
        <p:blipFill>
          <a:blip r:embed="rId2"/>
          <a:stretch>
            <a:fillRect/>
          </a:stretch>
        </p:blipFill>
        <p:spPr>
          <a:xfrm>
            <a:off x="1193623" y="328175"/>
            <a:ext cx="9039225" cy="1123950"/>
          </a:xfrm>
          <a:prstGeom prst="rect">
            <a:avLst/>
          </a:prstGeom>
          <a:ln w="228600" cap="sq" cmpd="thickThin">
            <a:solidFill>
              <a:srgbClr val="000000"/>
            </a:solidFill>
            <a:prstDash val="solid"/>
            <a:miter lim="800000"/>
          </a:ln>
          <a:effectLst>
            <a:innerShdw blurRad="76200">
              <a:srgbClr val="000000"/>
            </a:innerShdw>
          </a:effectLst>
        </p:spPr>
      </p:pic>
      <p:pic>
        <p:nvPicPr>
          <p:cNvPr id="7" name="Imagen 6">
            <a:extLst>
              <a:ext uri="{FF2B5EF4-FFF2-40B4-BE49-F238E27FC236}">
                <a16:creationId xmlns:a16="http://schemas.microsoft.com/office/drawing/2014/main" id="{C4A4526A-530F-5055-D9C7-71CBEA5294ED}"/>
              </a:ext>
            </a:extLst>
          </p:cNvPr>
          <p:cNvPicPr>
            <a:picLocks noChangeAspect="1"/>
          </p:cNvPicPr>
          <p:nvPr/>
        </p:nvPicPr>
        <p:blipFill>
          <a:blip r:embed="rId3"/>
          <a:stretch>
            <a:fillRect/>
          </a:stretch>
        </p:blipFill>
        <p:spPr>
          <a:xfrm>
            <a:off x="240313" y="2062163"/>
            <a:ext cx="4514850" cy="3790950"/>
          </a:xfrm>
          <a:prstGeom prst="rect">
            <a:avLst/>
          </a:prstGeom>
          <a:ln>
            <a:noFill/>
          </a:ln>
          <a:effectLst>
            <a:softEdge rad="112500"/>
          </a:effectLst>
        </p:spPr>
      </p:pic>
      <p:pic>
        <p:nvPicPr>
          <p:cNvPr id="4" name="Imagen 3">
            <a:extLst>
              <a:ext uri="{FF2B5EF4-FFF2-40B4-BE49-F238E27FC236}">
                <a16:creationId xmlns:a16="http://schemas.microsoft.com/office/drawing/2014/main" id="{EC933110-4465-2F82-C150-71E27CCB85D1}"/>
              </a:ext>
            </a:extLst>
          </p:cNvPr>
          <p:cNvPicPr>
            <a:picLocks noChangeAspect="1"/>
          </p:cNvPicPr>
          <p:nvPr/>
        </p:nvPicPr>
        <p:blipFill>
          <a:blip r:embed="rId4"/>
          <a:stretch>
            <a:fillRect/>
          </a:stretch>
        </p:blipFill>
        <p:spPr>
          <a:xfrm>
            <a:off x="5116748" y="2062163"/>
            <a:ext cx="6374150" cy="44815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427696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F6452C-6A01-6A2E-90E6-75174EC7B28D}"/>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122EF447-D60F-0255-2E5C-1CDC0584C813}"/>
              </a:ext>
            </a:extLst>
          </p:cNvPr>
          <p:cNvSpPr>
            <a:spLocks noGrp="1"/>
          </p:cNvSpPr>
          <p:nvPr>
            <p:ph idx="1"/>
          </p:nvPr>
        </p:nvSpPr>
        <p:spPr/>
        <p:txBody>
          <a:bodyPr/>
          <a:lstStyle/>
          <a:p>
            <a:r>
              <a:rPr lang="es-EC" sz="1800" b="1" i="0" u="none" strike="noStrike" baseline="0" dirty="0">
                <a:solidFill>
                  <a:srgbClr val="C00000"/>
                </a:solidFill>
                <a:latin typeface="Arial" panose="020B0604020202020204" pitchFamily="34" charset="0"/>
              </a:rPr>
              <a:t>Ventajas:</a:t>
            </a:r>
            <a:endParaRPr lang="es-EC" sz="1800" b="0" i="0" u="none" strike="noStrike" baseline="0" dirty="0">
              <a:solidFill>
                <a:srgbClr val="C00000"/>
              </a:solidFill>
              <a:latin typeface="Arial" panose="020B0604020202020204" pitchFamily="34" charset="0"/>
            </a:endParaRPr>
          </a:p>
          <a:p>
            <a:r>
              <a:rPr lang="es-EC" sz="1800" b="0" i="0" u="none" strike="noStrike" baseline="0" dirty="0" err="1">
                <a:solidFill>
                  <a:srgbClr val="000000"/>
                </a:solidFill>
                <a:latin typeface="Arial" panose="020B0604020202020204" pitchFamily="34" charset="0"/>
              </a:rPr>
              <a:t>Versiónweb</a:t>
            </a:r>
            <a:r>
              <a:rPr lang="es-EC" sz="1800" b="0" i="0" u="none" strike="noStrike" baseline="0" dirty="0">
                <a:solidFill>
                  <a:srgbClr val="000000"/>
                </a:solidFill>
                <a:latin typeface="Arial" panose="020B0604020202020204" pitchFamily="34" charset="0"/>
              </a:rPr>
              <a:t> y de escritorio gratuitas.</a:t>
            </a:r>
          </a:p>
          <a:p>
            <a:r>
              <a:rPr lang="es-EC" sz="1800" b="0" i="0" u="none" strike="noStrike" baseline="0" dirty="0">
                <a:solidFill>
                  <a:srgbClr val="000000"/>
                </a:solidFill>
                <a:latin typeface="Arial" panose="020B0604020202020204" pitchFamily="34" charset="0"/>
              </a:rPr>
              <a:t>Excelentes resultados obtenidos al ser comparado con otros gestores.</a:t>
            </a:r>
          </a:p>
          <a:p>
            <a:r>
              <a:rPr lang="es-EC" sz="1800" b="1" i="0" u="none" strike="noStrike" baseline="0" dirty="0">
                <a:solidFill>
                  <a:srgbClr val="C00000"/>
                </a:solidFill>
                <a:latin typeface="Arial" panose="020B0604020202020204" pitchFamily="34" charset="0"/>
              </a:rPr>
              <a:t>Desventaja:</a:t>
            </a:r>
            <a:endParaRPr lang="es-EC" sz="1800" b="0" i="0" u="none" strike="noStrike" baseline="0" dirty="0">
              <a:solidFill>
                <a:srgbClr val="C00000"/>
              </a:solidFill>
              <a:latin typeface="Arial" panose="020B0604020202020204" pitchFamily="34" charset="0"/>
            </a:endParaRPr>
          </a:p>
          <a:p>
            <a:r>
              <a:rPr lang="es-EC" sz="1800" b="0" i="0" u="none" strike="noStrike" baseline="0" dirty="0">
                <a:solidFill>
                  <a:srgbClr val="000000"/>
                </a:solidFill>
                <a:latin typeface="Arial" panose="020B0604020202020204" pitchFamily="34" charset="0"/>
              </a:rPr>
              <a:t>Lentitud versión Web</a:t>
            </a:r>
            <a:endParaRPr lang="es-EC" dirty="0"/>
          </a:p>
        </p:txBody>
      </p:sp>
    </p:spTree>
    <p:extLst>
      <p:ext uri="{BB962C8B-B14F-4D97-AF65-F5344CB8AC3E}">
        <p14:creationId xmlns:p14="http://schemas.microsoft.com/office/powerpoint/2010/main" val="15615855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069D32-39DD-FCF0-54C2-FC0DB65070F2}"/>
              </a:ext>
            </a:extLst>
          </p:cNvPr>
          <p:cNvSpPr>
            <a:spLocks noGrp="1"/>
          </p:cNvSpPr>
          <p:nvPr>
            <p:ph type="title"/>
          </p:nvPr>
        </p:nvSpPr>
        <p:spPr/>
        <p:txBody>
          <a:bodyPr>
            <a:normAutofit/>
          </a:bodyPr>
          <a:lstStyle/>
          <a:p>
            <a:r>
              <a:rPr lang="es-EC" sz="3000" b="1" i="0" u="none" strike="noStrike" baseline="0" dirty="0" err="1">
                <a:latin typeface="Rockwell" panose="02060603020205020403" pitchFamily="18" charset="0"/>
              </a:rPr>
              <a:t>EndNote</a:t>
            </a:r>
            <a:endParaRPr lang="es-EC" sz="3000" dirty="0"/>
          </a:p>
        </p:txBody>
      </p:sp>
      <p:sp>
        <p:nvSpPr>
          <p:cNvPr id="3" name="Marcador de contenido 2">
            <a:extLst>
              <a:ext uri="{FF2B5EF4-FFF2-40B4-BE49-F238E27FC236}">
                <a16:creationId xmlns:a16="http://schemas.microsoft.com/office/drawing/2014/main" id="{38416F10-C3A6-7602-C3F0-75AABAE4E7C1}"/>
              </a:ext>
            </a:extLst>
          </p:cNvPr>
          <p:cNvSpPr>
            <a:spLocks noGrp="1"/>
          </p:cNvSpPr>
          <p:nvPr>
            <p:ph idx="1"/>
          </p:nvPr>
        </p:nvSpPr>
        <p:spPr/>
        <p:txBody>
          <a:bodyPr/>
          <a:lstStyle/>
          <a:p>
            <a:r>
              <a:rPr lang="es-EC" dirty="0">
                <a:solidFill>
                  <a:srgbClr val="000000"/>
                </a:solidFill>
                <a:latin typeface="Cabin"/>
              </a:rPr>
              <a:t>E</a:t>
            </a:r>
            <a:r>
              <a:rPr lang="es-EC" sz="1800" b="0" i="0" u="none" strike="noStrike" baseline="0" dirty="0">
                <a:solidFill>
                  <a:srgbClr val="000000"/>
                </a:solidFill>
                <a:latin typeface="Cabin"/>
              </a:rPr>
              <a:t>s desarrollado por la empresa Thompson Reuters. </a:t>
            </a:r>
          </a:p>
          <a:p>
            <a:r>
              <a:rPr lang="es-EC" sz="1800" b="0" i="0" u="none" strike="noStrike" baseline="0" dirty="0">
                <a:solidFill>
                  <a:srgbClr val="000000"/>
                </a:solidFill>
                <a:latin typeface="Cabin"/>
              </a:rPr>
              <a:t>A diferencia de Zotero y Mendeley, </a:t>
            </a:r>
            <a:r>
              <a:rPr lang="es-EC" sz="1800" b="0" i="0" u="none" strike="noStrike" baseline="0" dirty="0" err="1">
                <a:solidFill>
                  <a:srgbClr val="000000"/>
                </a:solidFill>
                <a:latin typeface="Cabin"/>
              </a:rPr>
              <a:t>Endnote</a:t>
            </a:r>
            <a:r>
              <a:rPr lang="es-EC" sz="1800" b="0" i="0" u="none" strike="noStrike" baseline="0" dirty="0">
                <a:solidFill>
                  <a:srgbClr val="000000"/>
                </a:solidFill>
                <a:latin typeface="Cabin"/>
              </a:rPr>
              <a:t> Basic solo funciona en línea.</a:t>
            </a:r>
          </a:p>
          <a:p>
            <a:r>
              <a:rPr lang="es-EC" sz="1800" b="0" i="0" u="none" strike="noStrike" baseline="0" dirty="0">
                <a:solidFill>
                  <a:srgbClr val="171717"/>
                </a:solidFill>
                <a:latin typeface="Arial" panose="020B0604020202020204" pitchFamily="34" charset="0"/>
              </a:rPr>
              <a:t>Trabaja con los sistemas operativos Windows y Mac OS X.</a:t>
            </a:r>
            <a:endParaRPr lang="es-EC" dirty="0"/>
          </a:p>
        </p:txBody>
      </p:sp>
    </p:spTree>
    <p:extLst>
      <p:ext uri="{BB962C8B-B14F-4D97-AF65-F5344CB8AC3E}">
        <p14:creationId xmlns:p14="http://schemas.microsoft.com/office/powerpoint/2010/main" val="37861273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C5947E3-B1E4-796D-832D-F4AF7DCC94EF}"/>
              </a:ext>
            </a:extLst>
          </p:cNvPr>
          <p:cNvSpPr>
            <a:spLocks noGrp="1"/>
          </p:cNvSpPr>
          <p:nvPr>
            <p:ph idx="1"/>
          </p:nvPr>
        </p:nvSpPr>
        <p:spPr/>
        <p:txBody>
          <a:bodyPr/>
          <a:lstStyle/>
          <a:p>
            <a:r>
              <a:rPr lang="es-EC" sz="1800" b="1" i="0" u="none" strike="noStrike" baseline="0" dirty="0">
                <a:solidFill>
                  <a:srgbClr val="C00000"/>
                </a:solidFill>
                <a:latin typeface="Arial" panose="020B0604020202020204" pitchFamily="34" charset="0"/>
              </a:rPr>
              <a:t>Ventaja:</a:t>
            </a:r>
            <a:endParaRPr lang="es-EC" sz="1800" b="0" i="0" u="none" strike="noStrike" baseline="0" dirty="0">
              <a:solidFill>
                <a:srgbClr val="C00000"/>
              </a:solidFill>
              <a:latin typeface="Arial" panose="020B0604020202020204" pitchFamily="34" charset="0"/>
            </a:endParaRPr>
          </a:p>
          <a:p>
            <a:r>
              <a:rPr lang="es-EC" sz="1800" b="0" i="0" u="none" strike="noStrike" baseline="0" dirty="0">
                <a:solidFill>
                  <a:srgbClr val="000000"/>
                </a:solidFill>
                <a:latin typeface="Arial" panose="020B0604020202020204" pitchFamily="34" charset="0"/>
              </a:rPr>
              <a:t>No es indispensable  usar el </a:t>
            </a:r>
            <a:r>
              <a:rPr lang="es-EC" sz="1800" b="0" i="0" u="none" strike="noStrike" baseline="0" dirty="0" err="1">
                <a:solidFill>
                  <a:srgbClr val="000000"/>
                </a:solidFill>
                <a:latin typeface="Arial" panose="020B0604020202020204" pitchFamily="34" charset="0"/>
              </a:rPr>
              <a:t>word</a:t>
            </a:r>
            <a:r>
              <a:rPr lang="es-EC" sz="1800" b="0" i="0" u="none" strike="noStrike" baseline="0" dirty="0">
                <a:solidFill>
                  <a:srgbClr val="000000"/>
                </a:solidFill>
                <a:latin typeface="Arial" panose="020B0604020202020204" pitchFamily="34" charset="0"/>
              </a:rPr>
              <a:t>, ya que se pueden generar bibliografías independientes.</a:t>
            </a:r>
          </a:p>
          <a:p>
            <a:r>
              <a:rPr lang="es-EC" sz="1800" b="0" i="0" u="none" strike="noStrike" baseline="0" dirty="0">
                <a:solidFill>
                  <a:srgbClr val="000000"/>
                </a:solidFill>
                <a:latin typeface="Arial" panose="020B0604020202020204" pitchFamily="34" charset="0"/>
              </a:rPr>
              <a:t>Personalización de la herramienta para otros usos.</a:t>
            </a:r>
          </a:p>
          <a:p>
            <a:r>
              <a:rPr lang="es-EC" sz="1800" b="1" i="0" u="none" strike="noStrike" baseline="0" dirty="0">
                <a:solidFill>
                  <a:srgbClr val="C00000"/>
                </a:solidFill>
                <a:latin typeface="Arial" panose="020B0604020202020204" pitchFamily="34" charset="0"/>
              </a:rPr>
              <a:t>Desventaja:</a:t>
            </a:r>
            <a:endParaRPr lang="es-EC" sz="1800" b="0" i="0" u="none" strike="noStrike" baseline="0" dirty="0">
              <a:solidFill>
                <a:srgbClr val="C00000"/>
              </a:solidFill>
              <a:latin typeface="Arial" panose="020B0604020202020204" pitchFamily="34" charset="0"/>
            </a:endParaRPr>
          </a:p>
          <a:p>
            <a:r>
              <a:rPr lang="es-EC" sz="1800" b="0" i="0" u="none" strike="noStrike" baseline="0" dirty="0">
                <a:solidFill>
                  <a:srgbClr val="3B3B3B"/>
                </a:solidFill>
                <a:latin typeface="Arial" panose="020B0604020202020204" pitchFamily="34" charset="0"/>
              </a:rPr>
              <a:t>Para utilizar la versión web se debe tener  suscripción  a las bases de datos del creador del gestor bibliográfico.</a:t>
            </a:r>
            <a:endParaRPr lang="es-EC" dirty="0"/>
          </a:p>
        </p:txBody>
      </p:sp>
    </p:spTree>
    <p:extLst>
      <p:ext uri="{BB962C8B-B14F-4D97-AF65-F5344CB8AC3E}">
        <p14:creationId xmlns:p14="http://schemas.microsoft.com/office/powerpoint/2010/main" val="25170924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5E4503-CC62-4DA9-9121-0A157199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14" name="Rectangle 13">
            <a:extLst>
              <a:ext uri="{FF2B5EF4-FFF2-40B4-BE49-F238E27FC236}">
                <a16:creationId xmlns:a16="http://schemas.microsoft.com/office/drawing/2014/main" id="{D8D61A1B-3C4C-4F0E-965F-15837624C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16" name="Rectangle 15">
            <a:extLst>
              <a:ext uri="{FF2B5EF4-FFF2-40B4-BE49-F238E27FC236}">
                <a16:creationId xmlns:a16="http://schemas.microsoft.com/office/drawing/2014/main" id="{00E56243-9701-44E8-8A92-319433305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18" name="Rectangle 17">
            <a:extLst>
              <a:ext uri="{FF2B5EF4-FFF2-40B4-BE49-F238E27FC236}">
                <a16:creationId xmlns:a16="http://schemas.microsoft.com/office/drawing/2014/main" id="{5B1F1915-E076-48EB-BB4A-EE9808EB40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useBgFill="1">
        <p:nvSpPr>
          <p:cNvPr id="20" name="Rectangle 19">
            <a:extLst>
              <a:ext uri="{FF2B5EF4-FFF2-40B4-BE49-F238E27FC236}">
                <a16:creationId xmlns:a16="http://schemas.microsoft.com/office/drawing/2014/main" id="{C946306D-5ADD-463A-949A-DEEBA39D70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descr="Interfaz de usuario gráfica, Aplicación, Teams&#10;&#10;Descripción generada automáticamente">
            <a:extLst>
              <a:ext uri="{FF2B5EF4-FFF2-40B4-BE49-F238E27FC236}">
                <a16:creationId xmlns:a16="http://schemas.microsoft.com/office/drawing/2014/main" id="{C8B92825-5E45-3FC8-58E3-FACC694F2E21}"/>
              </a:ext>
            </a:extLst>
          </p:cNvPr>
          <p:cNvPicPr>
            <a:picLocks noChangeAspect="1"/>
          </p:cNvPicPr>
          <p:nvPr/>
        </p:nvPicPr>
        <p:blipFill rotWithShape="1">
          <a:blip r:embed="rId2"/>
          <a:srcRect r="305" b="1"/>
          <a:stretch/>
        </p:blipFill>
        <p:spPr>
          <a:xfrm>
            <a:off x="6191337" y="599724"/>
            <a:ext cx="5614416" cy="3547872"/>
          </a:xfrm>
          <a:prstGeom prst="rect">
            <a:avLst/>
          </a:prstGeom>
        </p:spPr>
      </p:pic>
      <p:pic>
        <p:nvPicPr>
          <p:cNvPr id="5" name="Marcador de contenido 4" descr="Interfaz de usuario gráfica, Texto, Aplicación, Correo electrónico&#10;&#10;Descripción generada automáticamente">
            <a:extLst>
              <a:ext uri="{FF2B5EF4-FFF2-40B4-BE49-F238E27FC236}">
                <a16:creationId xmlns:a16="http://schemas.microsoft.com/office/drawing/2014/main" id="{CFC891E2-9404-04A1-B1E6-9B87B2F30537}"/>
              </a:ext>
            </a:extLst>
          </p:cNvPr>
          <p:cNvPicPr>
            <a:picLocks noGrp="1" noChangeAspect="1"/>
          </p:cNvPicPr>
          <p:nvPr>
            <p:ph idx="1"/>
          </p:nvPr>
        </p:nvPicPr>
        <p:blipFill rotWithShape="1">
          <a:blip r:embed="rId3"/>
          <a:srcRect l="3047" r="45014"/>
          <a:stretch/>
        </p:blipFill>
        <p:spPr>
          <a:xfrm>
            <a:off x="82129" y="550370"/>
            <a:ext cx="5626608" cy="3547872"/>
          </a:xfrm>
          <a:prstGeom prst="rect">
            <a:avLst/>
          </a:prstGeom>
        </p:spPr>
      </p:pic>
      <p:sp>
        <p:nvSpPr>
          <p:cNvPr id="22" name="Rectangle 21">
            <a:extLst>
              <a:ext uri="{FF2B5EF4-FFF2-40B4-BE49-F238E27FC236}">
                <a16:creationId xmlns:a16="http://schemas.microsoft.com/office/drawing/2014/main" id="{9180D5DB-9658-40A6-A418-7C69982226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199467"/>
            <a:ext cx="11296733" cy="21910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2" name="Título 1">
            <a:extLst>
              <a:ext uri="{FF2B5EF4-FFF2-40B4-BE49-F238E27FC236}">
                <a16:creationId xmlns:a16="http://schemas.microsoft.com/office/drawing/2014/main" id="{8ABE91CB-AF28-FC6A-46B2-179A30136E67}"/>
              </a:ext>
            </a:extLst>
          </p:cNvPr>
          <p:cNvSpPr>
            <a:spLocks noGrp="1"/>
          </p:cNvSpPr>
          <p:nvPr>
            <p:ph type="title"/>
          </p:nvPr>
        </p:nvSpPr>
        <p:spPr>
          <a:xfrm>
            <a:off x="627120" y="4319752"/>
            <a:ext cx="10947620" cy="1155959"/>
          </a:xfrm>
        </p:spPr>
        <p:txBody>
          <a:bodyPr vert="horz" lIns="91440" tIns="45720" rIns="91440" bIns="45720" rtlCol="0" anchor="b">
            <a:normAutofit/>
          </a:bodyPr>
          <a:lstStyle/>
          <a:p>
            <a:r>
              <a:rPr lang="en-US" sz="3600">
                <a:solidFill>
                  <a:srgbClr val="FFFFFF"/>
                </a:solidFill>
              </a:rPr>
              <a:t>INSTALAR</a:t>
            </a:r>
          </a:p>
        </p:txBody>
      </p:sp>
      <p:grpSp>
        <p:nvGrpSpPr>
          <p:cNvPr id="24" name="Group 23">
            <a:extLst>
              <a:ext uri="{FF2B5EF4-FFF2-40B4-BE49-F238E27FC236}">
                <a16:creationId xmlns:a16="http://schemas.microsoft.com/office/drawing/2014/main" id="{632810AB-1783-4EC2-BA98-A04B50D038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25" name="Rectangle 24">
              <a:extLst>
                <a:ext uri="{FF2B5EF4-FFF2-40B4-BE49-F238E27FC236}">
                  <a16:creationId xmlns:a16="http://schemas.microsoft.com/office/drawing/2014/main" id="{4F09CE43-7546-451A-9418-9977AE7317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26" name="Rectangle 25">
              <a:extLst>
                <a:ext uri="{FF2B5EF4-FFF2-40B4-BE49-F238E27FC236}">
                  <a16:creationId xmlns:a16="http://schemas.microsoft.com/office/drawing/2014/main" id="{92C17367-5B48-4C71-825E-C1A8CFEC8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27" name="Rectangle 26">
              <a:extLst>
                <a:ext uri="{FF2B5EF4-FFF2-40B4-BE49-F238E27FC236}">
                  <a16:creationId xmlns:a16="http://schemas.microsoft.com/office/drawing/2014/main" id="{86EA071A-7654-4C9E-AA2E-203E152346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grpSp>
    </p:spTree>
    <p:extLst>
      <p:ext uri="{BB962C8B-B14F-4D97-AF65-F5344CB8AC3E}">
        <p14:creationId xmlns:p14="http://schemas.microsoft.com/office/powerpoint/2010/main" val="507250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EB18CB-BA49-C1F5-FC67-6B401A8AB97A}"/>
              </a:ext>
            </a:extLst>
          </p:cNvPr>
          <p:cNvSpPr>
            <a:spLocks noGrp="1"/>
          </p:cNvSpPr>
          <p:nvPr>
            <p:ph type="title"/>
          </p:nvPr>
        </p:nvSpPr>
        <p:spPr>
          <a:xfrm>
            <a:off x="762000" y="518160"/>
            <a:ext cx="9144000" cy="1263649"/>
          </a:xfrm>
        </p:spPr>
        <p:txBody>
          <a:bodyPr>
            <a:normAutofit/>
          </a:bodyPr>
          <a:lstStyle/>
          <a:p>
            <a:r>
              <a:rPr lang="es-EC" sz="4000" b="1" i="0" u="none" strike="noStrike" baseline="0" dirty="0">
                <a:solidFill>
                  <a:srgbClr val="C00000"/>
                </a:solidFill>
                <a:latin typeface="Rockwell" panose="02060603020205020403" pitchFamily="18" charset="0"/>
              </a:rPr>
              <a:t>LIMITACIONES </a:t>
            </a:r>
            <a:endParaRPr lang="es-EC" sz="4000" dirty="0"/>
          </a:p>
        </p:txBody>
      </p:sp>
      <p:sp>
        <p:nvSpPr>
          <p:cNvPr id="3" name="Marcador de contenido 2">
            <a:extLst>
              <a:ext uri="{FF2B5EF4-FFF2-40B4-BE49-F238E27FC236}">
                <a16:creationId xmlns:a16="http://schemas.microsoft.com/office/drawing/2014/main" id="{3534F9E8-5DE2-9C63-8765-93DA853A8C7C}"/>
              </a:ext>
            </a:extLst>
          </p:cNvPr>
          <p:cNvSpPr>
            <a:spLocks noGrp="1"/>
          </p:cNvSpPr>
          <p:nvPr>
            <p:ph idx="1"/>
          </p:nvPr>
        </p:nvSpPr>
        <p:spPr>
          <a:xfrm>
            <a:off x="762000" y="1584959"/>
            <a:ext cx="10668000" cy="3048001"/>
          </a:xfrm>
        </p:spPr>
        <p:txBody>
          <a:bodyPr/>
          <a:lstStyle/>
          <a:p>
            <a:pPr algn="l"/>
            <a:endParaRPr lang="es-EC" sz="1800" b="0" i="0" u="none" strike="noStrike" baseline="0" dirty="0">
              <a:latin typeface="Arial" panose="020B0604020202020204" pitchFamily="34" charset="0"/>
            </a:endParaRPr>
          </a:p>
          <a:p>
            <a:r>
              <a:rPr lang="es-EC" sz="1800" b="0" i="0" u="none" strike="noStrike" baseline="0" dirty="0">
                <a:latin typeface="Arial" panose="020B0604020202020204" pitchFamily="34" charset="0"/>
              </a:rPr>
              <a:t>Espacio de almacenamiento.</a:t>
            </a:r>
          </a:p>
          <a:p>
            <a:endParaRPr lang="es-EC" sz="1800" b="0" i="0" u="none" strike="noStrike" baseline="0" dirty="0">
              <a:latin typeface="Arial" panose="020B0604020202020204" pitchFamily="34" charset="0"/>
            </a:endParaRPr>
          </a:p>
          <a:p>
            <a:r>
              <a:rPr lang="es-EC" sz="1800" b="0" i="0" u="none" strike="noStrike" baseline="0" dirty="0">
                <a:latin typeface="Arial" panose="020B0604020202020204" pitchFamily="34" charset="0"/>
              </a:rPr>
              <a:t>Estilos de referencias generadas en idioma inglés, por lo que algunas palabras deben adaptarse al español.</a:t>
            </a:r>
          </a:p>
          <a:p>
            <a:endParaRPr lang="es-EC" dirty="0"/>
          </a:p>
        </p:txBody>
      </p:sp>
    </p:spTree>
    <p:extLst>
      <p:ext uri="{BB962C8B-B14F-4D97-AF65-F5344CB8AC3E}">
        <p14:creationId xmlns:p14="http://schemas.microsoft.com/office/powerpoint/2010/main" val="29474135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BE91CB-AF28-FC6A-46B2-179A30136E67}"/>
              </a:ext>
            </a:extLst>
          </p:cNvPr>
          <p:cNvSpPr>
            <a:spLocks noGrp="1"/>
          </p:cNvSpPr>
          <p:nvPr>
            <p:ph type="title"/>
          </p:nvPr>
        </p:nvSpPr>
        <p:spPr/>
        <p:txBody>
          <a:bodyPr/>
          <a:lstStyle/>
          <a:p>
            <a:endParaRPr lang="es-EC"/>
          </a:p>
        </p:txBody>
      </p:sp>
      <p:pic>
        <p:nvPicPr>
          <p:cNvPr id="5" name="Imagen 4">
            <a:extLst>
              <a:ext uri="{FF2B5EF4-FFF2-40B4-BE49-F238E27FC236}">
                <a16:creationId xmlns:a16="http://schemas.microsoft.com/office/drawing/2014/main" id="{4CC9E833-BA49-ED74-C8D8-B891776C2479}"/>
              </a:ext>
            </a:extLst>
          </p:cNvPr>
          <p:cNvPicPr>
            <a:picLocks noChangeAspect="1"/>
          </p:cNvPicPr>
          <p:nvPr/>
        </p:nvPicPr>
        <p:blipFill>
          <a:blip r:embed="rId2"/>
          <a:stretch>
            <a:fillRect/>
          </a:stretch>
        </p:blipFill>
        <p:spPr>
          <a:xfrm>
            <a:off x="596432" y="1246320"/>
            <a:ext cx="10239208" cy="4909524"/>
          </a:xfrm>
          <a:prstGeom prst="rect">
            <a:avLst/>
          </a:prstGeom>
        </p:spPr>
      </p:pic>
      <p:cxnSp>
        <p:nvCxnSpPr>
          <p:cNvPr id="7" name="Conector recto de flecha 6">
            <a:extLst>
              <a:ext uri="{FF2B5EF4-FFF2-40B4-BE49-F238E27FC236}">
                <a16:creationId xmlns:a16="http://schemas.microsoft.com/office/drawing/2014/main" id="{F01B82CD-6EA6-BB50-F957-3A6DBD3A067E}"/>
              </a:ext>
            </a:extLst>
          </p:cNvPr>
          <p:cNvCxnSpPr/>
          <p:nvPr/>
        </p:nvCxnSpPr>
        <p:spPr>
          <a:xfrm flipV="1">
            <a:off x="3840480" y="2691968"/>
            <a:ext cx="929640" cy="117348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80825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BE91CB-AF28-FC6A-46B2-179A30136E67}"/>
              </a:ext>
            </a:extLst>
          </p:cNvPr>
          <p:cNvSpPr>
            <a:spLocks noGrp="1"/>
          </p:cNvSpPr>
          <p:nvPr>
            <p:ph type="title"/>
          </p:nvPr>
        </p:nvSpPr>
        <p:spPr/>
        <p:txBody>
          <a:bodyPr/>
          <a:lstStyle/>
          <a:p>
            <a:endParaRPr lang="es-EC"/>
          </a:p>
        </p:txBody>
      </p:sp>
      <p:pic>
        <p:nvPicPr>
          <p:cNvPr id="5" name="Imagen 4">
            <a:extLst>
              <a:ext uri="{FF2B5EF4-FFF2-40B4-BE49-F238E27FC236}">
                <a16:creationId xmlns:a16="http://schemas.microsoft.com/office/drawing/2014/main" id="{C2818F08-82B9-7879-A969-3A70028FA56C}"/>
              </a:ext>
            </a:extLst>
          </p:cNvPr>
          <p:cNvPicPr>
            <a:picLocks noChangeAspect="1"/>
          </p:cNvPicPr>
          <p:nvPr/>
        </p:nvPicPr>
        <p:blipFill>
          <a:blip r:embed="rId2"/>
          <a:stretch>
            <a:fillRect/>
          </a:stretch>
        </p:blipFill>
        <p:spPr>
          <a:xfrm>
            <a:off x="1435417" y="872940"/>
            <a:ext cx="9567863" cy="5695500"/>
          </a:xfrm>
          <a:prstGeom prst="rect">
            <a:avLst/>
          </a:prstGeom>
        </p:spPr>
      </p:pic>
      <p:cxnSp>
        <p:nvCxnSpPr>
          <p:cNvPr id="7" name="Conector recto de flecha 6">
            <a:extLst>
              <a:ext uri="{FF2B5EF4-FFF2-40B4-BE49-F238E27FC236}">
                <a16:creationId xmlns:a16="http://schemas.microsoft.com/office/drawing/2014/main" id="{5A0F2FB3-EFF0-AF05-AE03-C5833EDED159}"/>
              </a:ext>
            </a:extLst>
          </p:cNvPr>
          <p:cNvCxnSpPr/>
          <p:nvPr/>
        </p:nvCxnSpPr>
        <p:spPr>
          <a:xfrm flipH="1" flipV="1">
            <a:off x="3718560" y="4815840"/>
            <a:ext cx="2255520" cy="1036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05212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a:extLst>
              <a:ext uri="{FF2B5EF4-FFF2-40B4-BE49-F238E27FC236}">
                <a16:creationId xmlns:a16="http://schemas.microsoft.com/office/drawing/2014/main" id="{219CE5D9-3A09-4C15-E844-92351DB04932}"/>
              </a:ext>
            </a:extLst>
          </p:cNvPr>
          <p:cNvPicPr>
            <a:picLocks noGrp="1" noChangeAspect="1"/>
          </p:cNvPicPr>
          <p:nvPr>
            <p:ph idx="1"/>
          </p:nvPr>
        </p:nvPicPr>
        <p:blipFill>
          <a:blip r:embed="rId2"/>
          <a:stretch>
            <a:fillRect/>
          </a:stretch>
        </p:blipFill>
        <p:spPr>
          <a:xfrm>
            <a:off x="6096000" y="81121"/>
            <a:ext cx="5438775" cy="2381250"/>
          </a:xfrm>
        </p:spPr>
      </p:pic>
      <p:pic>
        <p:nvPicPr>
          <p:cNvPr id="5" name="Imagen 4">
            <a:extLst>
              <a:ext uri="{FF2B5EF4-FFF2-40B4-BE49-F238E27FC236}">
                <a16:creationId xmlns:a16="http://schemas.microsoft.com/office/drawing/2014/main" id="{2A1B70BD-8DE7-BC95-39F3-663D4415703C}"/>
              </a:ext>
            </a:extLst>
          </p:cNvPr>
          <p:cNvPicPr>
            <a:picLocks noChangeAspect="1"/>
          </p:cNvPicPr>
          <p:nvPr/>
        </p:nvPicPr>
        <p:blipFill>
          <a:blip r:embed="rId3"/>
          <a:stretch>
            <a:fillRect/>
          </a:stretch>
        </p:blipFill>
        <p:spPr>
          <a:xfrm>
            <a:off x="352911" y="197979"/>
            <a:ext cx="5111115" cy="3381375"/>
          </a:xfrm>
          <a:prstGeom prst="rect">
            <a:avLst/>
          </a:prstGeom>
        </p:spPr>
      </p:pic>
      <p:pic>
        <p:nvPicPr>
          <p:cNvPr id="9" name="Imagen 8">
            <a:extLst>
              <a:ext uri="{FF2B5EF4-FFF2-40B4-BE49-F238E27FC236}">
                <a16:creationId xmlns:a16="http://schemas.microsoft.com/office/drawing/2014/main" id="{25058AF1-E0BC-A2CF-4784-B5E4EF4BDA1E}"/>
              </a:ext>
            </a:extLst>
          </p:cNvPr>
          <p:cNvPicPr>
            <a:picLocks noChangeAspect="1"/>
          </p:cNvPicPr>
          <p:nvPr/>
        </p:nvPicPr>
        <p:blipFill>
          <a:blip r:embed="rId4"/>
          <a:stretch>
            <a:fillRect/>
          </a:stretch>
        </p:blipFill>
        <p:spPr>
          <a:xfrm>
            <a:off x="4133850" y="3062129"/>
            <a:ext cx="6819900" cy="3714750"/>
          </a:xfrm>
          <a:prstGeom prst="rect">
            <a:avLst/>
          </a:prstGeom>
        </p:spPr>
      </p:pic>
      <p:sp>
        <p:nvSpPr>
          <p:cNvPr id="2" name="CuadroTexto 1">
            <a:extLst>
              <a:ext uri="{FF2B5EF4-FFF2-40B4-BE49-F238E27FC236}">
                <a16:creationId xmlns:a16="http://schemas.microsoft.com/office/drawing/2014/main" id="{A9795884-883E-C33D-414A-82B9A07A5551}"/>
              </a:ext>
            </a:extLst>
          </p:cNvPr>
          <p:cNvSpPr txBox="1"/>
          <p:nvPr/>
        </p:nvSpPr>
        <p:spPr>
          <a:xfrm>
            <a:off x="1342417" y="4134255"/>
            <a:ext cx="505838" cy="369332"/>
          </a:xfrm>
          <a:prstGeom prst="rect">
            <a:avLst/>
          </a:prstGeom>
          <a:noFill/>
        </p:spPr>
        <p:txBody>
          <a:bodyPr wrap="square" rtlCol="0">
            <a:spAutoFit/>
          </a:bodyPr>
          <a:lstStyle/>
          <a:p>
            <a:endParaRPr lang="es-EC" dirty="0"/>
          </a:p>
        </p:txBody>
      </p:sp>
      <p:sp>
        <p:nvSpPr>
          <p:cNvPr id="10" name="CuadroTexto 9">
            <a:extLst>
              <a:ext uri="{FF2B5EF4-FFF2-40B4-BE49-F238E27FC236}">
                <a16:creationId xmlns:a16="http://schemas.microsoft.com/office/drawing/2014/main" id="{33CF18E1-0D22-0E13-28FD-2B46F167BE4D}"/>
              </a:ext>
            </a:extLst>
          </p:cNvPr>
          <p:cNvSpPr txBox="1"/>
          <p:nvPr/>
        </p:nvSpPr>
        <p:spPr>
          <a:xfrm>
            <a:off x="4004674" y="4540868"/>
            <a:ext cx="1400783" cy="369332"/>
          </a:xfrm>
          <a:prstGeom prst="rect">
            <a:avLst/>
          </a:prstGeom>
          <a:noFill/>
        </p:spPr>
        <p:txBody>
          <a:bodyPr wrap="square" rtlCol="0">
            <a:spAutoFit/>
          </a:bodyPr>
          <a:lstStyle/>
          <a:p>
            <a:r>
              <a:rPr lang="es-EC" dirty="0"/>
              <a:t>3</a:t>
            </a:r>
          </a:p>
        </p:txBody>
      </p:sp>
      <p:sp>
        <p:nvSpPr>
          <p:cNvPr id="11" name="CuadroTexto 10">
            <a:extLst>
              <a:ext uri="{FF2B5EF4-FFF2-40B4-BE49-F238E27FC236}">
                <a16:creationId xmlns:a16="http://schemas.microsoft.com/office/drawing/2014/main" id="{6F6849A4-7E94-DDCF-E865-99B2E669149C}"/>
              </a:ext>
            </a:extLst>
          </p:cNvPr>
          <p:cNvSpPr txBox="1"/>
          <p:nvPr/>
        </p:nvSpPr>
        <p:spPr>
          <a:xfrm>
            <a:off x="5697166" y="145653"/>
            <a:ext cx="956553" cy="369332"/>
          </a:xfrm>
          <a:prstGeom prst="rect">
            <a:avLst/>
          </a:prstGeom>
          <a:noFill/>
        </p:spPr>
        <p:txBody>
          <a:bodyPr wrap="square" rtlCol="0">
            <a:spAutoFit/>
          </a:bodyPr>
          <a:lstStyle/>
          <a:p>
            <a:r>
              <a:rPr lang="es-EC" dirty="0"/>
              <a:t>2</a:t>
            </a:r>
          </a:p>
        </p:txBody>
      </p:sp>
      <p:sp>
        <p:nvSpPr>
          <p:cNvPr id="12" name="CuadroTexto 11">
            <a:extLst>
              <a:ext uri="{FF2B5EF4-FFF2-40B4-BE49-F238E27FC236}">
                <a16:creationId xmlns:a16="http://schemas.microsoft.com/office/drawing/2014/main" id="{DCEB8736-BD26-E7B3-B2CD-CBC55E3BC9A3}"/>
              </a:ext>
            </a:extLst>
          </p:cNvPr>
          <p:cNvSpPr txBox="1"/>
          <p:nvPr/>
        </p:nvSpPr>
        <p:spPr>
          <a:xfrm>
            <a:off x="382621" y="3764923"/>
            <a:ext cx="658238" cy="369332"/>
          </a:xfrm>
          <a:prstGeom prst="rect">
            <a:avLst/>
          </a:prstGeom>
          <a:noFill/>
        </p:spPr>
        <p:txBody>
          <a:bodyPr wrap="square" rtlCol="0">
            <a:spAutoFit/>
          </a:bodyPr>
          <a:lstStyle/>
          <a:p>
            <a:r>
              <a:rPr lang="es-EC" dirty="0"/>
              <a:t>1</a:t>
            </a:r>
          </a:p>
        </p:txBody>
      </p:sp>
    </p:spTree>
    <p:extLst>
      <p:ext uri="{BB962C8B-B14F-4D97-AF65-F5344CB8AC3E}">
        <p14:creationId xmlns:p14="http://schemas.microsoft.com/office/powerpoint/2010/main" val="15161280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589E6F8-E3F5-4A2A-3CD8-BDB8717588D0}"/>
              </a:ext>
            </a:extLst>
          </p:cNvPr>
          <p:cNvPicPr>
            <a:picLocks noChangeAspect="1"/>
          </p:cNvPicPr>
          <p:nvPr/>
        </p:nvPicPr>
        <p:blipFill>
          <a:blip r:embed="rId2"/>
          <a:stretch>
            <a:fillRect/>
          </a:stretch>
        </p:blipFill>
        <p:spPr>
          <a:xfrm>
            <a:off x="457874" y="1025761"/>
            <a:ext cx="11337838" cy="4246630"/>
          </a:xfrm>
          <a:prstGeom prst="rect">
            <a:avLst/>
          </a:prstGeom>
        </p:spPr>
      </p:pic>
      <p:cxnSp>
        <p:nvCxnSpPr>
          <p:cNvPr id="7" name="Conector recto de flecha 6">
            <a:extLst>
              <a:ext uri="{FF2B5EF4-FFF2-40B4-BE49-F238E27FC236}">
                <a16:creationId xmlns:a16="http://schemas.microsoft.com/office/drawing/2014/main" id="{FFC0638F-0180-9C51-E35E-254602F24534}"/>
              </a:ext>
            </a:extLst>
          </p:cNvPr>
          <p:cNvCxnSpPr/>
          <p:nvPr/>
        </p:nvCxnSpPr>
        <p:spPr>
          <a:xfrm flipV="1">
            <a:off x="5859618" y="1667645"/>
            <a:ext cx="121920" cy="158496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11131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BE91CB-AF28-FC6A-46B2-179A30136E67}"/>
              </a:ext>
            </a:extLst>
          </p:cNvPr>
          <p:cNvSpPr>
            <a:spLocks noGrp="1"/>
          </p:cNvSpPr>
          <p:nvPr>
            <p:ph type="title"/>
          </p:nvPr>
        </p:nvSpPr>
        <p:spPr/>
        <p:txBody>
          <a:bodyPr/>
          <a:lstStyle/>
          <a:p>
            <a:endParaRPr lang="es-EC"/>
          </a:p>
        </p:txBody>
      </p:sp>
      <p:pic>
        <p:nvPicPr>
          <p:cNvPr id="5" name="Imagen 4">
            <a:extLst>
              <a:ext uri="{FF2B5EF4-FFF2-40B4-BE49-F238E27FC236}">
                <a16:creationId xmlns:a16="http://schemas.microsoft.com/office/drawing/2014/main" id="{AC711548-B38B-BDEE-1B21-922B97A6016B}"/>
              </a:ext>
            </a:extLst>
          </p:cNvPr>
          <p:cNvPicPr>
            <a:picLocks noChangeAspect="1"/>
          </p:cNvPicPr>
          <p:nvPr/>
        </p:nvPicPr>
        <p:blipFill>
          <a:blip r:embed="rId2"/>
          <a:stretch>
            <a:fillRect/>
          </a:stretch>
        </p:blipFill>
        <p:spPr>
          <a:xfrm>
            <a:off x="968692" y="962977"/>
            <a:ext cx="10812085" cy="4752023"/>
          </a:xfrm>
          <a:prstGeom prst="rect">
            <a:avLst/>
          </a:prstGeom>
        </p:spPr>
      </p:pic>
    </p:spTree>
    <p:extLst>
      <p:ext uri="{BB962C8B-B14F-4D97-AF65-F5344CB8AC3E}">
        <p14:creationId xmlns:p14="http://schemas.microsoft.com/office/powerpoint/2010/main" val="32872333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5B092D6-03C1-1E8D-ADFF-887554F8157D}"/>
              </a:ext>
            </a:extLst>
          </p:cNvPr>
          <p:cNvPicPr>
            <a:picLocks noChangeAspect="1"/>
          </p:cNvPicPr>
          <p:nvPr/>
        </p:nvPicPr>
        <p:blipFill>
          <a:blip r:embed="rId2"/>
          <a:stretch>
            <a:fillRect/>
          </a:stretch>
        </p:blipFill>
        <p:spPr>
          <a:xfrm>
            <a:off x="1137285" y="1201102"/>
            <a:ext cx="10348286" cy="4803458"/>
          </a:xfrm>
          <a:prstGeom prst="rect">
            <a:avLst/>
          </a:prstGeom>
        </p:spPr>
      </p:pic>
      <p:cxnSp>
        <p:nvCxnSpPr>
          <p:cNvPr id="7" name="Conector recto de flecha 6">
            <a:extLst>
              <a:ext uri="{FF2B5EF4-FFF2-40B4-BE49-F238E27FC236}">
                <a16:creationId xmlns:a16="http://schemas.microsoft.com/office/drawing/2014/main" id="{DA5B0239-7AED-232E-0804-C18D193B33E4}"/>
              </a:ext>
            </a:extLst>
          </p:cNvPr>
          <p:cNvCxnSpPr/>
          <p:nvPr/>
        </p:nvCxnSpPr>
        <p:spPr>
          <a:xfrm flipH="1" flipV="1">
            <a:off x="1950720" y="2804160"/>
            <a:ext cx="1127760" cy="1295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58939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BE91CB-AF28-FC6A-46B2-179A30136E67}"/>
              </a:ext>
            </a:extLst>
          </p:cNvPr>
          <p:cNvSpPr>
            <a:spLocks noGrp="1"/>
          </p:cNvSpPr>
          <p:nvPr>
            <p:ph type="title"/>
          </p:nvPr>
        </p:nvSpPr>
        <p:spPr/>
        <p:txBody>
          <a:bodyPr/>
          <a:lstStyle/>
          <a:p>
            <a:endParaRPr lang="es-EC"/>
          </a:p>
        </p:txBody>
      </p:sp>
      <p:pic>
        <p:nvPicPr>
          <p:cNvPr id="5" name="Imagen 4">
            <a:extLst>
              <a:ext uri="{FF2B5EF4-FFF2-40B4-BE49-F238E27FC236}">
                <a16:creationId xmlns:a16="http://schemas.microsoft.com/office/drawing/2014/main" id="{EA33739A-3524-84B2-87D7-02756DA24213}"/>
              </a:ext>
            </a:extLst>
          </p:cNvPr>
          <p:cNvPicPr>
            <a:picLocks noChangeAspect="1"/>
          </p:cNvPicPr>
          <p:nvPr/>
        </p:nvPicPr>
        <p:blipFill>
          <a:blip r:embed="rId2"/>
          <a:stretch>
            <a:fillRect/>
          </a:stretch>
        </p:blipFill>
        <p:spPr>
          <a:xfrm>
            <a:off x="340042" y="495300"/>
            <a:ext cx="10872563" cy="5097780"/>
          </a:xfrm>
          <a:prstGeom prst="rect">
            <a:avLst/>
          </a:prstGeom>
        </p:spPr>
      </p:pic>
      <p:cxnSp>
        <p:nvCxnSpPr>
          <p:cNvPr id="7" name="Conector recto de flecha 6">
            <a:extLst>
              <a:ext uri="{FF2B5EF4-FFF2-40B4-BE49-F238E27FC236}">
                <a16:creationId xmlns:a16="http://schemas.microsoft.com/office/drawing/2014/main" id="{6D606270-6FED-56EF-C820-6C6B509B7A1D}"/>
              </a:ext>
            </a:extLst>
          </p:cNvPr>
          <p:cNvCxnSpPr/>
          <p:nvPr/>
        </p:nvCxnSpPr>
        <p:spPr>
          <a:xfrm flipH="1" flipV="1">
            <a:off x="1158240" y="1234440"/>
            <a:ext cx="1920240" cy="1325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EE62650C-4B88-61B6-D207-4932C06A36F2}"/>
              </a:ext>
            </a:extLst>
          </p:cNvPr>
          <p:cNvSpPr txBox="1"/>
          <p:nvPr/>
        </p:nvSpPr>
        <p:spPr>
          <a:xfrm>
            <a:off x="1950720" y="6004560"/>
            <a:ext cx="3733800" cy="369332"/>
          </a:xfrm>
          <a:prstGeom prst="rect">
            <a:avLst/>
          </a:prstGeom>
          <a:noFill/>
        </p:spPr>
        <p:txBody>
          <a:bodyPr wrap="square" rtlCol="0">
            <a:spAutoFit/>
          </a:bodyPr>
          <a:lstStyle/>
          <a:p>
            <a:r>
              <a:rPr lang="es-EC" dirty="0"/>
              <a:t>AUTOR/TITULO </a:t>
            </a:r>
          </a:p>
        </p:txBody>
      </p:sp>
    </p:spTree>
    <p:extLst>
      <p:ext uri="{BB962C8B-B14F-4D97-AF65-F5344CB8AC3E}">
        <p14:creationId xmlns:p14="http://schemas.microsoft.com/office/powerpoint/2010/main" val="27735476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796AC85-031F-B85D-4D24-7979E3851044}"/>
              </a:ext>
            </a:extLst>
          </p:cNvPr>
          <p:cNvPicPr>
            <a:picLocks noChangeAspect="1"/>
          </p:cNvPicPr>
          <p:nvPr/>
        </p:nvPicPr>
        <p:blipFill>
          <a:blip r:embed="rId2"/>
          <a:stretch>
            <a:fillRect/>
          </a:stretch>
        </p:blipFill>
        <p:spPr>
          <a:xfrm>
            <a:off x="629602" y="822960"/>
            <a:ext cx="10434638" cy="4516208"/>
          </a:xfrm>
          <a:prstGeom prst="rect">
            <a:avLst/>
          </a:prstGeom>
        </p:spPr>
      </p:pic>
      <p:cxnSp>
        <p:nvCxnSpPr>
          <p:cNvPr id="7" name="Conector recto de flecha 6">
            <a:extLst>
              <a:ext uri="{FF2B5EF4-FFF2-40B4-BE49-F238E27FC236}">
                <a16:creationId xmlns:a16="http://schemas.microsoft.com/office/drawing/2014/main" id="{40B81BCB-7D35-454C-CECB-F1D546583F3F}"/>
              </a:ext>
            </a:extLst>
          </p:cNvPr>
          <p:cNvCxnSpPr/>
          <p:nvPr/>
        </p:nvCxnSpPr>
        <p:spPr>
          <a:xfrm flipH="1" flipV="1">
            <a:off x="5379720" y="2529840"/>
            <a:ext cx="1447800" cy="746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a:extLst>
              <a:ext uri="{FF2B5EF4-FFF2-40B4-BE49-F238E27FC236}">
                <a16:creationId xmlns:a16="http://schemas.microsoft.com/office/drawing/2014/main" id="{6884E8FE-A06B-B2D9-2DDA-92C02FE9F030}"/>
              </a:ext>
            </a:extLst>
          </p:cNvPr>
          <p:cNvCxnSpPr>
            <a:cxnSpLocks/>
          </p:cNvCxnSpPr>
          <p:nvPr/>
        </p:nvCxnSpPr>
        <p:spPr>
          <a:xfrm flipV="1">
            <a:off x="3566160" y="4193584"/>
            <a:ext cx="670560" cy="10032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CuadroTexto 9">
            <a:extLst>
              <a:ext uri="{FF2B5EF4-FFF2-40B4-BE49-F238E27FC236}">
                <a16:creationId xmlns:a16="http://schemas.microsoft.com/office/drawing/2014/main" id="{C12379A2-F197-E213-1D39-2221E4379688}"/>
              </a:ext>
            </a:extLst>
          </p:cNvPr>
          <p:cNvSpPr txBox="1"/>
          <p:nvPr/>
        </p:nvSpPr>
        <p:spPr>
          <a:xfrm>
            <a:off x="7147560" y="2896398"/>
            <a:ext cx="2042160" cy="369332"/>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r>
              <a:rPr lang="es-EC" dirty="0"/>
              <a:t>CITA </a:t>
            </a:r>
          </a:p>
        </p:txBody>
      </p:sp>
      <p:sp>
        <p:nvSpPr>
          <p:cNvPr id="11" name="CuadroTexto 10">
            <a:extLst>
              <a:ext uri="{FF2B5EF4-FFF2-40B4-BE49-F238E27FC236}">
                <a16:creationId xmlns:a16="http://schemas.microsoft.com/office/drawing/2014/main" id="{20B723C6-7256-94E3-E1B4-7C27F3A56399}"/>
              </a:ext>
            </a:extLst>
          </p:cNvPr>
          <p:cNvSpPr txBox="1"/>
          <p:nvPr/>
        </p:nvSpPr>
        <p:spPr>
          <a:xfrm>
            <a:off x="3108960" y="5400128"/>
            <a:ext cx="2042160" cy="64633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r>
              <a:rPr lang="es-EC" dirty="0"/>
              <a:t>REFERENCIA BIBLIOGRÁFICA  </a:t>
            </a:r>
          </a:p>
        </p:txBody>
      </p:sp>
    </p:spTree>
    <p:extLst>
      <p:ext uri="{BB962C8B-B14F-4D97-AF65-F5344CB8AC3E}">
        <p14:creationId xmlns:p14="http://schemas.microsoft.com/office/powerpoint/2010/main" val="1291002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EB18CB-BA49-C1F5-FC67-6B401A8AB97A}"/>
              </a:ext>
            </a:extLst>
          </p:cNvPr>
          <p:cNvSpPr>
            <a:spLocks noGrp="1"/>
          </p:cNvSpPr>
          <p:nvPr>
            <p:ph type="title"/>
          </p:nvPr>
        </p:nvSpPr>
        <p:spPr>
          <a:xfrm>
            <a:off x="899160" y="167640"/>
            <a:ext cx="9144000" cy="1263649"/>
          </a:xfrm>
        </p:spPr>
        <p:txBody>
          <a:bodyPr>
            <a:normAutofit/>
          </a:bodyPr>
          <a:lstStyle/>
          <a:p>
            <a:r>
              <a:rPr lang="es-EC" sz="4000" b="1" i="0" u="none" strike="noStrike" baseline="0" dirty="0">
                <a:solidFill>
                  <a:srgbClr val="C00000"/>
                </a:solidFill>
                <a:latin typeface="Rockwell" panose="02060603020205020403" pitchFamily="18" charset="0"/>
              </a:rPr>
              <a:t>FUNCIONALIDADES</a:t>
            </a:r>
            <a:endParaRPr lang="es-EC" sz="4000" dirty="0"/>
          </a:p>
        </p:txBody>
      </p:sp>
      <p:sp>
        <p:nvSpPr>
          <p:cNvPr id="3" name="Marcador de contenido 2">
            <a:extLst>
              <a:ext uri="{FF2B5EF4-FFF2-40B4-BE49-F238E27FC236}">
                <a16:creationId xmlns:a16="http://schemas.microsoft.com/office/drawing/2014/main" id="{3534F9E8-5DE2-9C63-8765-93DA853A8C7C}"/>
              </a:ext>
            </a:extLst>
          </p:cNvPr>
          <p:cNvSpPr>
            <a:spLocks noGrp="1"/>
          </p:cNvSpPr>
          <p:nvPr>
            <p:ph idx="1"/>
          </p:nvPr>
        </p:nvSpPr>
        <p:spPr>
          <a:xfrm>
            <a:off x="548640" y="2025649"/>
            <a:ext cx="10668000" cy="5052696"/>
          </a:xfrm>
        </p:spPr>
        <p:txBody>
          <a:bodyPr>
            <a:noAutofit/>
          </a:bodyPr>
          <a:lstStyle/>
          <a:p>
            <a:pPr algn="l">
              <a:lnSpc>
                <a:spcPct val="100000"/>
              </a:lnSpc>
            </a:pPr>
            <a:endParaRPr lang="es-EC" sz="1500" b="0" i="0" u="none" strike="noStrike" baseline="0" dirty="0">
              <a:latin typeface="Wingdings" panose="05000000000000000000" pitchFamily="2" charset="2"/>
            </a:endParaRPr>
          </a:p>
          <a:p>
            <a:pPr>
              <a:lnSpc>
                <a:spcPct val="100000"/>
              </a:lnSpc>
            </a:pPr>
            <a:r>
              <a:rPr lang="es-EC" sz="1500" b="1" i="0" u="none" strike="noStrike" baseline="0" dirty="0">
                <a:latin typeface="Arial" panose="020B0604020202020204" pitchFamily="34" charset="0"/>
              </a:rPr>
              <a:t>Almacenan, organizan</a:t>
            </a:r>
            <a:r>
              <a:rPr lang="es-EC" sz="1500" b="0" i="0" u="none" strike="noStrike" baseline="0" dirty="0">
                <a:latin typeface="Arial" panose="020B0604020202020204" pitchFamily="34" charset="0"/>
              </a:rPr>
              <a:t> y recuperan  referencias bibliográficas.</a:t>
            </a:r>
          </a:p>
          <a:p>
            <a:pPr>
              <a:lnSpc>
                <a:spcPct val="100000"/>
              </a:lnSpc>
            </a:pPr>
            <a:r>
              <a:rPr lang="es-EC" sz="1500" b="0" i="0" u="none" strike="noStrike" baseline="0" dirty="0">
                <a:latin typeface="Arial" panose="020B0604020202020204" pitchFamily="34" charset="0"/>
              </a:rPr>
              <a:t>Generan bibliografías  en diferentes estilos normalizados  (APA. Vancouver, MLA, </a:t>
            </a:r>
            <a:r>
              <a:rPr lang="es-EC" sz="1500" b="0" i="0" u="none" strike="noStrike" baseline="0" dirty="0" err="1">
                <a:latin typeface="Arial" panose="020B0604020202020204" pitchFamily="34" charset="0"/>
              </a:rPr>
              <a:t>etc</a:t>
            </a:r>
            <a:r>
              <a:rPr lang="es-EC" sz="1500" b="0" i="0" u="none" strike="noStrike" baseline="0" dirty="0">
                <a:latin typeface="Arial" panose="020B0604020202020204" pitchFamily="34" charset="0"/>
              </a:rPr>
              <a:t>,)</a:t>
            </a:r>
          </a:p>
          <a:p>
            <a:pPr>
              <a:lnSpc>
                <a:spcPct val="100000"/>
              </a:lnSpc>
            </a:pPr>
            <a:r>
              <a:rPr lang="es-EC" sz="1500" b="0" i="0" u="none" strike="noStrike" baseline="0" dirty="0">
                <a:latin typeface="Arial" panose="020B0604020202020204" pitchFamily="34" charset="0"/>
              </a:rPr>
              <a:t>La entrada de datos puede ser </a:t>
            </a:r>
            <a:r>
              <a:rPr lang="es-EC" sz="1500" b="1" i="0" u="none" strike="noStrike" baseline="0" dirty="0">
                <a:latin typeface="Arial" panose="020B0604020202020204" pitchFamily="34" charset="0"/>
              </a:rPr>
              <a:t>manual o automática.</a:t>
            </a:r>
          </a:p>
          <a:p>
            <a:pPr>
              <a:lnSpc>
                <a:spcPct val="100000"/>
              </a:lnSpc>
            </a:pPr>
            <a:r>
              <a:rPr lang="es-EC" sz="1500" b="0" i="0" u="none" strike="noStrike" baseline="0" dirty="0">
                <a:latin typeface="Arial" panose="020B0604020202020204" pitchFamily="34" charset="0"/>
              </a:rPr>
              <a:t>Importan y exportan referencias.</a:t>
            </a:r>
          </a:p>
          <a:p>
            <a:pPr>
              <a:lnSpc>
                <a:spcPct val="100000"/>
              </a:lnSpc>
            </a:pPr>
            <a:r>
              <a:rPr lang="es-EC" sz="1500" b="0" i="0" u="none" strike="noStrike" baseline="0" dirty="0">
                <a:latin typeface="Arial" panose="020B0604020202020204" pitchFamily="34" charset="0"/>
              </a:rPr>
              <a:t>Almacenan </a:t>
            </a:r>
            <a:r>
              <a:rPr lang="es-EC" sz="1500" b="1" i="0" u="none" strike="noStrike" baseline="0" dirty="0">
                <a:latin typeface="Arial" panose="020B0604020202020204" pitchFamily="34" charset="0"/>
              </a:rPr>
              <a:t>PDF, archivos, links, </a:t>
            </a:r>
            <a:r>
              <a:rPr lang="es-EC" sz="1500" b="0" i="0" u="none" strike="noStrike" baseline="0" dirty="0">
                <a:latin typeface="Arial" panose="020B0604020202020204" pitchFamily="34" charset="0"/>
              </a:rPr>
              <a:t>etc.</a:t>
            </a:r>
          </a:p>
          <a:p>
            <a:pPr>
              <a:lnSpc>
                <a:spcPct val="100000"/>
              </a:lnSpc>
            </a:pPr>
            <a:r>
              <a:rPr lang="es-EC" sz="1500" b="0" i="0" u="none" strike="noStrike" baseline="0" dirty="0">
                <a:latin typeface="Arial" panose="020B0604020202020204" pitchFamily="34" charset="0"/>
              </a:rPr>
              <a:t>Son compatibles con las más importantes bases de datos académicas.</a:t>
            </a:r>
          </a:p>
          <a:p>
            <a:pPr>
              <a:lnSpc>
                <a:spcPct val="100000"/>
              </a:lnSpc>
            </a:pPr>
            <a:r>
              <a:rPr lang="es-EC" sz="1500" b="0" i="0" u="none" strike="noStrike" baseline="0" dirty="0">
                <a:latin typeface="Arial" panose="020B0604020202020204" pitchFamily="34" charset="0"/>
              </a:rPr>
              <a:t>Se adaptan  a las necesidades específicas de cada usuario.</a:t>
            </a:r>
          </a:p>
          <a:p>
            <a:pPr>
              <a:lnSpc>
                <a:spcPct val="100000"/>
              </a:lnSpc>
            </a:pPr>
            <a:r>
              <a:rPr lang="es-EC" sz="1500" b="0" i="0" u="none" strike="noStrike" baseline="0" dirty="0">
                <a:latin typeface="Arial" panose="020B0604020202020204" pitchFamily="34" charset="0"/>
              </a:rPr>
              <a:t>Posibilitan  la  integración de procesadores de texto para facilitar la cita  y referencia automática  de las fuentes  de información</a:t>
            </a:r>
          </a:p>
          <a:p>
            <a:pPr>
              <a:lnSpc>
                <a:spcPct val="100000"/>
              </a:lnSpc>
            </a:pPr>
            <a:r>
              <a:rPr lang="es-EC" sz="1500" b="0" i="0" u="none" strike="noStrike" baseline="0" dirty="0">
                <a:latin typeface="Arial" panose="020B0604020202020204" pitchFamily="34" charset="0"/>
              </a:rPr>
              <a:t>Se pueden crear carpetas para organizar la información almacenada.</a:t>
            </a:r>
          </a:p>
          <a:p>
            <a:pPr>
              <a:lnSpc>
                <a:spcPct val="100000"/>
              </a:lnSpc>
            </a:pPr>
            <a:endParaRPr lang="es-EC" sz="1500" b="0" i="0" u="none" strike="noStrike" baseline="0" dirty="0">
              <a:latin typeface="Arial" panose="020B0604020202020204" pitchFamily="34" charset="0"/>
            </a:endParaRPr>
          </a:p>
          <a:p>
            <a:pPr>
              <a:lnSpc>
                <a:spcPct val="100000"/>
              </a:lnSpc>
            </a:pPr>
            <a:endParaRPr lang="es-EC" sz="1500" dirty="0"/>
          </a:p>
        </p:txBody>
      </p:sp>
    </p:spTree>
    <p:extLst>
      <p:ext uri="{BB962C8B-B14F-4D97-AF65-F5344CB8AC3E}">
        <p14:creationId xmlns:p14="http://schemas.microsoft.com/office/powerpoint/2010/main" val="4177034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EB18CB-BA49-C1F5-FC67-6B401A8AB97A}"/>
              </a:ext>
            </a:extLst>
          </p:cNvPr>
          <p:cNvSpPr>
            <a:spLocks noGrp="1"/>
          </p:cNvSpPr>
          <p:nvPr>
            <p:ph type="title"/>
          </p:nvPr>
        </p:nvSpPr>
        <p:spPr>
          <a:xfrm>
            <a:off x="502920" y="594360"/>
            <a:ext cx="10332720" cy="1263649"/>
          </a:xfrm>
        </p:spPr>
        <p:txBody>
          <a:bodyPr>
            <a:noAutofit/>
          </a:bodyPr>
          <a:lstStyle/>
          <a:p>
            <a:r>
              <a:rPr lang="es-EC" sz="4500" b="0" i="0" u="none" strike="noStrike" baseline="0" dirty="0">
                <a:latin typeface="Cabin"/>
              </a:rPr>
              <a:t>ENTRADA, ORGANIZACIÓN Y SALIDA DE DATOS</a:t>
            </a:r>
            <a:endParaRPr lang="es-EC" sz="4500" dirty="0"/>
          </a:p>
        </p:txBody>
      </p:sp>
      <p:sp>
        <p:nvSpPr>
          <p:cNvPr id="3" name="Marcador de contenido 2">
            <a:extLst>
              <a:ext uri="{FF2B5EF4-FFF2-40B4-BE49-F238E27FC236}">
                <a16:creationId xmlns:a16="http://schemas.microsoft.com/office/drawing/2014/main" id="{3534F9E8-5DE2-9C63-8765-93DA853A8C7C}"/>
              </a:ext>
            </a:extLst>
          </p:cNvPr>
          <p:cNvSpPr>
            <a:spLocks noGrp="1"/>
          </p:cNvSpPr>
          <p:nvPr>
            <p:ph idx="1"/>
          </p:nvPr>
        </p:nvSpPr>
        <p:spPr>
          <a:xfrm>
            <a:off x="581192" y="2119536"/>
            <a:ext cx="11029615" cy="3678303"/>
          </a:xfrm>
        </p:spPr>
        <p:txBody>
          <a:bodyPr>
            <a:normAutofit/>
          </a:bodyPr>
          <a:lstStyle/>
          <a:p>
            <a:pPr marL="0" indent="0" algn="just">
              <a:buNone/>
            </a:pPr>
            <a:r>
              <a:rPr lang="es-EC" sz="2400" b="0" i="1" u="none" strike="noStrike" baseline="0" dirty="0">
                <a:solidFill>
                  <a:srgbClr val="000000"/>
                </a:solidFill>
                <a:latin typeface="Cabin"/>
              </a:rPr>
              <a:t>1.</a:t>
            </a:r>
            <a:r>
              <a:rPr lang="es-EC" sz="2400" b="1" i="1" u="none" strike="noStrike" baseline="0" dirty="0">
                <a:solidFill>
                  <a:srgbClr val="000000"/>
                </a:solidFill>
                <a:latin typeface="Cabin"/>
              </a:rPr>
              <a:t>Entrada de datos</a:t>
            </a:r>
            <a:endParaRPr lang="es-EC" sz="2400" b="1" i="0" u="none" strike="noStrike" baseline="0" dirty="0">
              <a:solidFill>
                <a:srgbClr val="000000"/>
              </a:solidFill>
              <a:latin typeface="Cabin"/>
            </a:endParaRPr>
          </a:p>
          <a:p>
            <a:pPr algn="just"/>
            <a:r>
              <a:rPr lang="es-EC" sz="1800" b="0" i="0" u="none" strike="noStrike" baseline="0" dirty="0">
                <a:solidFill>
                  <a:srgbClr val="000000"/>
                </a:solidFill>
                <a:latin typeface="Cabin"/>
              </a:rPr>
              <a:t>La información bibliográfica de las fuentes (</a:t>
            </a:r>
            <a:r>
              <a:rPr lang="es-EC" sz="1800" b="0" i="1" u="none" strike="noStrike" baseline="0" dirty="0">
                <a:solidFill>
                  <a:srgbClr val="000000"/>
                </a:solidFill>
                <a:latin typeface="Cabin"/>
              </a:rPr>
              <a:t>i.e. </a:t>
            </a:r>
            <a:r>
              <a:rPr lang="es-EC" sz="1800" b="0" i="0" u="none" strike="noStrike" baseline="0" dirty="0">
                <a:solidFill>
                  <a:srgbClr val="000000"/>
                </a:solidFill>
                <a:latin typeface="Cabin"/>
              </a:rPr>
              <a:t>datos como autor, año y lugar de edición) puede incorporarse en los gestores de tres maneras: automática, directa o indirecta. </a:t>
            </a:r>
          </a:p>
          <a:p>
            <a:pPr lvl="1"/>
            <a:r>
              <a:rPr lang="es-EC" b="1" i="0" u="none" strike="noStrike" baseline="0" dirty="0">
                <a:solidFill>
                  <a:srgbClr val="000000"/>
                </a:solidFill>
                <a:latin typeface="Cabin"/>
              </a:rPr>
              <a:t>Automática. </a:t>
            </a:r>
            <a:r>
              <a:rPr lang="es-EC" b="0" i="0" u="none" strike="noStrike" baseline="0" dirty="0">
                <a:solidFill>
                  <a:srgbClr val="000000"/>
                </a:solidFill>
                <a:latin typeface="Cabin"/>
              </a:rPr>
              <a:t>el gestor recupera los datos bibliográficos de la fuente consultada con mínima intervención del usuario; basta con hacer clic en el botón que el gestor destine para ello en el navegador web</a:t>
            </a:r>
          </a:p>
          <a:p>
            <a:pPr lvl="1"/>
            <a:r>
              <a:rPr lang="es-EC" b="1" i="0" u="none" strike="noStrike" baseline="0" dirty="0">
                <a:solidFill>
                  <a:srgbClr val="000000"/>
                </a:solidFill>
                <a:latin typeface="Cabin"/>
              </a:rPr>
              <a:t>Directa. </a:t>
            </a:r>
            <a:r>
              <a:rPr lang="es-EC" b="0" i="0" u="none" strike="noStrike" baseline="0" dirty="0">
                <a:solidFill>
                  <a:srgbClr val="000000"/>
                </a:solidFill>
                <a:latin typeface="Cabin"/>
              </a:rPr>
              <a:t>En los casos en los que no es posible recuperar la información automáticamente, existe la posibilidad de incorporar la información de cada fuente mediante un formulario cuyos campos deben ser completados por el usuario.</a:t>
            </a:r>
            <a:endParaRPr lang="es-EC" sz="1800" b="0" i="0" u="none" strike="noStrike" baseline="0" dirty="0">
              <a:solidFill>
                <a:srgbClr val="000000"/>
              </a:solidFill>
              <a:latin typeface="Cabin"/>
            </a:endParaRPr>
          </a:p>
          <a:p>
            <a:pPr lvl="1"/>
            <a:r>
              <a:rPr lang="es-EC" b="1" i="0" u="none" strike="noStrike" baseline="0" dirty="0">
                <a:solidFill>
                  <a:srgbClr val="000000"/>
                </a:solidFill>
                <a:latin typeface="Cabin"/>
              </a:rPr>
              <a:t>Indirecta. </a:t>
            </a:r>
            <a:r>
              <a:rPr lang="es-EC" b="0" i="0" u="none" strike="noStrike" baseline="0" dirty="0">
                <a:solidFill>
                  <a:srgbClr val="000000"/>
                </a:solidFill>
                <a:latin typeface="Cabin"/>
              </a:rPr>
              <a:t>Algunas bases de datos y buscadores permiten exportar referencias o listas de ellas en archivos de texto cuyo formato puede ser “leído” por los gestores </a:t>
            </a:r>
          </a:p>
        </p:txBody>
      </p:sp>
    </p:spTree>
    <p:extLst>
      <p:ext uri="{BB962C8B-B14F-4D97-AF65-F5344CB8AC3E}">
        <p14:creationId xmlns:p14="http://schemas.microsoft.com/office/powerpoint/2010/main" val="2424692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534F9E8-5DE2-9C63-8765-93DA853A8C7C}"/>
              </a:ext>
            </a:extLst>
          </p:cNvPr>
          <p:cNvSpPr>
            <a:spLocks noGrp="1"/>
          </p:cNvSpPr>
          <p:nvPr>
            <p:ph idx="1"/>
          </p:nvPr>
        </p:nvSpPr>
        <p:spPr>
          <a:xfrm>
            <a:off x="581192" y="2180496"/>
            <a:ext cx="11029615" cy="1675223"/>
          </a:xfrm>
        </p:spPr>
        <p:txBody>
          <a:bodyPr>
            <a:normAutofit/>
          </a:bodyPr>
          <a:lstStyle/>
          <a:p>
            <a:pPr marL="0" indent="0" algn="just">
              <a:buNone/>
            </a:pPr>
            <a:r>
              <a:rPr lang="es-EC" i="1" dirty="0">
                <a:solidFill>
                  <a:srgbClr val="000000"/>
                </a:solidFill>
                <a:latin typeface="Cabin"/>
              </a:rPr>
              <a:t>2</a:t>
            </a:r>
            <a:r>
              <a:rPr lang="es-EC" sz="2000" b="1" i="1" dirty="0">
                <a:solidFill>
                  <a:srgbClr val="000000"/>
                </a:solidFill>
                <a:latin typeface="Cabin"/>
              </a:rPr>
              <a:t>.</a:t>
            </a:r>
            <a:r>
              <a:rPr lang="es-EC" sz="2000" b="1" i="1" u="none" strike="noStrike" baseline="0" dirty="0">
                <a:solidFill>
                  <a:srgbClr val="000000"/>
                </a:solidFill>
                <a:latin typeface="Cabin"/>
              </a:rPr>
              <a:t> Organización de datos </a:t>
            </a:r>
            <a:endParaRPr lang="es-EC" sz="1800" b="1" i="1" u="none" strike="noStrike" baseline="0" dirty="0">
              <a:solidFill>
                <a:srgbClr val="000000"/>
              </a:solidFill>
              <a:latin typeface="Cabin"/>
            </a:endParaRPr>
          </a:p>
          <a:p>
            <a:pPr algn="just"/>
            <a:r>
              <a:rPr lang="es-EC" sz="1800" b="0" i="0" u="none" strike="noStrike" baseline="0" dirty="0">
                <a:solidFill>
                  <a:srgbClr val="000000"/>
                </a:solidFill>
                <a:latin typeface="Cabin"/>
              </a:rPr>
              <a:t>Las interfaces de todos los gestores, aun de los más antiguos, permiten revisar de forma ordenada toda la información recopilada mediante los mismos, de tal forma que sea posible realizar acciones como verificar que la información de todos los registros esté completa; </a:t>
            </a:r>
            <a:r>
              <a:rPr lang="es-EC" sz="1800" b="1" i="0" u="none" strike="noStrike" baseline="0" dirty="0">
                <a:solidFill>
                  <a:srgbClr val="000000"/>
                </a:solidFill>
                <a:latin typeface="Cabin"/>
              </a:rPr>
              <a:t>eliminar referencias duplicadas (si las hubiere); añadir datos adicionales o registros nuevos</a:t>
            </a:r>
            <a:r>
              <a:rPr lang="es-EC" sz="1800" b="0" i="0" u="none" strike="noStrike" baseline="0" dirty="0">
                <a:solidFill>
                  <a:srgbClr val="000000"/>
                </a:solidFill>
                <a:latin typeface="Cabin"/>
              </a:rPr>
              <a:t>; u organizar conjuntos de referencias en carpetas, entre otras. </a:t>
            </a:r>
            <a:endParaRPr lang="es-EC" dirty="0"/>
          </a:p>
        </p:txBody>
      </p:sp>
      <p:sp>
        <p:nvSpPr>
          <p:cNvPr id="7" name="CuadroTexto 6">
            <a:extLst>
              <a:ext uri="{FF2B5EF4-FFF2-40B4-BE49-F238E27FC236}">
                <a16:creationId xmlns:a16="http://schemas.microsoft.com/office/drawing/2014/main" id="{21E3935A-331C-DFE2-08C1-D9EFD128411D}"/>
              </a:ext>
            </a:extLst>
          </p:cNvPr>
          <p:cNvSpPr txBox="1"/>
          <p:nvPr/>
        </p:nvSpPr>
        <p:spPr>
          <a:xfrm>
            <a:off x="581191" y="3855719"/>
            <a:ext cx="11029615" cy="1661993"/>
          </a:xfrm>
          <a:prstGeom prst="rect">
            <a:avLst/>
          </a:prstGeom>
          <a:noFill/>
        </p:spPr>
        <p:txBody>
          <a:bodyPr wrap="square">
            <a:spAutoFit/>
          </a:bodyPr>
          <a:lstStyle/>
          <a:p>
            <a:pPr algn="just"/>
            <a:r>
              <a:rPr lang="es-EC" sz="2400" b="0" i="1" u="none" strike="noStrike" baseline="0" dirty="0">
                <a:solidFill>
                  <a:srgbClr val="000000"/>
                </a:solidFill>
                <a:latin typeface="Cabin"/>
              </a:rPr>
              <a:t>3. Salida de datos </a:t>
            </a:r>
          </a:p>
          <a:p>
            <a:pPr algn="just"/>
            <a:endParaRPr lang="es-EC" sz="2400" b="0" i="0" u="none" strike="noStrike" baseline="0" dirty="0">
              <a:solidFill>
                <a:srgbClr val="000000"/>
              </a:solidFill>
              <a:latin typeface="Cabin"/>
            </a:endParaRPr>
          </a:p>
          <a:p>
            <a:pPr algn="just"/>
            <a:r>
              <a:rPr lang="es-EC" sz="1800" b="0" i="0" u="none" strike="noStrike" baseline="0" dirty="0">
                <a:solidFill>
                  <a:srgbClr val="000000"/>
                </a:solidFill>
                <a:latin typeface="Cabin"/>
              </a:rPr>
              <a:t>Los gestores pueden integrarse en los programas de procesamiento de texto (</a:t>
            </a:r>
            <a:r>
              <a:rPr lang="es-EC" sz="1800" b="0" i="1" u="none" strike="noStrike" baseline="0" dirty="0">
                <a:solidFill>
                  <a:srgbClr val="000000"/>
                </a:solidFill>
                <a:latin typeface="Cabin"/>
              </a:rPr>
              <a:t>e. g. </a:t>
            </a:r>
            <a:r>
              <a:rPr lang="es-EC" sz="1800" b="0" i="0" u="none" strike="noStrike" baseline="0" dirty="0">
                <a:solidFill>
                  <a:srgbClr val="000000"/>
                </a:solidFill>
                <a:latin typeface="Cabin"/>
              </a:rPr>
              <a:t>Microsoft Word) para insertar citas y referencias a partir de la información que se ha recopilado con los mismos. Esta función se conoce como </a:t>
            </a:r>
            <a:r>
              <a:rPr lang="es-EC" sz="1800" b="0" i="1" u="none" strike="noStrike" baseline="0" dirty="0" err="1">
                <a:solidFill>
                  <a:srgbClr val="000000"/>
                </a:solidFill>
                <a:latin typeface="Cabin"/>
              </a:rPr>
              <a:t>write</a:t>
            </a:r>
            <a:r>
              <a:rPr lang="es-EC" sz="1800" b="0" i="1" u="none" strike="noStrike" baseline="0" dirty="0">
                <a:solidFill>
                  <a:srgbClr val="000000"/>
                </a:solidFill>
                <a:latin typeface="Cabin"/>
              </a:rPr>
              <a:t> &amp; cite </a:t>
            </a:r>
            <a:r>
              <a:rPr lang="es-EC" sz="1800" b="0" i="0" u="none" strike="noStrike" baseline="0" dirty="0">
                <a:solidFill>
                  <a:srgbClr val="000000"/>
                </a:solidFill>
                <a:latin typeface="Cabin"/>
              </a:rPr>
              <a:t>(Cordón García, Alonso Arévalo, Gómez Díaz, &amp; López Lucas, 2010, p. 315). </a:t>
            </a:r>
            <a:endParaRPr lang="es-EC" dirty="0"/>
          </a:p>
        </p:txBody>
      </p:sp>
    </p:spTree>
    <p:extLst>
      <p:ext uri="{BB962C8B-B14F-4D97-AF65-F5344CB8AC3E}">
        <p14:creationId xmlns:p14="http://schemas.microsoft.com/office/powerpoint/2010/main" val="3826523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79A26B8-6C4E-452B-ADD3-ED324A7AB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B4167E1-E2B0-4192-8DA2-6967DDFF87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560996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2" name="Título 1">
            <a:extLst>
              <a:ext uri="{FF2B5EF4-FFF2-40B4-BE49-F238E27FC236}">
                <a16:creationId xmlns:a16="http://schemas.microsoft.com/office/drawing/2014/main" id="{E1EB18CB-BA49-C1F5-FC67-6B401A8AB97A}"/>
              </a:ext>
            </a:extLst>
          </p:cNvPr>
          <p:cNvSpPr>
            <a:spLocks noGrp="1"/>
          </p:cNvSpPr>
          <p:nvPr>
            <p:ph type="title"/>
          </p:nvPr>
        </p:nvSpPr>
        <p:spPr>
          <a:xfrm>
            <a:off x="762121" y="960723"/>
            <a:ext cx="4968489" cy="1013800"/>
          </a:xfrm>
        </p:spPr>
        <p:txBody>
          <a:bodyPr>
            <a:normAutofit/>
          </a:bodyPr>
          <a:lstStyle/>
          <a:p>
            <a:r>
              <a:rPr lang="es-EC" sz="2600" b="0" i="0" u="none" strike="noStrike" baseline="0">
                <a:solidFill>
                  <a:srgbClr val="FFFFFF"/>
                </a:solidFill>
                <a:latin typeface="Libel Suit"/>
              </a:rPr>
              <a:t>Orígenes, surgimiento y consolidación de los gestores </a:t>
            </a:r>
            <a:endParaRPr lang="es-EC" sz="2600">
              <a:solidFill>
                <a:srgbClr val="FFFFFF"/>
              </a:solidFill>
            </a:endParaRPr>
          </a:p>
        </p:txBody>
      </p:sp>
      <p:sp>
        <p:nvSpPr>
          <p:cNvPr id="14" name="Rectangle 13">
            <a:extLst>
              <a:ext uri="{FF2B5EF4-FFF2-40B4-BE49-F238E27FC236}">
                <a16:creationId xmlns:a16="http://schemas.microsoft.com/office/drawing/2014/main" id="{D03E4FEE-2E6A-44AB-B6BA-C1AD0CD6D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560581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16" name="Rectangle 15">
            <a:extLst>
              <a:ext uri="{FF2B5EF4-FFF2-40B4-BE49-F238E27FC236}">
                <a16:creationId xmlns:a16="http://schemas.microsoft.com/office/drawing/2014/main" id="{0817EB59-13B3-43DA-9B91-A7CC174A6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8" y="457200"/>
            <a:ext cx="5600007"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3" name="Marcador de contenido 2">
            <a:extLst>
              <a:ext uri="{FF2B5EF4-FFF2-40B4-BE49-F238E27FC236}">
                <a16:creationId xmlns:a16="http://schemas.microsoft.com/office/drawing/2014/main" id="{3534F9E8-5DE2-9C63-8765-93DA853A8C7C}"/>
              </a:ext>
            </a:extLst>
          </p:cNvPr>
          <p:cNvSpPr>
            <a:spLocks noGrp="1"/>
          </p:cNvSpPr>
          <p:nvPr>
            <p:ph idx="1"/>
          </p:nvPr>
        </p:nvSpPr>
        <p:spPr>
          <a:xfrm>
            <a:off x="783387" y="2254102"/>
            <a:ext cx="4947221" cy="3650344"/>
          </a:xfrm>
        </p:spPr>
        <p:txBody>
          <a:bodyPr>
            <a:normAutofit/>
          </a:bodyPr>
          <a:lstStyle/>
          <a:p>
            <a:r>
              <a:rPr lang="es-EC">
                <a:solidFill>
                  <a:srgbClr val="FFFFFF"/>
                </a:solidFill>
              </a:rPr>
              <a:t>1980-</a:t>
            </a:r>
            <a:r>
              <a:rPr lang="es-EC" b="0" i="0" u="none" strike="noStrike" baseline="0">
                <a:solidFill>
                  <a:srgbClr val="FFFFFF"/>
                </a:solidFill>
                <a:latin typeface="Cabin"/>
              </a:rPr>
              <a:t>primeros gestores bibliográfico.</a:t>
            </a:r>
          </a:p>
          <a:p>
            <a:r>
              <a:rPr lang="es-EC" b="0" i="0" u="none" strike="noStrike" baseline="0">
                <a:solidFill>
                  <a:srgbClr val="FFFFFF"/>
                </a:solidFill>
                <a:latin typeface="Cabin"/>
              </a:rPr>
              <a:t>ProCite y Reference Manager, lanzados en 1983 y 1984, fueron los primeros gestores de venta comercial. </a:t>
            </a:r>
            <a:endParaRPr lang="es-EC">
              <a:solidFill>
                <a:srgbClr val="FFFFFF"/>
              </a:solidFill>
              <a:latin typeface="Cabin"/>
            </a:endParaRPr>
          </a:p>
          <a:p>
            <a:r>
              <a:rPr lang="es-EC" b="0" i="0" u="none" strike="noStrike" baseline="0">
                <a:solidFill>
                  <a:srgbClr val="FFFFFF"/>
                </a:solidFill>
                <a:latin typeface="Cabin"/>
              </a:rPr>
              <a:t>2000, la masificación de internet y el advenimiento de la Web 2.0 propiciaron la aparición de nuevos gestores, tanto comerciales como gratuitos.</a:t>
            </a:r>
          </a:p>
          <a:p>
            <a:endParaRPr lang="es-EC">
              <a:solidFill>
                <a:srgbClr val="FFFFFF"/>
              </a:solidFill>
            </a:endParaRPr>
          </a:p>
        </p:txBody>
      </p:sp>
      <p:pic>
        <p:nvPicPr>
          <p:cNvPr id="5" name="Imagen 4" descr="Escala de tiempo&#10;&#10;Descripción generada automáticamente">
            <a:extLst>
              <a:ext uri="{FF2B5EF4-FFF2-40B4-BE49-F238E27FC236}">
                <a16:creationId xmlns:a16="http://schemas.microsoft.com/office/drawing/2014/main" id="{9E54B795-E645-9DFC-FB87-CA6ACC43F5FB}"/>
              </a:ext>
            </a:extLst>
          </p:cNvPr>
          <p:cNvPicPr>
            <a:picLocks noChangeAspect="1"/>
          </p:cNvPicPr>
          <p:nvPr/>
        </p:nvPicPr>
        <p:blipFill>
          <a:blip r:embed="rId2"/>
          <a:stretch>
            <a:fillRect/>
          </a:stretch>
        </p:blipFill>
        <p:spPr>
          <a:xfrm>
            <a:off x="7595029" y="960723"/>
            <a:ext cx="3987371" cy="4945656"/>
          </a:xfrm>
          <a:prstGeom prst="rect">
            <a:avLst/>
          </a:prstGeom>
        </p:spPr>
      </p:pic>
    </p:spTree>
    <p:extLst>
      <p:ext uri="{BB962C8B-B14F-4D97-AF65-F5344CB8AC3E}">
        <p14:creationId xmlns:p14="http://schemas.microsoft.com/office/powerpoint/2010/main" val="2228632552"/>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EB18CB-BA49-C1F5-FC67-6B401A8AB97A}"/>
              </a:ext>
            </a:extLst>
          </p:cNvPr>
          <p:cNvSpPr>
            <a:spLocks noGrp="1"/>
          </p:cNvSpPr>
          <p:nvPr>
            <p:ph type="title"/>
          </p:nvPr>
        </p:nvSpPr>
        <p:spPr/>
        <p:txBody>
          <a:bodyPr>
            <a:normAutofit/>
          </a:bodyPr>
          <a:lstStyle/>
          <a:p>
            <a:r>
              <a:rPr lang="es-EC" sz="5000" b="0" i="0" u="none" strike="noStrike" baseline="0" dirty="0">
                <a:latin typeface="Libel Suit"/>
              </a:rPr>
              <a:t>gestores representativos </a:t>
            </a:r>
            <a:endParaRPr lang="es-EC" sz="5000" dirty="0"/>
          </a:p>
        </p:txBody>
      </p:sp>
      <p:pic>
        <p:nvPicPr>
          <p:cNvPr id="5" name="Imagen 4">
            <a:extLst>
              <a:ext uri="{FF2B5EF4-FFF2-40B4-BE49-F238E27FC236}">
                <a16:creationId xmlns:a16="http://schemas.microsoft.com/office/drawing/2014/main" id="{40F2DDB4-245A-7117-7620-60FEB5D42069}"/>
              </a:ext>
            </a:extLst>
          </p:cNvPr>
          <p:cNvPicPr>
            <a:picLocks noChangeAspect="1"/>
          </p:cNvPicPr>
          <p:nvPr/>
        </p:nvPicPr>
        <p:blipFill>
          <a:blip r:embed="rId2"/>
          <a:stretch>
            <a:fillRect/>
          </a:stretch>
        </p:blipFill>
        <p:spPr>
          <a:xfrm>
            <a:off x="990599" y="2802255"/>
            <a:ext cx="9983153" cy="1510665"/>
          </a:xfrm>
          <a:prstGeom prst="rect">
            <a:avLst/>
          </a:prstGeom>
        </p:spPr>
      </p:pic>
    </p:spTree>
    <p:extLst>
      <p:ext uri="{BB962C8B-B14F-4D97-AF65-F5344CB8AC3E}">
        <p14:creationId xmlns:p14="http://schemas.microsoft.com/office/powerpoint/2010/main" val="244074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EB18CB-BA49-C1F5-FC67-6B401A8AB97A}"/>
              </a:ext>
            </a:extLst>
          </p:cNvPr>
          <p:cNvSpPr>
            <a:spLocks noGrp="1"/>
          </p:cNvSpPr>
          <p:nvPr>
            <p:ph type="title"/>
          </p:nvPr>
        </p:nvSpPr>
        <p:spPr/>
        <p:txBody>
          <a:bodyPr>
            <a:normAutofit/>
          </a:bodyPr>
          <a:lstStyle/>
          <a:p>
            <a:r>
              <a:rPr lang="es-EC" sz="5000" b="0" i="0" u="none" strike="noStrike" baseline="0" dirty="0"/>
              <a:t>ZOTERO </a:t>
            </a:r>
            <a:endParaRPr lang="es-EC" sz="5000" dirty="0"/>
          </a:p>
        </p:txBody>
      </p:sp>
      <p:sp>
        <p:nvSpPr>
          <p:cNvPr id="3" name="Marcador de contenido 2">
            <a:extLst>
              <a:ext uri="{FF2B5EF4-FFF2-40B4-BE49-F238E27FC236}">
                <a16:creationId xmlns:a16="http://schemas.microsoft.com/office/drawing/2014/main" id="{3534F9E8-5DE2-9C63-8765-93DA853A8C7C}"/>
              </a:ext>
            </a:extLst>
          </p:cNvPr>
          <p:cNvSpPr>
            <a:spLocks noGrp="1"/>
          </p:cNvSpPr>
          <p:nvPr>
            <p:ph idx="1"/>
          </p:nvPr>
        </p:nvSpPr>
        <p:spPr>
          <a:xfrm>
            <a:off x="581191" y="1845216"/>
            <a:ext cx="11029615" cy="1583784"/>
          </a:xfrm>
        </p:spPr>
        <p:txBody>
          <a:bodyPr/>
          <a:lstStyle/>
          <a:p>
            <a:r>
              <a:rPr lang="es-EC" dirty="0">
                <a:solidFill>
                  <a:srgbClr val="3B3B3B"/>
                </a:solidFill>
                <a:latin typeface="Calibri" panose="020F0502020204030204" pitchFamily="34" charset="0"/>
              </a:rPr>
              <a:t>E</a:t>
            </a:r>
            <a:r>
              <a:rPr lang="es-EC" sz="1800" b="0" i="0" u="none" strike="noStrike" baseline="0" dirty="0">
                <a:solidFill>
                  <a:srgbClr val="3B3B3B"/>
                </a:solidFill>
                <a:latin typeface="Calibri" panose="020F0502020204030204" pitchFamily="34" charset="0"/>
              </a:rPr>
              <a:t>s un gestor de citas bibliográficas de carácter gratuito que funciona como un complemento de Firefox donde se podrá guardar las referencias bibliográficas para la realización de trabajos, memorias, proyectos de investigación, tesis, etc. tanto de forma local como en internet. </a:t>
            </a:r>
          </a:p>
          <a:p>
            <a:endParaRPr lang="es-EC" dirty="0"/>
          </a:p>
        </p:txBody>
      </p:sp>
      <p:sp>
        <p:nvSpPr>
          <p:cNvPr id="5" name="CuadroTexto 4">
            <a:extLst>
              <a:ext uri="{FF2B5EF4-FFF2-40B4-BE49-F238E27FC236}">
                <a16:creationId xmlns:a16="http://schemas.microsoft.com/office/drawing/2014/main" id="{E1296EE5-D974-14F7-D089-F6F5BFA3B457}"/>
              </a:ext>
            </a:extLst>
          </p:cNvPr>
          <p:cNvSpPr txBox="1"/>
          <p:nvPr/>
        </p:nvSpPr>
        <p:spPr>
          <a:xfrm>
            <a:off x="931710" y="3291504"/>
            <a:ext cx="9827730" cy="1477328"/>
          </a:xfrm>
          <a:prstGeom prst="rect">
            <a:avLst/>
          </a:prstGeom>
          <a:noFill/>
        </p:spPr>
        <p:txBody>
          <a:bodyPr wrap="square">
            <a:spAutoFit/>
          </a:bodyPr>
          <a:lstStyle/>
          <a:p>
            <a:r>
              <a:rPr lang="es-EC" sz="1800" b="0" i="0" u="none" strike="noStrike" baseline="0" dirty="0">
                <a:solidFill>
                  <a:srgbClr val="3B3B3B"/>
                </a:solidFill>
                <a:latin typeface="Calibri" panose="020F0502020204030204" pitchFamily="34" charset="0"/>
              </a:rPr>
              <a:t>Zotero nos permite: </a:t>
            </a:r>
          </a:p>
          <a:p>
            <a:endParaRPr lang="es-EC" sz="1800" b="0" i="0" u="none" strike="noStrike" baseline="0" dirty="0">
              <a:solidFill>
                <a:srgbClr val="3B3B3B"/>
              </a:solidFill>
              <a:latin typeface="Calibri" panose="020F0502020204030204" pitchFamily="34" charset="0"/>
            </a:endParaRPr>
          </a:p>
          <a:p>
            <a:r>
              <a:rPr lang="es-EC" sz="1800" b="0" i="0" u="none" strike="noStrike" baseline="0" dirty="0">
                <a:solidFill>
                  <a:srgbClr val="3B3B3B"/>
                </a:solidFill>
                <a:latin typeface="Calibri" panose="020F0502020204030204" pitchFamily="34" charset="0"/>
              </a:rPr>
              <a:t>• Gestionar y organizar tus referencias bibliográficas </a:t>
            </a:r>
          </a:p>
          <a:p>
            <a:r>
              <a:rPr lang="es-EC" sz="1800" b="0" i="0" u="none" strike="noStrike" baseline="0" dirty="0">
                <a:solidFill>
                  <a:srgbClr val="3B3B3B"/>
                </a:solidFill>
                <a:latin typeface="Calibri" panose="020F0502020204030204" pitchFamily="34" charset="0"/>
              </a:rPr>
              <a:t>• Compartir tus referencias bibliográficas </a:t>
            </a:r>
            <a:endParaRPr lang="es-EC" sz="1800" b="0" i="0" u="none" strike="noStrike" baseline="0" dirty="0">
              <a:solidFill>
                <a:srgbClr val="000000"/>
              </a:solidFill>
              <a:latin typeface="Calibri" panose="020F0502020204030204" pitchFamily="34" charset="0"/>
            </a:endParaRPr>
          </a:p>
          <a:p>
            <a:r>
              <a:rPr lang="es-EC" sz="1800" b="0" i="0" u="none" strike="noStrike" baseline="0" dirty="0">
                <a:solidFill>
                  <a:srgbClr val="3B3B3B"/>
                </a:solidFill>
                <a:latin typeface="Calibri" panose="020F0502020204030204" pitchFamily="34" charset="0"/>
              </a:rPr>
              <a:t>• Integrar de forma automática tus citas o referencias bibliográficas en Office Word y </a:t>
            </a:r>
            <a:r>
              <a:rPr lang="es-EC" sz="1800" b="0" i="0" u="none" strike="noStrike" baseline="0" dirty="0" err="1">
                <a:solidFill>
                  <a:srgbClr val="3B3B3B"/>
                </a:solidFill>
                <a:latin typeface="Calibri" panose="020F0502020204030204" pitchFamily="34" charset="0"/>
              </a:rPr>
              <a:t>Openoffice</a:t>
            </a:r>
            <a:r>
              <a:rPr lang="es-EC" sz="1800" b="0" i="0" u="none" strike="noStrike" baseline="0" dirty="0">
                <a:solidFill>
                  <a:srgbClr val="3B3B3B"/>
                </a:solidFill>
                <a:latin typeface="Calibri" panose="020F0502020204030204" pitchFamily="34" charset="0"/>
              </a:rPr>
              <a:t> </a:t>
            </a:r>
          </a:p>
        </p:txBody>
      </p:sp>
    </p:spTree>
    <p:extLst>
      <p:ext uri="{BB962C8B-B14F-4D97-AF65-F5344CB8AC3E}">
        <p14:creationId xmlns:p14="http://schemas.microsoft.com/office/powerpoint/2010/main" val="2502308990"/>
      </p:ext>
    </p:extLst>
  </p:cSld>
  <p:clrMapOvr>
    <a:masterClrMapping/>
  </p:clrMapOvr>
</p:sld>
</file>

<file path=ppt/theme/theme1.xml><?xml version="1.0" encoding="utf-8"?>
<a:theme xmlns:a="http://schemas.openxmlformats.org/drawingml/2006/main" name="Dividendo">
  <a:themeElements>
    <a:clrScheme name="Dividendo">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o">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o">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TM03457464[[fn=Dividendo]]</Template>
  <TotalTime>606</TotalTime>
  <Words>827</Words>
  <Application>Microsoft Office PowerPoint</Application>
  <PresentationFormat>Panorámica</PresentationFormat>
  <Paragraphs>77</Paragraphs>
  <Slides>37</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37</vt:i4>
      </vt:variant>
    </vt:vector>
  </HeadingPairs>
  <TitlesOfParts>
    <vt:vector size="48" baseType="lpstr">
      <vt:lpstr>Arial</vt:lpstr>
      <vt:lpstr>Arial</vt:lpstr>
      <vt:lpstr>Cabin</vt:lpstr>
      <vt:lpstr>Calibri</vt:lpstr>
      <vt:lpstr>Gill Sans MT</vt:lpstr>
      <vt:lpstr>Libel Suit</vt:lpstr>
      <vt:lpstr>Rockwell</vt:lpstr>
      <vt:lpstr>Verdana</vt:lpstr>
      <vt:lpstr>Wingdings</vt:lpstr>
      <vt:lpstr>Wingdings 2</vt:lpstr>
      <vt:lpstr>Dividendo</vt:lpstr>
      <vt:lpstr>  GESTORES BIBLIOGRÁFICOS</vt:lpstr>
      <vt:lpstr>GESTORES BIBLIOGRÁFICOS </vt:lpstr>
      <vt:lpstr>LIMITACIONES </vt:lpstr>
      <vt:lpstr>FUNCIONALIDADES</vt:lpstr>
      <vt:lpstr>ENTRADA, ORGANIZACIÓN Y SALIDA DE DATOS</vt:lpstr>
      <vt:lpstr>Presentación de PowerPoint</vt:lpstr>
      <vt:lpstr>Orígenes, surgimiento y consolidación de los gestores </vt:lpstr>
      <vt:lpstr>gestores representativos </vt:lpstr>
      <vt:lpstr>ZOTERO </vt:lpstr>
      <vt:lpstr>Presentación de PowerPoint</vt:lpstr>
      <vt:lpstr>¿Cómo instalar Zotero? </vt:lpstr>
      <vt:lpstr>Presentación de PowerPoint</vt:lpstr>
      <vt:lpstr>Presentación de PowerPoint</vt:lpstr>
      <vt:lpstr>Presentación de PowerPoint</vt:lpstr>
      <vt:lpstr>Presentación de PowerPoint</vt:lpstr>
      <vt:lpstr>Presentación de PowerPoint</vt:lpstr>
      <vt:lpstr>CITAR </vt:lpstr>
      <vt:lpstr>Presentación de PowerPoint</vt:lpstr>
      <vt:lpstr>REFERENCIA BIBLIOGRÁFICA </vt:lpstr>
      <vt:lpstr>MENDELEY </vt:lpstr>
      <vt:lpstr>Presentación de PowerPoint</vt:lpstr>
      <vt:lpstr>Presentación de PowerPoint</vt:lpstr>
      <vt:lpstr>Presentación de PowerPoint</vt:lpstr>
      <vt:lpstr>Presentación de PowerPoint</vt:lpstr>
      <vt:lpstr>EN WORD </vt:lpstr>
      <vt:lpstr>Presentación de PowerPoint</vt:lpstr>
      <vt:lpstr>EndNote</vt:lpstr>
      <vt:lpstr>Presentación de PowerPoint</vt:lpstr>
      <vt:lpstr>INSTALAR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♀vAnE♀ Q...</dc:creator>
  <cp:lastModifiedBy>Vanessa Stefanny Quinchuela Llamuca</cp:lastModifiedBy>
  <cp:revision>8</cp:revision>
  <dcterms:created xsi:type="dcterms:W3CDTF">2024-06-16T14:15:22Z</dcterms:created>
  <dcterms:modified xsi:type="dcterms:W3CDTF">2024-11-13T04:05:24Z</dcterms:modified>
</cp:coreProperties>
</file>