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9" r:id="rId2"/>
    <p:sldId id="303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25" r:id="rId11"/>
    <p:sldId id="326" r:id="rId12"/>
    <p:sldId id="317" r:id="rId13"/>
    <p:sldId id="318" r:id="rId14"/>
    <p:sldId id="328" r:id="rId15"/>
    <p:sldId id="327" r:id="rId16"/>
    <p:sldId id="319" r:id="rId17"/>
    <p:sldId id="320" r:id="rId18"/>
    <p:sldId id="321" r:id="rId19"/>
    <p:sldId id="322" r:id="rId20"/>
    <p:sldId id="32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379887"/>
            <a:ext cx="8361229" cy="2098226"/>
          </a:xfrm>
        </p:spPr>
        <p:txBody>
          <a:bodyPr/>
          <a:lstStyle/>
          <a:p>
            <a:r>
              <a:rPr lang="es-EC" sz="6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RELACIÓN DE LA COMUNICACIÓN CON EL LENGUAJE</a:t>
            </a:r>
            <a:endParaRPr lang="es-EC" sz="6000" dirty="0">
              <a:latin typeface="Book Antiqua" panose="020406020503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4978" y="192556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390ED-831E-0C77-8E53-531E9347B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6" name="Picture 2" descr="Arte Rupestre - Concepto, características e historia">
            <a:extLst>
              <a:ext uri="{FF2B5EF4-FFF2-40B4-BE49-F238E27FC236}">
                <a16:creationId xmlns:a16="http://schemas.microsoft.com/office/drawing/2014/main" id="{C094C919-2D0B-5B5D-7D8A-11DACBBBF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7" y="636896"/>
            <a:ext cx="10836321" cy="553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8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0B0FE-8F7B-5DC2-E548-A528B6D2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ED582-CF83-235D-D076-E018D8B7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8E7480-B31F-843E-1AE6-85B4188F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67" y="495300"/>
            <a:ext cx="1128346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07633E-EF8A-8AA7-8A33-CBF76E30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077" y="839337"/>
            <a:ext cx="9601200" cy="35814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B. Nacimiento del lenguaje articulado</a:t>
            </a:r>
            <a:endParaRPr lang="es-EC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estima que el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lenguaje oral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surgió entre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50.000 y 100.000 años atrás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permitiendo un salto evolutivo en la cooperación humana.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 lenguaje permitió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transmisión de conocimiento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el surgimiento de narrativas, la organización social y la construcción de cultura.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90146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FBA1C-8364-C190-2CD9-5C2C8DC7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077" y="757451"/>
            <a:ext cx="9601200" cy="3581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C. Lenguaje escrito</a:t>
            </a:r>
            <a:endParaRPr lang="es-EC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escritura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apareció mucho más tarde (alrededor del 3200 a.C.) en civilizaciones como la sumeria y la egipcia. Se originó como un sistema de registro, pero luego se convirtió en una forma compleja de expresión.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lenguaje escrito consolidó la posibilidad de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preservar información y comunicarla más allá del tiempo y del espacio inmediato.</a:t>
            </a:r>
            <a:endParaRPr lang="es-EC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561819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92B40A-CDDE-DED7-0660-1DFDAF102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81" y="370911"/>
            <a:ext cx="6011637" cy="61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4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0EB700-6AAC-7D07-1A37-AB55963B3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050" name="Picture 2" descr="La escritura jeroglífica egipcia | Biblioteca Virtual Miguel de Cervantes">
            <a:extLst>
              <a:ext uri="{FF2B5EF4-FFF2-40B4-BE49-F238E27FC236}">
                <a16:creationId xmlns:a16="http://schemas.microsoft.com/office/drawing/2014/main" id="{E4BA40D4-3348-361C-1935-B002479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2" y="533400"/>
            <a:ext cx="920800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9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0C132-E36D-12D8-6A88-480A7F644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606" y="839336"/>
            <a:ext cx="9601200" cy="3581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 Enfoques históricos y filosóficos</a:t>
            </a:r>
            <a:endParaRPr lang="es-EC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Antigüedad: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Filósofos griegos como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Platón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Aristóteles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reflexionaron sobre el lenguaje como herramienta del pensamiento racional. Aristóteles, por ejemplo, clasificó las formas del discurso y analizó la retórica como técnica de comunicación.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Edad Media: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 lenguaje fue objeto de estudio en la lógica, la teología y la gramática. Se lo veía como un reflejo del orden divino o natural.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Edad Moderna: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el racionalismo (Descartes) y el empirismo (Locke), el lenguaje se concibe como una forma de representar ideas mentales.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932893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AB314B-3C2C-C69F-A6F2-8DA39EBE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6007"/>
            <a:ext cx="9601200" cy="35814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25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Siglo XIX - XX:</a:t>
            </a:r>
            <a:r>
              <a:rPr lang="es-EC" sz="22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Aparecen las primeras disciplinas científicas del lenguaje y la comunicación: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25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 de Saussure</a:t>
            </a:r>
            <a:r>
              <a:rPr lang="es-EC" sz="22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funda la lingüística estructural, que ve al lenguaje como un sistema.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25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Charles S. Peirce</a:t>
            </a:r>
            <a:r>
              <a:rPr lang="es-EC" sz="22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s-EC" sz="225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Roman</a:t>
            </a:r>
            <a:r>
              <a:rPr lang="es-EC" sz="225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Jakobson</a:t>
            </a:r>
            <a:r>
              <a:rPr lang="es-EC" sz="22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exploran la semiología y la función de los signos en la comunicación.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2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s-EC" sz="225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pragmática</a:t>
            </a:r>
            <a:r>
              <a:rPr lang="es-EC" sz="22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la </a:t>
            </a:r>
            <a:r>
              <a:rPr lang="es-EC" sz="225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psicolingüística</a:t>
            </a:r>
            <a:r>
              <a:rPr lang="es-EC" sz="22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las </a:t>
            </a:r>
            <a:r>
              <a:rPr lang="es-EC" sz="225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ciencias de la comunicación</a:t>
            </a:r>
            <a:r>
              <a:rPr lang="es-EC" sz="22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enriquecen el estudio del fenómeno comunicativo y lingüístico en el siglo XX.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25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 Actualidad</a:t>
            </a:r>
            <a:endParaRPr lang="es-EC" sz="22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2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la era digital, el lenguaje y la comunicación han cobrado nuevas formas: emojis, lenguaje multimedia, abreviaciones, etc.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2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valora la </a:t>
            </a:r>
            <a:r>
              <a:rPr lang="es-EC" sz="225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competencia comunicativa integral</a:t>
            </a:r>
            <a:r>
              <a:rPr lang="es-EC" sz="22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es decir, no solo hablar o escribir correctamente, sino adaptarse a contextos diversos usando distintos lenguajes.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s-EC" sz="22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C" sz="2250" dirty="0"/>
          </a:p>
        </p:txBody>
      </p:sp>
    </p:spTree>
    <p:extLst>
      <p:ext uri="{BB962C8B-B14F-4D97-AF65-F5344CB8AC3E}">
        <p14:creationId xmlns:p14="http://schemas.microsoft.com/office/powerpoint/2010/main" val="166081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B608F-1019-5071-78CC-2C762F30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8364"/>
            <a:ext cx="9601200" cy="103723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s-EC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Importancia de esta relación</a:t>
            </a:r>
            <a:br>
              <a:rPr lang="es-EC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C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7FC76-CCAF-D3A4-9864-E0FF4880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89463"/>
            <a:ext cx="9601200" cy="3581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El lenguaje organiza el pensamiento</a:t>
            </a:r>
            <a:endParaRPr lang="es-EC" sz="2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lenguaje no solo transmite lo que pensamos, sino que también </a:t>
            </a:r>
            <a:r>
              <a:rPr lang="es-EC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moldea cómo pensamos</a:t>
            </a:r>
            <a:r>
              <a:rPr lang="es-EC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Las palabras nos ayudan a categorizar la realidad, darle forma a nuestras ideas y recordar información.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La comunicación estructura nuestras relaciones</a:t>
            </a:r>
            <a:endParaRPr lang="es-EC" sz="2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Mediante la comunicación expresamos emociones, establecemos normas sociales, influimos en los demás, y desarrollamos vínculos afectivos. Para todo ello, el lenguaje es una herramienta esencial.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El lenguaje aumenta la eficacia comunicativa</a:t>
            </a:r>
            <a:endParaRPr lang="es-EC" sz="2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Cuanto más preciso y variado sea el lenguaje que manejamos, </a:t>
            </a:r>
            <a:r>
              <a:rPr lang="es-EC" sz="23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mejor comunicamos nuestras ideas</a:t>
            </a:r>
            <a:r>
              <a:rPr lang="es-EC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y menos riesgo hay de malos entendidos o ambigüedades.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3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s-EC" sz="2300" dirty="0"/>
          </a:p>
        </p:txBody>
      </p:sp>
    </p:spTree>
    <p:extLst>
      <p:ext uri="{BB962C8B-B14F-4D97-AF65-F5344CB8AC3E}">
        <p14:creationId xmlns:p14="http://schemas.microsoft.com/office/powerpoint/2010/main" val="2882828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0E155-3C5B-EE39-1EE0-0120872D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95132"/>
            <a:ext cx="9601200" cy="1485900"/>
          </a:xfrm>
        </p:spPr>
        <p:txBody>
          <a:bodyPr>
            <a:noAutofit/>
          </a:bodyPr>
          <a:lstStyle/>
          <a:p>
            <a:r>
              <a:rPr lang="es-EC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Breve historia del estudio de esta relación</a:t>
            </a:r>
            <a:br>
              <a:rPr lang="es-EC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C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119FC-DA7C-E91B-3346-8AC47D64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32" y="1638300"/>
            <a:ext cx="9601200" cy="35814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Antigüedad: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Filósofos como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Aristóteles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ya analizaban el lenguaje como medio de expresión del pensamiento y lo relacionaban con la lógica del discurso.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Edad Media: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retórica y la gramática eran disciplinas clave para comprender cómo comunicar de forma eficaz.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Siglo XX: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desarrollan teorías como la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lingüística estructural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(Saussure) y la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pragmática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que exploran cómo el lenguaje se usa realmente en contextos comunicativos.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Actualidad: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relación comunicación-lenguaje se estudia en la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lingüística aplicada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la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psicología del lenguaje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la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sociolingüística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las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ciencias de la comunicación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41873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DA983-7C69-4135-9189-FEB19EA9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9400"/>
            <a:ext cx="9601200" cy="736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Concepto de Comunicación</a:t>
            </a:r>
            <a:endParaRPr lang="es-EC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8B28D5-F21A-4345-A029-CAD60B83B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8717"/>
            <a:ext cx="9601200" cy="572588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comunicación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un proceso fundamental de interacción humana mediante el cual los seres humanos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intercambian ideas, pensamientos, emociones, conocimientos y deseos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Este proceso permite establecer relaciones sociales, transmitir cultura, compartir información, persuadir o influir en los demás, entre otras funciones vitales para la vida en sociedad.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palabra “comunicación” proviene del latín </a:t>
            </a:r>
            <a:r>
              <a:rPr lang="es-EC" sz="2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COMMUNICARE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que significa “compartir algo, poner en común”. Este origen etimológico revela que la comunicación implica una acción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colectiva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en la que participan al menos dos sujetos: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 emisor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que transmite un mensaje, y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 receptor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que lo interpreta.</a:t>
            </a:r>
          </a:p>
          <a:p>
            <a:pPr marL="0" indent="0" algn="just">
              <a:buNone/>
            </a:pPr>
            <a:endParaRPr lang="es-ES" sz="2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24A99-DF70-6B64-46A1-592051BB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Autofit/>
          </a:bodyPr>
          <a:lstStyle/>
          <a:p>
            <a:r>
              <a:rPr lang="es-EC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 Diferencias esenciales entre lenguaje y comunicación</a:t>
            </a:r>
            <a:br>
              <a:rPr lang="es-EC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C" sz="4000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8C222E4A-857E-ED4A-E730-CADD6F70C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546832"/>
              </p:ext>
            </p:extLst>
          </p:nvPr>
        </p:nvGraphicFramePr>
        <p:xfrm>
          <a:off x="1371600" y="2504410"/>
          <a:ext cx="9601201" cy="343774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947002">
                  <a:extLst>
                    <a:ext uri="{9D8B030D-6E8A-4147-A177-3AD203B41FA5}">
                      <a16:colId xmlns:a16="http://schemas.microsoft.com/office/drawing/2014/main" val="3095956527"/>
                    </a:ext>
                  </a:extLst>
                </a:gridCol>
                <a:gridCol w="4654199">
                  <a:extLst>
                    <a:ext uri="{9D8B030D-6E8A-4147-A177-3AD203B41FA5}">
                      <a16:colId xmlns:a16="http://schemas.microsoft.com/office/drawing/2014/main" val="2516930665"/>
                    </a:ext>
                  </a:extLst>
                </a:gridCol>
              </a:tblGrid>
              <a:tr h="37495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1" u="none" strike="noStrike" kern="100" dirty="0">
                          <a:effectLst/>
                        </a:rPr>
                        <a:t>Comunicación</a:t>
                      </a:r>
                      <a:endParaRPr lang="es-EC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1" u="none" strike="noStrike" kern="100">
                          <a:effectLst/>
                        </a:rPr>
                        <a:t>Lenguaje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extLst>
                  <a:ext uri="{0D108BD9-81ED-4DB2-BD59-A6C34878D82A}">
                    <a16:rowId xmlns:a16="http://schemas.microsoft.com/office/drawing/2014/main" val="2620395628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0" u="none" strike="noStrike" kern="100">
                          <a:effectLst/>
                        </a:rPr>
                        <a:t>Es un proceso dinámico de intercambio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0" u="none" strike="noStrike" kern="100">
                          <a:effectLst/>
                        </a:rPr>
                        <a:t>Es un sistema estructurado de signos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extLst>
                  <a:ext uri="{0D108BD9-81ED-4DB2-BD59-A6C34878D82A}">
                    <a16:rowId xmlns:a16="http://schemas.microsoft.com/office/drawing/2014/main" val="378179104"/>
                  </a:ext>
                </a:extLst>
              </a:tr>
              <a:tr h="67324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0" u="none" strike="noStrike" kern="100">
                          <a:effectLst/>
                        </a:rPr>
                        <a:t>Puede utilizar distintos lenguajes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0" u="none" strike="noStrike" kern="100">
                          <a:effectLst/>
                        </a:rPr>
                        <a:t>Es uno de los medios que permite la comunicación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extLst>
                  <a:ext uri="{0D108BD9-81ED-4DB2-BD59-A6C34878D82A}">
                    <a16:rowId xmlns:a16="http://schemas.microsoft.com/office/drawing/2014/main" val="1333987752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0" u="none" strike="noStrike" kern="100">
                          <a:effectLst/>
                        </a:rPr>
                        <a:t>Implica emisor, receptor, canal, mensaje, etc.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0" u="none" strike="noStrike" kern="100">
                          <a:effectLst/>
                        </a:rPr>
                        <a:t>Es el código que se utiliza en ese mensaje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extLst>
                  <a:ext uri="{0D108BD9-81ED-4DB2-BD59-A6C34878D82A}">
                    <a16:rowId xmlns:a16="http://schemas.microsoft.com/office/drawing/2014/main" val="1204623041"/>
                  </a:ext>
                </a:extLst>
              </a:tr>
              <a:tr h="67324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0" u="none" strike="noStrike" kern="100">
                          <a:effectLst/>
                        </a:rPr>
                        <a:t>Puede ser verbal o no verbal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0" u="none" strike="noStrike" kern="100">
                          <a:effectLst/>
                        </a:rPr>
                        <a:t>También puede ser verbal o no verbal, pero siempre es sistemático</a:t>
                      </a:r>
                      <a:endParaRPr lang="es-EC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extLst>
                  <a:ext uri="{0D108BD9-81ED-4DB2-BD59-A6C34878D82A}">
                    <a16:rowId xmlns:a16="http://schemas.microsoft.com/office/drawing/2014/main" val="163336485"/>
                  </a:ext>
                </a:extLst>
              </a:tr>
              <a:tr h="67324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0" u="none" strike="noStrike" kern="100" dirty="0">
                          <a:effectLst/>
                        </a:rPr>
                        <a:t>No requiere siempre intencionalidad</a:t>
                      </a:r>
                      <a:endParaRPr lang="es-EC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b="0" u="none" strike="noStrike" kern="100" dirty="0">
                          <a:effectLst/>
                        </a:rPr>
                        <a:t>Es una herramienta construida conscientemente</a:t>
                      </a:r>
                      <a:endParaRPr lang="es-EC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037" marR="114037" marT="15839" marB="0"/>
                </a:tc>
                <a:extLst>
                  <a:ext uri="{0D108BD9-81ED-4DB2-BD59-A6C34878D82A}">
                    <a16:rowId xmlns:a16="http://schemas.microsoft.com/office/drawing/2014/main" val="251527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76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DDDA5-DA09-5DE7-7DCB-7780FDE2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Características principales de la comunicación:</a:t>
            </a:r>
            <a:br>
              <a:rPr lang="es-EC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C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2BDF43-576D-EDEE-DADD-68958C451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intencional o no intencional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(se puede comunicar sin querer).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 un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propósito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(informar, expresar, persuadir, etc.).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Ocurre en un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contexto determinado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(espacio, tiempo, entorno social).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basa en un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de signos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(lenguaje).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19451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9B050-6934-7A5E-0911-C72BBA1D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¿Qué es el Lenguaje?</a:t>
            </a:r>
            <a:br>
              <a:rPr lang="es-EC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C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5BEA8B-6BDE-4EA8-3E47-E16990074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90215"/>
            <a:ext cx="9601200" cy="358140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lenguaje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un sistema de signos estructurados que permite a los seres humanos representar la realidad, expresar pensamientos, sentimientos, y comunicarse entre sí. A través del lenguaje, el pensamiento puede transformarse en palabras, imágenes o gestos que los demás puedan comprender.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Etimológicamente, “lenguaje” proviene del latín </a:t>
            </a:r>
            <a:r>
              <a:rPr lang="es-EC" sz="2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lingua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que significa “lengua”, haciendo referencia al órgano físico, pero también al sistema simbólico que utilizamos para hablar y pensar.</a:t>
            </a:r>
          </a:p>
          <a:p>
            <a:pPr algn="just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21511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923F1F-8A1E-9F1E-4644-5E939686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61666"/>
            <a:ext cx="9601200" cy="3581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Características del lenguaje:</a:t>
            </a:r>
            <a:endParaRPr lang="es-EC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humano y exclusivo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nuestra especie en su forma compleja y simbólica.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arbitrario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la relación entre el signo y el objeto que representa no es natural, sino convencional.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sistemático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obedece a reglas gramaticales y sintácticas.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creativo y dinámico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permite construir nuevos mensajes infinitamente.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Tipos generales de lenguaje:</a:t>
            </a:r>
            <a:endParaRPr lang="es-EC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Verbal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cuando usa palabras (oral o escrito).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verbal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cuando se usan gestos, posturas, miradas, imágenes, sonidos.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84200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3ED34-0026-B416-1DDD-C1BE9884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9601200" cy="1485900"/>
          </a:xfrm>
        </p:spPr>
        <p:txBody>
          <a:bodyPr>
            <a:noAutofit/>
          </a:bodyPr>
          <a:lstStyle/>
          <a:p>
            <a:r>
              <a:rPr lang="es-EC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Relación entre Comunicación y Lenguaje</a:t>
            </a:r>
            <a:br>
              <a:rPr lang="es-EC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C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64C747-635E-0D24-AB73-C22ECCF6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47231"/>
            <a:ext cx="9601200" cy="3581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lenguaje y la comunicación están profundamente interrelacionados, pero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son lo mismo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lenguaje es una herramienta fundamental para que la comunicación se realice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pero la comunicación puede ocurrir con diferentes tipos de lenguaje, no solo el verbal.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Comunicación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el proceso.</a:t>
            </a:r>
            <a:endParaRPr lang="es-EC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Lenguaje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el medio o el código que se utiliza en ese proceso.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se vinculan?</a:t>
            </a:r>
            <a:endParaRPr lang="es-EC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comunicación necesita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codificar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 mensaje (convertir ideas en signos) y luego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decodificarlo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(interpretarlo). El lenguaje es el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código común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permite este intercambio.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emisor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selecciona signos lingüísticos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(palabras, gestos, símbolos) para construir un mensaje. El receptor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interpreta esos signos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según su conocimiento del lenguaje y el contexto.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 un lenguaje común (código compartido),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hay entendimiento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entre emisor y receptor. Por ejemplo, dos personas que no hablan el mismo idioma tendrán dificultades para comunicarse, salvo que recurran a lenguajes no verbales o universales (como gestos).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43005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F72AB4-490D-3281-E76D-B3F3B04B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634621"/>
            <a:ext cx="9601200" cy="3581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Ejemplo ilustrativo:</a:t>
            </a:r>
            <a:endParaRPr lang="es-EC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Supongamos que una persona quiere expresar que tiene hambre: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 decir: “Tengo hambre” (lenguaje verbal oral).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 escribirlo en un papel (lenguaje verbal escrito).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 llevarse la mano al estómago con gesto de incomodidad (lenguaje no verbal).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 enviar un emoji de comida o una cara triste (lenguaje icónico).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todos los casos,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intención comunicativa es la misma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pero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lenguaje cambia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con ello puede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variar la efectividad del mensaje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dependiendo del contexto y la relación entre emisor y receptor.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09874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39663-78F8-9BF4-29C5-4AD8140E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Breve historia del lenguaje y la comunicación</a:t>
            </a:r>
            <a:br>
              <a:rPr lang="es-EC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C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B1EE0-131C-9BFB-B0DF-6B00F3B42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estudio del lenguaje y la comunicación se remonta a los orígenes de la humanidad. Ambos procesos han evolucionado paralelamente, ya que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necesidad de comunicarse dio lugar al desarrollo del lenguaje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y, a su vez, el lenguaje potenció la complejidad de la comunicación humana.</a:t>
            </a:r>
          </a:p>
        </p:txBody>
      </p:sp>
    </p:spTree>
    <p:extLst>
      <p:ext uri="{BB962C8B-B14F-4D97-AF65-F5344CB8AC3E}">
        <p14:creationId xmlns:p14="http://schemas.microsoft.com/office/powerpoint/2010/main" val="319453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DA61C1-A0CF-3612-0C4C-1156EBCA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669" y="607325"/>
            <a:ext cx="9601200" cy="3581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Orígenes de la comunicación humana</a:t>
            </a:r>
            <a:endParaRPr lang="es-EC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comunicación no verbal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(gestos, expresiones faciales, sonidos guturales) fue probablemente el primer modo que utilizaron los seres humanos primitivos para transmitir información básica: peligro, emociones, necesidades.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</a:t>
            </a:r>
            <a:r>
              <a:rPr lang="es-EC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señales visuales y auditivas</a:t>
            </a:r>
            <a:r>
              <a:rPr lang="es-EC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—como el uso del fuego, golpes o pinturas rupestres— marcaron los primeros intentos simbólicos de comunicación intencional.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966514947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1373</TotalTime>
  <Words>1434</Words>
  <Application>Microsoft Office PowerPoint</Application>
  <PresentationFormat>Panorámica</PresentationFormat>
  <Paragraphs>83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Aptos</vt:lpstr>
      <vt:lpstr>Arial</vt:lpstr>
      <vt:lpstr>Book Antiqua</vt:lpstr>
      <vt:lpstr>Courier New</vt:lpstr>
      <vt:lpstr>Franklin Gothic Book</vt:lpstr>
      <vt:lpstr>Symbol</vt:lpstr>
      <vt:lpstr>Wingdings</vt:lpstr>
      <vt:lpstr>Recorte</vt:lpstr>
      <vt:lpstr>RELACIÓN DE LA COMUNICACIÓN CON EL LENGUAJE</vt:lpstr>
      <vt:lpstr>1. Concepto de Comunicación</vt:lpstr>
      <vt:lpstr>Características principales de la comunicación: </vt:lpstr>
      <vt:lpstr>2. ¿Qué es el Lenguaje? </vt:lpstr>
      <vt:lpstr>Presentación de PowerPoint</vt:lpstr>
      <vt:lpstr>3. Relación entre Comunicación y Lenguaje </vt:lpstr>
      <vt:lpstr>Presentación de PowerPoint</vt:lpstr>
      <vt:lpstr>4. Breve historia del lenguaje y la comunicación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 5. Importancia de esta relación </vt:lpstr>
      <vt:lpstr>6. Breve historia del estudio de esta relación </vt:lpstr>
      <vt:lpstr>7. Diferencias esenciales entre lenguaje y comunicación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Cristian Rafael Guffantte Noriega</cp:lastModifiedBy>
  <cp:revision>54</cp:revision>
  <cp:lastPrinted>2020-08-24T05:44:40Z</cp:lastPrinted>
  <dcterms:created xsi:type="dcterms:W3CDTF">2020-08-17T04:29:40Z</dcterms:created>
  <dcterms:modified xsi:type="dcterms:W3CDTF">2025-05-15T02:53:22Z</dcterms:modified>
</cp:coreProperties>
</file>