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19"/>
  </p:notesMasterIdLst>
  <p:handoutMasterIdLst>
    <p:handoutMasterId r:id="rId20"/>
  </p:handoutMasterIdLst>
  <p:sldIdLst>
    <p:sldId id="260" r:id="rId2"/>
    <p:sldId id="272" r:id="rId3"/>
    <p:sldId id="273" r:id="rId4"/>
    <p:sldId id="275" r:id="rId5"/>
    <p:sldId id="276" r:id="rId6"/>
    <p:sldId id="283" r:id="rId7"/>
    <p:sldId id="282" r:id="rId8"/>
    <p:sldId id="277" r:id="rId9"/>
    <p:sldId id="279" r:id="rId10"/>
    <p:sldId id="270" r:id="rId11"/>
    <p:sldId id="269" r:id="rId12"/>
    <p:sldId id="267" r:id="rId13"/>
    <p:sldId id="268" r:id="rId14"/>
    <p:sldId id="280" r:id="rId15"/>
    <p:sldId id="266" r:id="rId16"/>
    <p:sldId id="281" r:id="rId17"/>
    <p:sldId id="256" r:id="rId18"/>
  </p:sldIdLst>
  <p:sldSz cx="9144000" cy="6858000" type="screen4x3"/>
  <p:notesSz cx="6858000" cy="1001236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593B1D"/>
    <a:srgbClr val="7B5229"/>
    <a:srgbClr val="996633"/>
    <a:srgbClr val="FFCC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0713"/>
            <a:ext cx="2971800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510713"/>
            <a:ext cx="2971800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E6903B-CAD4-4335-BBD6-B9EE488FF1A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07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5005388" cy="3754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56150"/>
            <a:ext cx="5486400" cy="45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0713"/>
            <a:ext cx="2971800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510713"/>
            <a:ext cx="2971800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E8FC5F-0EA2-41B4-8CFB-55A36B040DB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96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046763-5B18-40A6-B5C5-4C4F110C895E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DFEF92-E9CD-406A-97D2-655D8DB02162}" type="slidenum">
              <a:rPr lang="en-US"/>
              <a:pPr/>
              <a:t>10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6B60BB-D070-4FCF-A6BE-550E63B9CB42}" type="slidenum">
              <a:rPr lang="en-US"/>
              <a:pPr/>
              <a:t>11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99CE26-B48D-4911-B9D5-4A9ACF10FFDC}" type="slidenum">
              <a:rPr lang="en-US"/>
              <a:pPr/>
              <a:t>12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012AA5-1D98-45FE-87BF-71DA4053640F}" type="slidenum">
              <a:rPr lang="en-US"/>
              <a:pPr/>
              <a:t>13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FC8548-5FA9-43B2-AE6B-9748B8BEC91E}" type="slidenum">
              <a:rPr lang="en-US"/>
              <a:pPr/>
              <a:t>15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86C031-9F7B-4E58-92D6-40AED3F1350A}" type="slidenum">
              <a:rPr lang="en-US"/>
              <a:pPr/>
              <a:t>17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8DFB1-E8E5-4D80-955B-F2615B5F942A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88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6BDD-7EEF-4278-A7B1-49FB942C768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27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12EE-2D1F-4B55-8162-9144A267B41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31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4692-A1F5-4B93-AF3E-CF7F795A275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6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2372A-5232-4DA5-9A7C-A0A951334597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38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97502-3228-449E-B412-55893B92520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4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8C9B-ECC1-4D89-892E-AAF461A91B1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58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E76A2-3199-4FA5-989F-088B778A4A7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63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BC99-47D1-4711-8EB3-0FCAA109E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3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35CA91-F105-4D50-92BD-05B97C1446F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20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6F5D-748F-4DD5-87F0-192C8219EC8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1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5AE76A2-3199-4FA5-989F-088B778A4A7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5301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331913" y="1125538"/>
            <a:ext cx="6985000" cy="41163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CL" sz="8800" dirty="0" err="1">
                <a:solidFill>
                  <a:schemeClr val="bg1"/>
                </a:solidFill>
                <a:latin typeface="Script MT Bold" pitchFamily="66" charset="0"/>
              </a:rPr>
              <a:t>Grammar</a:t>
            </a:r>
            <a:r>
              <a:rPr lang="es-CL" sz="8800" dirty="0">
                <a:solidFill>
                  <a:schemeClr val="bg1"/>
                </a:solidFill>
                <a:latin typeface="Script MT Bold" pitchFamily="66" charset="0"/>
              </a:rPr>
              <a:t> </a:t>
            </a:r>
            <a:r>
              <a:rPr lang="es-CL" sz="8800" dirty="0" err="1">
                <a:solidFill>
                  <a:schemeClr val="bg1"/>
                </a:solidFill>
                <a:latin typeface="Script MT Bold" pitchFamily="66" charset="0"/>
              </a:rPr>
              <a:t>Translation</a:t>
            </a:r>
            <a:r>
              <a:rPr lang="es-CL" sz="8800" dirty="0">
                <a:solidFill>
                  <a:schemeClr val="bg1"/>
                </a:solidFill>
                <a:latin typeface="Script MT Bold" pitchFamily="66" charset="0"/>
              </a:rPr>
              <a:t> </a:t>
            </a:r>
            <a:r>
              <a:rPr lang="es-CL" sz="8800" dirty="0" err="1">
                <a:solidFill>
                  <a:schemeClr val="bg1"/>
                </a:solidFill>
                <a:latin typeface="Script MT Bold" pitchFamily="66" charset="0"/>
              </a:rPr>
              <a:t>Method</a:t>
            </a:r>
            <a:endParaRPr lang="en-US" sz="8800" dirty="0">
              <a:solidFill>
                <a:schemeClr val="bg1"/>
              </a:solidFill>
              <a:latin typeface="Script MT Bold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9552" y="1484784"/>
            <a:ext cx="4038600" cy="2735263"/>
          </a:xfrm>
          <a:solidFill>
            <a:schemeClr val="bg1">
              <a:alpha val="5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r>
              <a:rPr lang="es-ES_tradnl" sz="2400" dirty="0" err="1">
                <a:latin typeface="Georgia" pitchFamily="18" charset="0"/>
              </a:rPr>
              <a:t>The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following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list</a:t>
            </a:r>
            <a:r>
              <a:rPr lang="es-ES_tradnl" sz="2400" dirty="0">
                <a:latin typeface="Georgia" pitchFamily="18" charset="0"/>
              </a:rPr>
              <a:t> shows </a:t>
            </a:r>
            <a:r>
              <a:rPr lang="es-ES_tradnl" sz="2400" dirty="0" err="1">
                <a:latin typeface="Georgia" pitchFamily="18" charset="0"/>
              </a:rPr>
              <a:t>the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most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common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b="1" dirty="0" err="1">
                <a:latin typeface="Georgia" pitchFamily="18" charset="0"/>
              </a:rPr>
              <a:t>adverbs</a:t>
            </a:r>
            <a:r>
              <a:rPr lang="es-ES_tradnl" sz="2400" b="1" dirty="0">
                <a:latin typeface="Georgia" pitchFamily="18" charset="0"/>
              </a:rPr>
              <a:t> of </a:t>
            </a:r>
            <a:r>
              <a:rPr lang="es-ES_tradnl" sz="2400" b="1" dirty="0" err="1">
                <a:latin typeface="Georgia" pitchFamily="18" charset="0"/>
              </a:rPr>
              <a:t>frequency</a:t>
            </a:r>
            <a:r>
              <a:rPr lang="es-ES_tradnl" sz="2400" dirty="0">
                <a:latin typeface="Georgia" pitchFamily="18" charset="0"/>
              </a:rPr>
              <a:t>, </a:t>
            </a:r>
            <a:r>
              <a:rPr lang="es-ES_tradnl" sz="2400" dirty="0" err="1">
                <a:latin typeface="Georgia" pitchFamily="18" charset="0"/>
              </a:rPr>
              <a:t>with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the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one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that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refers</a:t>
            </a:r>
            <a:r>
              <a:rPr lang="es-ES_tradnl" sz="2400" dirty="0">
                <a:latin typeface="Georgia" pitchFamily="18" charset="0"/>
              </a:rPr>
              <a:t> to </a:t>
            </a:r>
            <a:r>
              <a:rPr lang="es-ES_tradnl" sz="2400" dirty="0" err="1">
                <a:latin typeface="Georgia" pitchFamily="18" charset="0"/>
              </a:rPr>
              <a:t>things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that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happen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most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often</a:t>
            </a:r>
            <a:r>
              <a:rPr lang="es-ES_tradnl" sz="2400" dirty="0">
                <a:latin typeface="Georgia" pitchFamily="18" charset="0"/>
              </a:rPr>
              <a:t> at </a:t>
            </a:r>
            <a:r>
              <a:rPr lang="es-ES_tradnl" sz="2400" dirty="0" err="1">
                <a:latin typeface="Georgia" pitchFamily="18" charset="0"/>
              </a:rPr>
              <a:t>the</a:t>
            </a:r>
            <a:r>
              <a:rPr lang="es-ES_tradnl" sz="2400" dirty="0">
                <a:latin typeface="Georgia" pitchFamily="18" charset="0"/>
              </a:rPr>
              <a:t> top, and </a:t>
            </a:r>
            <a:r>
              <a:rPr lang="es-ES_tradnl" sz="2400" dirty="0" err="1">
                <a:latin typeface="Georgia" pitchFamily="18" charset="0"/>
              </a:rPr>
              <a:t>least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often</a:t>
            </a:r>
            <a:r>
              <a:rPr lang="es-ES_tradnl" sz="2400" dirty="0">
                <a:latin typeface="Georgia" pitchFamily="18" charset="0"/>
              </a:rPr>
              <a:t> at </a:t>
            </a:r>
            <a:r>
              <a:rPr lang="es-ES_tradnl" sz="2400" dirty="0" err="1">
                <a:latin typeface="Georgia" pitchFamily="18" charset="0"/>
              </a:rPr>
              <a:t>the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bottom</a:t>
            </a:r>
            <a:r>
              <a:rPr lang="es-ES_tradnl" sz="2400" dirty="0">
                <a:latin typeface="Georgia" pitchFamily="18" charset="0"/>
              </a:rPr>
              <a:t>:</a:t>
            </a:r>
            <a:r>
              <a:rPr lang="es-ES_tradnl" sz="2800" dirty="0"/>
              <a:t> </a:t>
            </a:r>
          </a:p>
          <a:p>
            <a:endParaRPr lang="es-ES_tradnl" sz="2800" dirty="0"/>
          </a:p>
        </p:txBody>
      </p:sp>
      <p:graphicFrame>
        <p:nvGraphicFramePr>
          <p:cNvPr id="38975" name="Group 6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889792584"/>
              </p:ext>
            </p:extLst>
          </p:nvPr>
        </p:nvGraphicFramePr>
        <p:xfrm>
          <a:off x="4716016" y="692696"/>
          <a:ext cx="3887787" cy="5060316"/>
        </p:xfrm>
        <a:graphic>
          <a:graphicData uri="http://schemas.openxmlformats.org/drawingml/2006/table">
            <a:tbl>
              <a:tblPr/>
              <a:tblGrid>
                <a:gridCol w="1944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Always</a:t>
                      </a:r>
                      <a:r>
                        <a:rPr kumimoji="0" lang="es-ES_tradn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s-ES_trad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Siempre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Usually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Usualmente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Frequently </a:t>
                      </a:r>
                      <a:endParaRPr kumimoji="0" lang="es-ES_trad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Frecuentemente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Often </a:t>
                      </a:r>
                      <a:endParaRPr kumimoji="0" lang="es-ES_trad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menudo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Sometimes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veces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Occasionally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Ocasionalmente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Rarely </a:t>
                      </a:r>
                      <a:endParaRPr kumimoji="0" lang="es-ES_trad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Raramente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Hardly ever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Casi nunca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Never</a:t>
                      </a:r>
                      <a:r>
                        <a:rPr kumimoji="0" lang="es-ES_trad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Nunca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15900"/>
            <a:ext cx="8229600" cy="69215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s-ES_tradnl" sz="3600" u="sng" dirty="0">
                <a:solidFill>
                  <a:schemeClr val="bg1"/>
                </a:solidFill>
                <a:latin typeface="Script MT Bold" pitchFamily="66" charset="0"/>
              </a:rPr>
              <a:t>  </a:t>
            </a:r>
            <a:r>
              <a:rPr lang="es-ES_tradnl" sz="3600" u="sng" dirty="0" err="1">
                <a:solidFill>
                  <a:schemeClr val="bg1"/>
                </a:solidFill>
                <a:latin typeface="Script MT Bold" pitchFamily="66" charset="0"/>
              </a:rPr>
              <a:t>Frequency</a:t>
            </a:r>
            <a:r>
              <a:rPr lang="es-ES_tradnl" sz="3600" u="sng" dirty="0">
                <a:solidFill>
                  <a:schemeClr val="bg1"/>
                </a:solidFill>
                <a:latin typeface="Script MT Bold" pitchFamily="66" charset="0"/>
              </a:rPr>
              <a:t> </a:t>
            </a:r>
            <a:r>
              <a:rPr lang="es-ES_tradnl" sz="3600" u="sng" dirty="0" err="1">
                <a:solidFill>
                  <a:schemeClr val="bg1"/>
                </a:solidFill>
                <a:latin typeface="Script MT Bold" pitchFamily="66" charset="0"/>
              </a:rPr>
              <a:t>adverbs</a:t>
            </a:r>
            <a:endParaRPr lang="es-ES_tradnl" sz="3600" u="sng" dirty="0">
              <a:solidFill>
                <a:schemeClr val="bg1"/>
              </a:solidFill>
              <a:latin typeface="Script MT Bold" pitchFamily="66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124744"/>
            <a:ext cx="7777162" cy="4103688"/>
          </a:xfrm>
          <a:solidFill>
            <a:schemeClr val="bg1">
              <a:alpha val="5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s-ES_tradnl" sz="2400" b="1" u="sng" dirty="0" err="1">
                <a:latin typeface="Georgia" pitchFamily="18" charset="0"/>
              </a:rPr>
              <a:t>When</a:t>
            </a:r>
            <a:r>
              <a:rPr lang="es-ES_tradnl" sz="2400" b="1" u="sng" dirty="0">
                <a:latin typeface="Georgia" pitchFamily="18" charset="0"/>
              </a:rPr>
              <a:t> do </a:t>
            </a:r>
            <a:r>
              <a:rPr lang="es-ES_tradnl" sz="2400" b="1" u="sng" dirty="0" err="1">
                <a:latin typeface="Georgia" pitchFamily="18" charset="0"/>
              </a:rPr>
              <a:t>we</a:t>
            </a:r>
            <a:r>
              <a:rPr lang="es-ES_tradnl" sz="2400" b="1" u="sng" dirty="0">
                <a:latin typeface="Georgia" pitchFamily="18" charset="0"/>
              </a:rPr>
              <a:t> use </a:t>
            </a:r>
            <a:r>
              <a:rPr lang="es-ES_tradnl" sz="2400" b="1" u="sng" dirty="0" err="1">
                <a:latin typeface="Georgia" pitchFamily="18" charset="0"/>
              </a:rPr>
              <a:t>them</a:t>
            </a:r>
            <a:r>
              <a:rPr lang="es-ES_tradnl" sz="2400" b="1" u="sng" dirty="0">
                <a:latin typeface="Georgia" pitchFamily="18" charset="0"/>
              </a:rPr>
              <a:t>?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_tradnl" sz="2400" dirty="0" err="1">
                <a:latin typeface="Georgia" pitchFamily="18" charset="0"/>
              </a:rPr>
              <a:t>We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b="1" dirty="0" err="1">
                <a:latin typeface="Georgia" pitchFamily="18" charset="0"/>
              </a:rPr>
              <a:t>often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went</a:t>
            </a:r>
            <a:r>
              <a:rPr lang="es-ES_tradnl" sz="2400" dirty="0">
                <a:latin typeface="Georgia" pitchFamily="18" charset="0"/>
              </a:rPr>
              <a:t> camping </a:t>
            </a:r>
            <a:r>
              <a:rPr lang="es-ES_tradnl" sz="2400" dirty="0" err="1">
                <a:latin typeface="Georgia" pitchFamily="18" charset="0"/>
              </a:rPr>
              <a:t>when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we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were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children</a:t>
            </a:r>
            <a:r>
              <a:rPr lang="es-ES_tradnl" sz="2400" dirty="0">
                <a:latin typeface="Georgia" pitchFamily="18" charset="0"/>
              </a:rPr>
              <a:t>.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_tradnl" sz="2400" i="1" dirty="0">
                <a:latin typeface="Georgia" pitchFamily="18" charset="0"/>
              </a:rPr>
              <a:t>(A menudo íbamos a acampar cuando éramos niños 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_tradnl" sz="2400" dirty="0">
                <a:latin typeface="Georgia" pitchFamily="18" charset="0"/>
              </a:rPr>
              <a:t>I </a:t>
            </a:r>
            <a:r>
              <a:rPr lang="es-ES_tradnl" sz="2400" dirty="0" err="1">
                <a:latin typeface="Georgia" pitchFamily="18" charset="0"/>
              </a:rPr>
              <a:t>will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b="1" dirty="0" err="1">
                <a:latin typeface="Georgia" pitchFamily="18" charset="0"/>
              </a:rPr>
              <a:t>always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love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you</a:t>
            </a:r>
            <a:r>
              <a:rPr lang="es-ES_tradnl" sz="2400" dirty="0">
                <a:latin typeface="Georgia" pitchFamily="18" charset="0"/>
              </a:rPr>
              <a:t>.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_tradnl" sz="2400" i="1" dirty="0">
                <a:latin typeface="Georgia" pitchFamily="18" charset="0"/>
              </a:rPr>
              <a:t>(Siempre te amaré)</a:t>
            </a:r>
          </a:p>
          <a:p>
            <a:pPr>
              <a:lnSpc>
                <a:spcPct val="90000"/>
              </a:lnSpc>
            </a:pPr>
            <a:r>
              <a:rPr lang="es-ES_tradnl" sz="2400" b="1" u="sng" dirty="0" err="1">
                <a:latin typeface="Georgia" pitchFamily="18" charset="0"/>
              </a:rPr>
              <a:t>Different</a:t>
            </a:r>
            <a:r>
              <a:rPr lang="es-ES_tradnl" sz="2400" b="1" u="sng" dirty="0">
                <a:latin typeface="Georgia" pitchFamily="18" charset="0"/>
              </a:rPr>
              <a:t> positions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_tradnl" sz="2400" dirty="0">
                <a:latin typeface="Georgia" pitchFamily="18" charset="0"/>
              </a:rPr>
              <a:t>Pedro </a:t>
            </a:r>
            <a:r>
              <a:rPr lang="es-ES_tradnl" sz="2400" b="1" dirty="0" err="1">
                <a:latin typeface="Georgia" pitchFamily="18" charset="0"/>
              </a:rPr>
              <a:t>sometimes</a:t>
            </a:r>
            <a:r>
              <a:rPr lang="es-ES_tradnl" sz="2400" b="1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visits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us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on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Sundays</a:t>
            </a:r>
            <a:r>
              <a:rPr lang="es-ES_tradnl" sz="2400" dirty="0">
                <a:latin typeface="Georgia" pitchFamily="18" charset="0"/>
              </a:rPr>
              <a:t>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_tradnl" sz="2400" i="1" dirty="0">
                <a:latin typeface="Georgia" pitchFamily="18" charset="0"/>
              </a:rPr>
              <a:t>(Pedro a veces nos visita los domingos)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_tradnl" sz="2400" dirty="0" err="1">
                <a:latin typeface="Georgia" pitchFamily="18" charset="0"/>
              </a:rPr>
              <a:t>She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is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b="1" dirty="0" err="1">
                <a:latin typeface="Georgia" pitchFamily="18" charset="0"/>
              </a:rPr>
              <a:t>often</a:t>
            </a:r>
            <a:r>
              <a:rPr lang="es-ES_tradnl" sz="2400" dirty="0">
                <a:latin typeface="Georgia" pitchFamily="18" charset="0"/>
              </a:rPr>
              <a:t> </a:t>
            </a:r>
            <a:r>
              <a:rPr lang="es-ES_tradnl" sz="2400" dirty="0" err="1">
                <a:latin typeface="Georgia" pitchFamily="18" charset="0"/>
              </a:rPr>
              <a:t>ill</a:t>
            </a:r>
            <a:r>
              <a:rPr lang="es-ES_tradnl" sz="2400" dirty="0">
                <a:latin typeface="Georgia" pitchFamily="18" charset="0"/>
              </a:rPr>
              <a:t> in </a:t>
            </a:r>
            <a:r>
              <a:rPr lang="es-ES_tradnl" sz="2400" dirty="0" err="1">
                <a:latin typeface="Georgia" pitchFamily="18" charset="0"/>
              </a:rPr>
              <a:t>winter</a:t>
            </a:r>
            <a:r>
              <a:rPr lang="es-ES_tradnl" sz="2400" dirty="0">
                <a:latin typeface="Georgia" pitchFamily="18" charset="0"/>
              </a:rPr>
              <a:t>.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s-ES_tradnl" sz="2400" i="1" dirty="0">
                <a:latin typeface="Georgia" pitchFamily="18" charset="0"/>
              </a:rPr>
              <a:t>(Ella generalmente está enferma en el invierno)</a:t>
            </a:r>
            <a:endParaRPr lang="es-ES_tradn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DD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503238"/>
          </a:xfrm>
        </p:spPr>
        <p:txBody>
          <a:bodyPr>
            <a:normAutofit fontScale="90000"/>
          </a:bodyPr>
          <a:lstStyle/>
          <a:p>
            <a:r>
              <a:rPr lang="es-ES_tradnl" sz="4000" b="1" u="sng">
                <a:solidFill>
                  <a:schemeClr val="tx1"/>
                </a:solidFill>
                <a:latin typeface="Script MT Bold" pitchFamily="66" charset="0"/>
              </a:rPr>
              <a:t>Exercises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539750" y="765175"/>
            <a:ext cx="8424863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l"/>
            <a:r>
              <a:rPr lang="es-ES_tradnl" sz="2000" u="sng">
                <a:latin typeface="Georgia" pitchFamily="18" charset="0"/>
              </a:rPr>
              <a:t>i. Complete la oración con un adverbio de frecuencia.</a:t>
            </a:r>
          </a:p>
          <a:p>
            <a:pPr marL="342900" indent="-342900"/>
            <a:endParaRPr lang="es-ES_tradnl" sz="2000">
              <a:latin typeface="Georgia" pitchFamily="18" charset="0"/>
            </a:endParaRPr>
          </a:p>
          <a:p>
            <a:pPr marL="342900" indent="-342900"/>
            <a:r>
              <a:rPr lang="es-ES_tradnl" sz="2000">
                <a:latin typeface="Georgia" pitchFamily="18" charset="0"/>
              </a:rPr>
              <a:t>Example:  He _______ plays on the computer.</a:t>
            </a:r>
          </a:p>
          <a:p>
            <a:pPr marL="342900" indent="-342900"/>
            <a:r>
              <a:rPr lang="es-ES_tradnl" sz="2000" i="1">
                <a:latin typeface="Georgia" pitchFamily="18" charset="0"/>
              </a:rPr>
              <a:t>(He </a:t>
            </a:r>
            <a:r>
              <a:rPr lang="es-ES_tradnl" sz="2000" i="1" u="sng">
                <a:latin typeface="Georgia" pitchFamily="18" charset="0"/>
              </a:rPr>
              <a:t>always</a:t>
            </a:r>
            <a:r>
              <a:rPr lang="es-ES_tradnl" sz="2000" i="1">
                <a:latin typeface="Georgia" pitchFamily="18" charset="0"/>
              </a:rPr>
              <a:t> plays on the computer)</a:t>
            </a:r>
          </a:p>
          <a:p>
            <a:pPr marL="342900" indent="-342900"/>
            <a:endParaRPr lang="es-ES_tradnl" sz="2000" i="1">
              <a:latin typeface="Georgia" pitchFamily="18" charset="0"/>
            </a:endParaRPr>
          </a:p>
          <a:p>
            <a:pPr marL="342900" indent="-342900" algn="l"/>
            <a:r>
              <a:rPr lang="es-ES_tradnl" sz="2000">
                <a:latin typeface="Georgia" pitchFamily="18" charset="0"/>
              </a:rPr>
              <a:t>1. He ________ listens to the radio. </a:t>
            </a:r>
          </a:p>
          <a:p>
            <a:pPr marL="342900" indent="-342900" algn="l"/>
            <a:r>
              <a:rPr lang="es-ES_tradnl" sz="2000">
                <a:latin typeface="Georgia" pitchFamily="18" charset="0"/>
              </a:rPr>
              <a:t>          </a:t>
            </a:r>
          </a:p>
          <a:p>
            <a:pPr marL="342900" indent="-342900" algn="l"/>
            <a:r>
              <a:rPr lang="es-ES_tradnl" sz="2000">
                <a:latin typeface="Georgia" pitchFamily="18" charset="0"/>
              </a:rPr>
              <a:t>2. They __________ read a book. </a:t>
            </a:r>
          </a:p>
          <a:p>
            <a:pPr marL="342900" indent="-342900" algn="l"/>
            <a:endParaRPr lang="es-ES_tradnl" sz="2000">
              <a:latin typeface="Georgia" pitchFamily="18" charset="0"/>
            </a:endParaRPr>
          </a:p>
          <a:p>
            <a:pPr marL="342900" indent="-342900" algn="l"/>
            <a:r>
              <a:rPr lang="es-ES_tradnl" sz="2000">
                <a:latin typeface="Georgia" pitchFamily="18" charset="0"/>
              </a:rPr>
              <a:t>3. Pete __________ gets angry. </a:t>
            </a:r>
          </a:p>
          <a:p>
            <a:pPr marL="342900" indent="-342900" algn="l"/>
            <a:endParaRPr lang="es-ES_tradnl" sz="2000">
              <a:latin typeface="Georgia" pitchFamily="18" charset="0"/>
            </a:endParaRPr>
          </a:p>
          <a:p>
            <a:pPr marL="342900" indent="-342900" algn="l"/>
            <a:r>
              <a:rPr lang="es-ES_tradnl" sz="2000">
                <a:latin typeface="Georgia" pitchFamily="18" charset="0"/>
              </a:rPr>
              <a:t>4. Tom is _________ very friendly.</a:t>
            </a:r>
          </a:p>
          <a:p>
            <a:pPr marL="342900" indent="-342900" algn="l"/>
            <a:endParaRPr lang="es-ES_tradnl" sz="2000">
              <a:latin typeface="Georgia" pitchFamily="18" charset="0"/>
            </a:endParaRPr>
          </a:p>
          <a:p>
            <a:pPr marL="342900" indent="-342900" algn="l"/>
            <a:r>
              <a:rPr lang="es-ES_tradnl" sz="2000">
                <a:latin typeface="Georgia" pitchFamily="18" charset="0"/>
              </a:rPr>
              <a:t>5. I __________ take sugar in my coffee. </a:t>
            </a:r>
          </a:p>
          <a:p>
            <a:pPr marL="342900" indent="-342900" algn="l"/>
            <a:endParaRPr lang="es-ES_tradnl" sz="2000">
              <a:latin typeface="Georgia" pitchFamily="18" charset="0"/>
            </a:endParaRPr>
          </a:p>
          <a:p>
            <a:pPr marL="342900" indent="-342900" algn="l"/>
            <a:r>
              <a:rPr lang="es-ES_tradnl" sz="2000">
                <a:latin typeface="Georgia" pitchFamily="18" charset="0"/>
              </a:rPr>
              <a:t>6. Ramon is _________ hungry.</a:t>
            </a:r>
          </a:p>
          <a:p>
            <a:pPr marL="342900" indent="-342900" algn="l"/>
            <a:endParaRPr lang="es-ES_tradnl" sz="2000">
              <a:latin typeface="Georgia" pitchFamily="18" charset="0"/>
            </a:endParaRPr>
          </a:p>
          <a:p>
            <a:pPr marL="342900" indent="-342900" algn="l"/>
            <a:r>
              <a:rPr lang="es-ES_tradnl" sz="2000">
                <a:latin typeface="Georgia" pitchFamily="18" charset="0"/>
              </a:rPr>
              <a:t>7. My grandmother ___________ goes for a walk in the evening.</a:t>
            </a:r>
          </a:p>
          <a:p>
            <a:pPr marL="342900" indent="-342900" algn="l"/>
            <a:endParaRPr lang="es-ES_tradnl" sz="2000">
              <a:latin typeface="Georgia" pitchFamily="18" charset="0"/>
            </a:endParaRPr>
          </a:p>
          <a:p>
            <a:pPr marL="342900" indent="-342900" algn="l"/>
            <a:endParaRPr lang="en-US" sz="200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DD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95288" y="0"/>
            <a:ext cx="8351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CL" sz="2000" u="sng">
                <a:latin typeface="Georgia" pitchFamily="18" charset="0"/>
              </a:rPr>
              <a:t>ii. Traduzca la oración.</a:t>
            </a:r>
            <a:endParaRPr lang="en-US" sz="2000" u="sng">
              <a:latin typeface="Georgia" pitchFamily="18" charset="0"/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395288" y="476250"/>
            <a:ext cx="8064500" cy="634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s-CL" sz="2000">
                <a:latin typeface="Georgia" pitchFamily="18" charset="0"/>
              </a:rPr>
              <a:t>I </a:t>
            </a:r>
            <a:r>
              <a:rPr lang="es-CL" sz="2000" i="1">
                <a:latin typeface="Georgia" pitchFamily="18" charset="0"/>
              </a:rPr>
              <a:t>rarely</a:t>
            </a:r>
            <a:r>
              <a:rPr lang="es-CL" sz="2000">
                <a:latin typeface="Georgia" pitchFamily="18" charset="0"/>
              </a:rPr>
              <a:t> get up late on weekends.</a:t>
            </a:r>
          </a:p>
          <a:p>
            <a:pPr>
              <a:spcBef>
                <a:spcPct val="50000"/>
              </a:spcBef>
            </a:pPr>
            <a:r>
              <a:rPr lang="es-CL" sz="2000">
                <a:latin typeface="Georgia" pitchFamily="18" charset="0"/>
              </a:rPr>
              <a:t>________________________________________________</a:t>
            </a:r>
          </a:p>
          <a:p>
            <a:pPr>
              <a:spcBef>
                <a:spcPct val="50000"/>
              </a:spcBef>
            </a:pPr>
            <a:r>
              <a:rPr lang="es-CL" sz="2000">
                <a:latin typeface="Georgia" pitchFamily="18" charset="0"/>
              </a:rPr>
              <a:t>2. </a:t>
            </a:r>
            <a:r>
              <a:rPr lang="es-CL" sz="2000" i="1">
                <a:latin typeface="Georgia" pitchFamily="18" charset="0"/>
              </a:rPr>
              <a:t>Nunca</a:t>
            </a:r>
            <a:r>
              <a:rPr lang="es-CL" sz="2000">
                <a:latin typeface="Georgia" pitchFamily="18" charset="0"/>
              </a:rPr>
              <a:t> tomo café al desayuno.</a:t>
            </a:r>
          </a:p>
          <a:p>
            <a:pPr>
              <a:spcBef>
                <a:spcPct val="50000"/>
              </a:spcBef>
            </a:pPr>
            <a:r>
              <a:rPr lang="es-CL" sz="2000">
                <a:latin typeface="Georgia" pitchFamily="18" charset="0"/>
              </a:rPr>
              <a:t>________________________________________________</a:t>
            </a:r>
          </a:p>
          <a:p>
            <a:pPr>
              <a:spcBef>
                <a:spcPct val="50000"/>
              </a:spcBef>
            </a:pPr>
            <a:r>
              <a:rPr lang="es-CL" sz="2000">
                <a:latin typeface="Georgia" pitchFamily="18" charset="0"/>
              </a:rPr>
              <a:t>3. I am </a:t>
            </a:r>
            <a:r>
              <a:rPr lang="es-CL" sz="2000" i="1">
                <a:latin typeface="Georgia" pitchFamily="18" charset="0"/>
              </a:rPr>
              <a:t>sometimes</a:t>
            </a:r>
            <a:r>
              <a:rPr lang="es-CL" sz="2000">
                <a:latin typeface="Georgia" pitchFamily="18" charset="0"/>
              </a:rPr>
              <a:t> late for class.</a:t>
            </a:r>
          </a:p>
          <a:p>
            <a:pPr>
              <a:spcBef>
                <a:spcPct val="50000"/>
              </a:spcBef>
            </a:pPr>
            <a:r>
              <a:rPr lang="es-CL" sz="2000">
                <a:latin typeface="Georgia" pitchFamily="18" charset="0"/>
              </a:rPr>
              <a:t>________________________________________________</a:t>
            </a:r>
          </a:p>
          <a:p>
            <a:pPr>
              <a:spcBef>
                <a:spcPct val="50000"/>
              </a:spcBef>
            </a:pPr>
            <a:r>
              <a:rPr lang="es-CL" sz="2000">
                <a:latin typeface="Georgia" pitchFamily="18" charset="0"/>
              </a:rPr>
              <a:t>4. </a:t>
            </a:r>
            <a:r>
              <a:rPr lang="es-CL" sz="2000" i="1">
                <a:latin typeface="Georgia" pitchFamily="18" charset="0"/>
              </a:rPr>
              <a:t>Usualmente</a:t>
            </a:r>
            <a:r>
              <a:rPr lang="es-CL" sz="2000">
                <a:latin typeface="Georgia" pitchFamily="18" charset="0"/>
              </a:rPr>
              <a:t> camino al colegio.</a:t>
            </a:r>
          </a:p>
          <a:p>
            <a:pPr>
              <a:spcBef>
                <a:spcPct val="50000"/>
              </a:spcBef>
            </a:pPr>
            <a:r>
              <a:rPr lang="es-CL" sz="2000">
                <a:latin typeface="Georgia" pitchFamily="18" charset="0"/>
              </a:rPr>
              <a:t>________________________________________________</a:t>
            </a:r>
          </a:p>
          <a:p>
            <a:pPr>
              <a:spcBef>
                <a:spcPct val="50000"/>
              </a:spcBef>
            </a:pPr>
            <a:r>
              <a:rPr lang="es-CL" sz="2000">
                <a:latin typeface="Georgia" pitchFamily="18" charset="0"/>
              </a:rPr>
              <a:t>5. I </a:t>
            </a:r>
            <a:r>
              <a:rPr lang="es-CL" sz="2000" i="1">
                <a:latin typeface="Georgia" pitchFamily="18" charset="0"/>
              </a:rPr>
              <a:t>hardly ever</a:t>
            </a:r>
            <a:r>
              <a:rPr lang="es-CL" sz="2000">
                <a:latin typeface="Georgia" pitchFamily="18" charset="0"/>
              </a:rPr>
              <a:t> go running on Saturday mornings.</a:t>
            </a:r>
          </a:p>
          <a:p>
            <a:pPr>
              <a:spcBef>
                <a:spcPct val="50000"/>
              </a:spcBef>
            </a:pPr>
            <a:r>
              <a:rPr lang="es-CL" sz="2000">
                <a:latin typeface="Georgia" pitchFamily="18" charset="0"/>
              </a:rPr>
              <a:t>________________________________________________</a:t>
            </a:r>
          </a:p>
          <a:p>
            <a:pPr>
              <a:spcBef>
                <a:spcPct val="50000"/>
              </a:spcBef>
            </a:pPr>
            <a:r>
              <a:rPr lang="es-CL" sz="2000">
                <a:latin typeface="Georgia" pitchFamily="18" charset="0"/>
              </a:rPr>
              <a:t> 6. </a:t>
            </a:r>
            <a:r>
              <a:rPr lang="es-CL" sz="2000" i="1">
                <a:latin typeface="Georgia" pitchFamily="18" charset="0"/>
              </a:rPr>
              <a:t>Siempre</a:t>
            </a:r>
            <a:r>
              <a:rPr lang="es-CL" sz="2000">
                <a:latin typeface="Georgia" pitchFamily="18" charset="0"/>
              </a:rPr>
              <a:t> busco palabras difíciles en el diccionario.</a:t>
            </a:r>
          </a:p>
          <a:p>
            <a:pPr>
              <a:spcBef>
                <a:spcPct val="50000"/>
              </a:spcBef>
            </a:pPr>
            <a:r>
              <a:rPr lang="es-CL" sz="2000">
                <a:latin typeface="Georgia" pitchFamily="18" charset="0"/>
              </a:rPr>
              <a:t>________________________________________________</a:t>
            </a:r>
          </a:p>
          <a:p>
            <a:pPr>
              <a:spcBef>
                <a:spcPct val="50000"/>
              </a:spcBef>
            </a:pPr>
            <a:r>
              <a:rPr lang="es-CL" sz="2000">
                <a:latin typeface="Georgia" pitchFamily="18" charset="0"/>
              </a:rPr>
              <a:t>7. I </a:t>
            </a:r>
            <a:r>
              <a:rPr lang="es-CL" sz="2000" i="1">
                <a:latin typeface="Georgia" pitchFamily="18" charset="0"/>
              </a:rPr>
              <a:t>often</a:t>
            </a:r>
            <a:r>
              <a:rPr lang="es-CL" sz="2000">
                <a:latin typeface="Georgia" pitchFamily="18" charset="0"/>
              </a:rPr>
              <a:t> take a bath at night.</a:t>
            </a:r>
          </a:p>
          <a:p>
            <a:pPr>
              <a:spcBef>
                <a:spcPct val="50000"/>
              </a:spcBef>
            </a:pPr>
            <a:r>
              <a:rPr lang="es-CL" sz="2000">
                <a:latin typeface="Georgia" pitchFamily="18" charset="0"/>
              </a:rPr>
              <a:t>________________________________________________</a:t>
            </a:r>
            <a:endParaRPr lang="en-US" sz="200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9085AC-3922-4176-804B-9DFF6F898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099" y="1417320"/>
            <a:ext cx="7543801" cy="4023360"/>
          </a:xfrm>
        </p:spPr>
        <p:txBody>
          <a:bodyPr>
            <a:normAutofit/>
          </a:bodyPr>
          <a:lstStyle/>
          <a:p>
            <a:pPr algn="ctr"/>
            <a:endParaRPr lang="es-ES_tradnl" sz="5400" dirty="0">
              <a:solidFill>
                <a:schemeClr val="tx1"/>
              </a:solidFill>
              <a:latin typeface="Script MT Bold" pitchFamily="66" charset="0"/>
            </a:endParaRPr>
          </a:p>
          <a:p>
            <a:pPr algn="ctr"/>
            <a:r>
              <a:rPr lang="es-ES_tradnl" sz="5400" dirty="0" err="1">
                <a:solidFill>
                  <a:schemeClr val="tx1"/>
                </a:solidFill>
                <a:latin typeface="Script MT Bold" pitchFamily="66" charset="0"/>
              </a:rPr>
              <a:t>Types</a:t>
            </a:r>
            <a:r>
              <a:rPr lang="es-ES_tradnl" sz="5400" dirty="0">
                <a:solidFill>
                  <a:schemeClr val="tx1"/>
                </a:solidFill>
                <a:latin typeface="Script MT Bold" pitchFamily="66" charset="0"/>
              </a:rPr>
              <a:t> </a:t>
            </a:r>
            <a:r>
              <a:rPr lang="es-ES_tradnl" sz="5400" dirty="0" err="1">
                <a:solidFill>
                  <a:schemeClr val="tx1"/>
                </a:solidFill>
                <a:latin typeface="Script MT Bold" pitchFamily="66" charset="0"/>
              </a:rPr>
              <a:t>of</a:t>
            </a:r>
            <a:r>
              <a:rPr lang="es-ES_tradnl" sz="5400" dirty="0">
                <a:solidFill>
                  <a:schemeClr val="tx1"/>
                </a:solidFill>
                <a:latin typeface="Script MT Bold" pitchFamily="66" charset="0"/>
              </a:rPr>
              <a:t> </a:t>
            </a:r>
            <a:r>
              <a:rPr lang="es-ES_tradnl" sz="5400" dirty="0" err="1">
                <a:solidFill>
                  <a:schemeClr val="tx1"/>
                </a:solidFill>
                <a:latin typeface="Script MT Bold" pitchFamily="66" charset="0"/>
              </a:rPr>
              <a:t>activities</a:t>
            </a:r>
            <a:r>
              <a:rPr lang="es-ES_tradnl" sz="5400" dirty="0">
                <a:solidFill>
                  <a:schemeClr val="tx1"/>
                </a:solidFill>
                <a:latin typeface="Script MT Bold" pitchFamily="66" charset="0"/>
              </a:rPr>
              <a:t> </a:t>
            </a:r>
            <a:r>
              <a:rPr lang="es-ES_tradnl" sz="5400" dirty="0" err="1">
                <a:solidFill>
                  <a:schemeClr val="tx1"/>
                </a:solidFill>
                <a:latin typeface="Script MT Bold" pitchFamily="66" charset="0"/>
              </a:rPr>
              <a:t>using</a:t>
            </a:r>
            <a:r>
              <a:rPr lang="es-ES_tradnl" sz="5400" dirty="0">
                <a:solidFill>
                  <a:schemeClr val="tx1"/>
                </a:solidFill>
                <a:latin typeface="Script MT Bold" pitchFamily="66" charset="0"/>
              </a:rPr>
              <a:t> </a:t>
            </a:r>
            <a:r>
              <a:rPr lang="es-ES_tradnl" sz="5400" dirty="0" err="1">
                <a:solidFill>
                  <a:schemeClr val="tx1"/>
                </a:solidFill>
                <a:latin typeface="Script MT Bold" pitchFamily="66" charset="0"/>
              </a:rPr>
              <a:t>this</a:t>
            </a:r>
            <a:r>
              <a:rPr lang="es-ES_tradnl" sz="5400" dirty="0">
                <a:solidFill>
                  <a:schemeClr val="tx1"/>
                </a:solidFill>
                <a:latin typeface="Script MT Bold" pitchFamily="66" charset="0"/>
              </a:rPr>
              <a:t> </a:t>
            </a:r>
            <a:r>
              <a:rPr lang="es-ES_tradnl" sz="5400" dirty="0" err="1">
                <a:solidFill>
                  <a:schemeClr val="tx1"/>
                </a:solidFill>
                <a:latin typeface="Script MT Bold" pitchFamily="66" charset="0"/>
              </a:rPr>
              <a:t>method</a:t>
            </a:r>
            <a:endParaRPr lang="es-EC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688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611188" y="404813"/>
            <a:ext cx="7708900" cy="701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s-ES_tradnl" sz="4000" dirty="0" err="1">
                <a:solidFill>
                  <a:schemeClr val="bg1"/>
                </a:solidFill>
                <a:latin typeface="Script MT Bold" pitchFamily="66" charset="0"/>
              </a:rPr>
              <a:t>Exercises</a:t>
            </a:r>
            <a:r>
              <a:rPr lang="es-ES_tradnl" sz="4000" dirty="0">
                <a:solidFill>
                  <a:schemeClr val="bg1"/>
                </a:solidFill>
                <a:latin typeface="Script MT Bold" pitchFamily="66" charset="0"/>
              </a:rPr>
              <a:t> </a:t>
            </a:r>
            <a:r>
              <a:rPr lang="es-ES_tradnl" sz="4000" dirty="0" err="1">
                <a:solidFill>
                  <a:schemeClr val="bg1"/>
                </a:solidFill>
                <a:latin typeface="Script MT Bold" pitchFamily="66" charset="0"/>
              </a:rPr>
              <a:t>of</a:t>
            </a:r>
            <a:r>
              <a:rPr lang="es-ES_tradnl" sz="4000" dirty="0">
                <a:solidFill>
                  <a:schemeClr val="bg1"/>
                </a:solidFill>
                <a:latin typeface="Script MT Bold" pitchFamily="66" charset="0"/>
              </a:rPr>
              <a:t> a </a:t>
            </a:r>
            <a:r>
              <a:rPr lang="es-ES_tradnl" sz="4000" dirty="0" err="1">
                <a:solidFill>
                  <a:schemeClr val="bg1"/>
                </a:solidFill>
                <a:latin typeface="Script MT Bold" pitchFamily="66" charset="0"/>
              </a:rPr>
              <a:t>class</a:t>
            </a:r>
            <a:r>
              <a:rPr lang="es-ES_tradnl" sz="4000" dirty="0">
                <a:solidFill>
                  <a:schemeClr val="bg1"/>
                </a:solidFill>
                <a:latin typeface="Script MT Bold" pitchFamily="66" charset="0"/>
              </a:rPr>
              <a:t> </a:t>
            </a:r>
            <a:r>
              <a:rPr lang="es-ES_tradnl" sz="4000" dirty="0" err="1">
                <a:solidFill>
                  <a:schemeClr val="bg1"/>
                </a:solidFill>
                <a:latin typeface="Script MT Bold" pitchFamily="66" charset="0"/>
              </a:rPr>
              <a:t>using</a:t>
            </a:r>
            <a:r>
              <a:rPr lang="es-ES_tradnl" sz="4000" dirty="0">
                <a:solidFill>
                  <a:schemeClr val="bg1"/>
                </a:solidFill>
                <a:latin typeface="Script MT Bold" pitchFamily="66" charset="0"/>
              </a:rPr>
              <a:t> </a:t>
            </a:r>
            <a:r>
              <a:rPr lang="es-ES_tradnl" sz="4000" dirty="0" err="1">
                <a:solidFill>
                  <a:schemeClr val="bg1"/>
                </a:solidFill>
                <a:latin typeface="Script MT Bold" pitchFamily="66" charset="0"/>
              </a:rPr>
              <a:t>this</a:t>
            </a:r>
            <a:r>
              <a:rPr lang="es-ES_tradnl" sz="4000" dirty="0">
                <a:solidFill>
                  <a:schemeClr val="bg1"/>
                </a:solidFill>
                <a:latin typeface="Script MT Bold" pitchFamily="66" charset="0"/>
              </a:rPr>
              <a:t> </a:t>
            </a:r>
            <a:r>
              <a:rPr lang="es-ES_tradnl" sz="4000" dirty="0" err="1">
                <a:solidFill>
                  <a:schemeClr val="bg1"/>
                </a:solidFill>
                <a:latin typeface="Script MT Bold" pitchFamily="66" charset="0"/>
              </a:rPr>
              <a:t>method</a:t>
            </a:r>
            <a:endParaRPr lang="en-US" sz="4000" dirty="0">
              <a:solidFill>
                <a:schemeClr val="bg1"/>
              </a:solidFill>
              <a:latin typeface="Script MT Bold" pitchFamily="66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640501" y="1268760"/>
            <a:ext cx="7399337" cy="4664075"/>
          </a:xfrm>
          <a:prstGeom prst="rect">
            <a:avLst/>
          </a:prstGeom>
          <a:solidFill>
            <a:schemeClr val="bg1">
              <a:alpha val="60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dirty="0">
                <a:latin typeface="Georgia" pitchFamily="18" charset="0"/>
              </a:rPr>
              <a:t>1. </a:t>
            </a:r>
            <a:r>
              <a:rPr lang="en-US" sz="2000" u="sng" dirty="0">
                <a:latin typeface="Georgia" pitchFamily="18" charset="0"/>
              </a:rPr>
              <a:t>Translation of a Literary Passage</a:t>
            </a:r>
            <a:endParaRPr lang="es-ES_tradnl" sz="2000" u="sng" dirty="0">
              <a:latin typeface="Georgia" pitchFamily="18" charset="0"/>
            </a:endParaRPr>
          </a:p>
          <a:p>
            <a:pPr lvl="1"/>
            <a:r>
              <a:rPr lang="en-US" sz="2000" dirty="0">
                <a:latin typeface="Georgia" pitchFamily="18" charset="0"/>
              </a:rPr>
              <a:t>Students translate a reading passage from the target language into their native language.</a:t>
            </a:r>
            <a:endParaRPr lang="es-ES_tradnl" sz="2000" dirty="0">
              <a:latin typeface="Georgia" pitchFamily="18" charset="0"/>
            </a:endParaRPr>
          </a:p>
          <a:p>
            <a:r>
              <a:rPr lang="en-US" sz="2000" dirty="0">
                <a:latin typeface="Georgia" pitchFamily="18" charset="0"/>
              </a:rPr>
              <a:t>2. </a:t>
            </a:r>
            <a:r>
              <a:rPr lang="en-US" sz="2000" u="sng" dirty="0">
                <a:latin typeface="Georgia" pitchFamily="18" charset="0"/>
              </a:rPr>
              <a:t>Reading Comprehension Questions</a:t>
            </a:r>
            <a:endParaRPr lang="es-ES_tradnl" sz="2000" u="sng" dirty="0">
              <a:latin typeface="Georgia" pitchFamily="18" charset="0"/>
            </a:endParaRPr>
          </a:p>
          <a:p>
            <a:pPr lvl="1"/>
            <a:r>
              <a:rPr lang="en-US" sz="2000" dirty="0">
                <a:latin typeface="Georgia" pitchFamily="18" charset="0"/>
              </a:rPr>
              <a:t>Students answer questions in the target language based on their understanding of the reading passage.</a:t>
            </a:r>
            <a:endParaRPr lang="es-ES_tradnl" sz="2000" dirty="0">
              <a:latin typeface="Georgia" pitchFamily="18" charset="0"/>
            </a:endParaRPr>
          </a:p>
          <a:p>
            <a:r>
              <a:rPr lang="en-US" sz="2000" dirty="0">
                <a:latin typeface="Georgia" pitchFamily="18" charset="0"/>
              </a:rPr>
              <a:t>3.  </a:t>
            </a:r>
            <a:r>
              <a:rPr lang="en-US" sz="2000" u="sng" dirty="0">
                <a:latin typeface="Georgia" pitchFamily="18" charset="0"/>
              </a:rPr>
              <a:t>Antonym/synonyms</a:t>
            </a:r>
            <a:endParaRPr lang="es-ES_tradnl" sz="2000" u="sng" dirty="0">
              <a:latin typeface="Georgia" pitchFamily="18" charset="0"/>
            </a:endParaRPr>
          </a:p>
          <a:p>
            <a:pPr lvl="1"/>
            <a:r>
              <a:rPr lang="en-US" sz="2000" dirty="0">
                <a:latin typeface="Georgia" pitchFamily="18" charset="0"/>
              </a:rPr>
              <a:t>Students are given one set of words and are asked to find antonyms in the reading passage.</a:t>
            </a:r>
            <a:endParaRPr lang="es-ES_tradnl" sz="2000" dirty="0">
              <a:latin typeface="Georgia" pitchFamily="18" charset="0"/>
            </a:endParaRPr>
          </a:p>
          <a:p>
            <a:r>
              <a:rPr lang="en-US" sz="2000" dirty="0">
                <a:latin typeface="Georgia" pitchFamily="18" charset="0"/>
              </a:rPr>
              <a:t>4. </a:t>
            </a:r>
            <a:r>
              <a:rPr lang="en-US" sz="2000" u="sng" dirty="0">
                <a:latin typeface="Georgia" pitchFamily="18" charset="0"/>
              </a:rPr>
              <a:t>Fill-in-the-blanks</a:t>
            </a:r>
            <a:endParaRPr lang="es-ES_tradnl" sz="2000" u="sng" dirty="0">
              <a:latin typeface="Georgia" pitchFamily="18" charset="0"/>
            </a:endParaRPr>
          </a:p>
          <a:p>
            <a:pPr lvl="1"/>
            <a:r>
              <a:rPr lang="en-US" sz="2000" dirty="0">
                <a:latin typeface="Georgia" pitchFamily="18" charset="0"/>
              </a:rPr>
              <a:t>Students are given a series of sentences with words missing.</a:t>
            </a:r>
            <a:endParaRPr lang="es-ES_tradnl" sz="2000" dirty="0">
              <a:latin typeface="Georgia" pitchFamily="18" charset="0"/>
            </a:endParaRPr>
          </a:p>
          <a:p>
            <a:r>
              <a:rPr lang="en-US" sz="2000" dirty="0">
                <a:latin typeface="Georgia" pitchFamily="18" charset="0"/>
              </a:rPr>
              <a:t>5. </a:t>
            </a:r>
            <a:r>
              <a:rPr lang="en-US" sz="2000" u="sng" dirty="0">
                <a:latin typeface="Georgia" pitchFamily="18" charset="0"/>
              </a:rPr>
              <a:t>Deductive Application of Rule</a:t>
            </a:r>
            <a:endParaRPr lang="es-ES_tradnl" sz="2000" u="sng" dirty="0">
              <a:latin typeface="Georgia" pitchFamily="18" charset="0"/>
            </a:endParaRPr>
          </a:p>
          <a:p>
            <a:pPr lvl="1"/>
            <a:r>
              <a:rPr lang="en-US" sz="2000" dirty="0">
                <a:latin typeface="Georgia" pitchFamily="18" charset="0"/>
              </a:rPr>
              <a:t>Grammar rules are presented with examples.  Once students understand a rule, they are asked to apply it to some different example.</a:t>
            </a:r>
            <a:endParaRPr lang="es-ES_tradnl" sz="20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9085AC-3922-4176-804B-9DFF6F898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099" y="1417320"/>
            <a:ext cx="7543801" cy="4023360"/>
          </a:xfrm>
        </p:spPr>
        <p:txBody>
          <a:bodyPr>
            <a:normAutofit/>
          </a:bodyPr>
          <a:lstStyle/>
          <a:p>
            <a:pPr algn="ctr"/>
            <a:endParaRPr lang="es-ES_tradnl" sz="5400" dirty="0">
              <a:solidFill>
                <a:schemeClr val="tx1"/>
              </a:solidFill>
              <a:latin typeface="Script MT Bold" pitchFamily="66" charset="0"/>
            </a:endParaRPr>
          </a:p>
          <a:p>
            <a:pPr algn="ctr"/>
            <a:r>
              <a:rPr lang="es-ES_tradnl" sz="5400" dirty="0" err="1">
                <a:solidFill>
                  <a:schemeClr val="tx1"/>
                </a:solidFill>
                <a:latin typeface="Script MT Bold" pitchFamily="66" charset="0"/>
              </a:rPr>
              <a:t>Reflection</a:t>
            </a:r>
            <a:endParaRPr lang="es-EC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226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700338" y="1628775"/>
            <a:ext cx="5975350" cy="4359275"/>
          </a:xfrm>
          <a:prstGeom prst="rect">
            <a:avLst/>
          </a:prstGeom>
          <a:solidFill>
            <a:schemeClr val="bg1">
              <a:alpha val="59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l">
              <a:buFontTx/>
              <a:buAutoNum type="arabicPeriod"/>
            </a:pPr>
            <a:r>
              <a:rPr lang="es-ES_tradnl" sz="2000">
                <a:latin typeface="Georgia" pitchFamily="18" charset="0"/>
              </a:rPr>
              <a:t> Classes are taught in the mother tongue, with little active use of the target language. </a:t>
            </a:r>
          </a:p>
          <a:p>
            <a:pPr marL="342900" indent="-342900" algn="l">
              <a:buFontTx/>
              <a:buAutoNum type="arabicPeriod"/>
            </a:pPr>
            <a:r>
              <a:rPr lang="es-ES_tradnl" sz="2000">
                <a:latin typeface="Georgia" pitchFamily="18" charset="0"/>
              </a:rPr>
              <a:t> Much vocabulary is taught in the form of lists of isolated words. </a:t>
            </a:r>
          </a:p>
          <a:p>
            <a:pPr marL="342900" indent="-342900" algn="l">
              <a:buFontTx/>
              <a:buAutoNum type="arabicPeriod"/>
            </a:pPr>
            <a:r>
              <a:rPr lang="es-ES_tradnl" sz="2000">
                <a:latin typeface="Georgia" pitchFamily="18" charset="0"/>
              </a:rPr>
              <a:t> Long elaborate explanations of the intricacies of grammar are given. </a:t>
            </a:r>
          </a:p>
          <a:p>
            <a:pPr marL="342900" indent="-342900" algn="l">
              <a:buFontTx/>
              <a:buAutoNum type="arabicPeriod"/>
            </a:pPr>
            <a:r>
              <a:rPr lang="es-ES_tradnl" sz="2000">
                <a:latin typeface="Georgia" pitchFamily="18" charset="0"/>
              </a:rPr>
              <a:t> Grammar provides the rule for putting words together, and instruction often focuses on the form and inflection of words. </a:t>
            </a:r>
          </a:p>
          <a:p>
            <a:pPr marL="342900" indent="-342900" algn="l">
              <a:buFontTx/>
              <a:buAutoNum type="arabicPeriod"/>
            </a:pPr>
            <a:r>
              <a:rPr lang="es-ES_tradnl" sz="2000">
                <a:latin typeface="Georgia" pitchFamily="18" charset="0"/>
              </a:rPr>
              <a:t> Reading of difficult classical texts is begun early. </a:t>
            </a:r>
          </a:p>
          <a:p>
            <a:pPr marL="342900" indent="-342900" algn="l">
              <a:buFontTx/>
              <a:buAutoNum type="arabicPeriod"/>
            </a:pPr>
            <a:r>
              <a:rPr lang="es-ES_tradnl" sz="2000">
                <a:latin typeface="Georgia" pitchFamily="18" charset="0"/>
              </a:rPr>
              <a:t> Little attention is paid to the content of texts, which are treated as exercises in grammatical analysis. 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23850" y="404813"/>
            <a:ext cx="6264275" cy="9461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_tradnl" sz="2800">
                <a:solidFill>
                  <a:schemeClr val="bg1"/>
                </a:solidFill>
                <a:latin typeface="Script MT Bold" pitchFamily="66" charset="0"/>
              </a:rPr>
              <a:t>A class working with the Grammar Translation Method looks like this:</a:t>
            </a:r>
            <a:endParaRPr lang="en-US" sz="2800">
              <a:solidFill>
                <a:schemeClr val="bg1"/>
              </a:solidFill>
              <a:latin typeface="Script MT Bold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39752" y="404664"/>
            <a:ext cx="50405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CL" sz="4000" dirty="0" err="1">
                <a:latin typeface="Script MT Bold" pitchFamily="66" charset="0"/>
              </a:rPr>
              <a:t>What</a:t>
            </a:r>
            <a:r>
              <a:rPr lang="es-CL" sz="4000" dirty="0">
                <a:latin typeface="Script MT Bold" pitchFamily="66" charset="0"/>
              </a:rPr>
              <a:t> </a:t>
            </a:r>
            <a:r>
              <a:rPr lang="es-CL" sz="4000" dirty="0" err="1">
                <a:latin typeface="Script MT Bold" pitchFamily="66" charset="0"/>
              </a:rPr>
              <a:t>is</a:t>
            </a:r>
            <a:r>
              <a:rPr lang="es-CL" sz="4000" dirty="0">
                <a:latin typeface="Script MT Bold" pitchFamily="66" charset="0"/>
              </a:rPr>
              <a:t> </a:t>
            </a:r>
            <a:r>
              <a:rPr lang="es-CL" sz="4000" dirty="0" err="1">
                <a:latin typeface="Script MT Bold" pitchFamily="66" charset="0"/>
              </a:rPr>
              <a:t>Grammar</a:t>
            </a:r>
            <a:r>
              <a:rPr lang="es-CL" sz="4000" dirty="0">
                <a:latin typeface="Script MT Bold" pitchFamily="66" charset="0"/>
              </a:rPr>
              <a:t> </a:t>
            </a:r>
            <a:r>
              <a:rPr lang="es-CL" sz="4000" dirty="0" err="1">
                <a:latin typeface="Script MT Bold" pitchFamily="66" charset="0"/>
              </a:rPr>
              <a:t>Translation</a:t>
            </a:r>
            <a:r>
              <a:rPr lang="es-CL" sz="4000" dirty="0">
                <a:latin typeface="Script MT Bold" pitchFamily="66" charset="0"/>
              </a:rPr>
              <a:t> </a:t>
            </a:r>
            <a:r>
              <a:rPr lang="es-CL" sz="4000" dirty="0" err="1">
                <a:latin typeface="Script MT Bold" pitchFamily="66" charset="0"/>
              </a:rPr>
              <a:t>Method</a:t>
            </a:r>
            <a:r>
              <a:rPr lang="es-CL" sz="4000" dirty="0">
                <a:latin typeface="Script MT Bold" pitchFamily="66" charset="0"/>
              </a:rPr>
              <a:t>?</a:t>
            </a:r>
            <a:endParaRPr lang="en-US" sz="4000" dirty="0">
              <a:latin typeface="Script MT Bold" pitchFamily="66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899592" y="1916832"/>
            <a:ext cx="734481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FontTx/>
              <a:buChar char="•"/>
            </a:pPr>
            <a:r>
              <a:rPr lang="en-US" sz="3200" dirty="0">
                <a:solidFill>
                  <a:srgbClr val="171B1C"/>
                </a:solidFill>
                <a:latin typeface="Georgia" panose="02040502050405020303" pitchFamily="18" charset="0"/>
              </a:rPr>
              <a:t>17</a:t>
            </a:r>
            <a:r>
              <a:rPr lang="en-US" sz="3200" baseline="30000" dirty="0">
                <a:solidFill>
                  <a:srgbClr val="171B1C"/>
                </a:solidFill>
                <a:latin typeface="Georgia" panose="02040502050405020303" pitchFamily="18" charset="0"/>
              </a:rPr>
              <a:t>th</a:t>
            </a:r>
            <a:r>
              <a:rPr lang="en-US" sz="3200" dirty="0">
                <a:solidFill>
                  <a:srgbClr val="171B1C"/>
                </a:solidFill>
                <a:latin typeface="Georgia" panose="02040502050405020303" pitchFamily="18" charset="0"/>
              </a:rPr>
              <a:t> and 18</a:t>
            </a:r>
            <a:r>
              <a:rPr lang="en-US" sz="3200" baseline="30000" dirty="0">
                <a:solidFill>
                  <a:srgbClr val="171B1C"/>
                </a:solidFill>
                <a:latin typeface="Georgia" panose="02040502050405020303" pitchFamily="18" charset="0"/>
              </a:rPr>
              <a:t>th</a:t>
            </a:r>
            <a:r>
              <a:rPr lang="en-US" sz="3200" dirty="0">
                <a:solidFill>
                  <a:srgbClr val="171B1C"/>
                </a:solidFill>
                <a:latin typeface="Georgia" panose="02040502050405020303" pitchFamily="18" charset="0"/>
              </a:rPr>
              <a:t> centuries - F</a:t>
            </a:r>
            <a:r>
              <a:rPr lang="en-US" sz="3200" b="0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ocused on understanding and appreciating classical literature.</a:t>
            </a:r>
          </a:p>
          <a:p>
            <a:pPr algn="l">
              <a:buFontTx/>
              <a:buChar char="•"/>
            </a:pPr>
            <a:r>
              <a:rPr lang="en-US" sz="3200" dirty="0">
                <a:solidFill>
                  <a:srgbClr val="171B1C"/>
                </a:solidFill>
                <a:latin typeface="Georgia" panose="02040502050405020303" pitchFamily="18" charset="0"/>
              </a:rPr>
              <a:t>E</a:t>
            </a:r>
            <a:r>
              <a:rPr lang="en-US" sz="3200" b="0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mphasis on grammar and logic</a:t>
            </a:r>
          </a:p>
          <a:p>
            <a:pPr algn="l">
              <a:buFontTx/>
              <a:buChar char="•"/>
            </a:pPr>
            <a:r>
              <a:rPr lang="en-US" altLang="zh-CN" sz="3200" dirty="0">
                <a:solidFill>
                  <a:srgbClr val="171B1C"/>
                </a:solidFill>
                <a:latin typeface="Georgia" panose="02040502050405020303" pitchFamily="18" charset="0"/>
                <a:ea typeface="宋体" charset="-122"/>
              </a:rPr>
              <a:t>19</a:t>
            </a:r>
            <a:r>
              <a:rPr lang="en-US" altLang="zh-CN" sz="3200" baseline="30000" dirty="0">
                <a:solidFill>
                  <a:srgbClr val="171B1C"/>
                </a:solidFill>
                <a:latin typeface="Georgia" panose="02040502050405020303" pitchFamily="18" charset="0"/>
                <a:ea typeface="宋体" charset="-122"/>
              </a:rPr>
              <a:t>th</a:t>
            </a:r>
            <a:r>
              <a:rPr lang="en-US" altLang="zh-CN" sz="3200" dirty="0">
                <a:solidFill>
                  <a:srgbClr val="171B1C"/>
                </a:solidFill>
                <a:latin typeface="Georgia" panose="02040502050405020303" pitchFamily="18" charset="0"/>
                <a:ea typeface="宋体" charset="-122"/>
              </a:rPr>
              <a:t> century - </a:t>
            </a:r>
            <a:r>
              <a:rPr lang="en-US" sz="3200" b="0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The focus on grammar and translation</a:t>
            </a:r>
            <a:endParaRPr lang="en-GB" altLang="zh-CN" sz="3200" dirty="0">
              <a:latin typeface="Georgia" panose="02040502050405020303" pitchFamily="18" charset="0"/>
              <a:ea typeface="宋体" charset="-122"/>
            </a:endParaRPr>
          </a:p>
          <a:p>
            <a:pPr algn="l">
              <a:buFontTx/>
              <a:buChar char="•"/>
            </a:pPr>
            <a:r>
              <a:rPr lang="en-GB" altLang="zh-CN" sz="3200" dirty="0">
                <a:latin typeface="Georgia" panose="02040502050405020303" pitchFamily="18" charset="0"/>
                <a:ea typeface="宋体" charset="-122"/>
              </a:rPr>
              <a:t>20</a:t>
            </a:r>
            <a:r>
              <a:rPr lang="en-GB" altLang="zh-CN" sz="3200" baseline="30000" dirty="0">
                <a:latin typeface="Georgia" panose="02040502050405020303" pitchFamily="18" charset="0"/>
                <a:ea typeface="宋体" charset="-122"/>
              </a:rPr>
              <a:t>th</a:t>
            </a:r>
            <a:r>
              <a:rPr lang="en-GB" altLang="zh-CN" sz="3200" dirty="0">
                <a:latin typeface="Georgia" panose="02040502050405020303" pitchFamily="18" charset="0"/>
                <a:ea typeface="宋体" charset="-122"/>
              </a:rPr>
              <a:t> century - </a:t>
            </a:r>
            <a:r>
              <a:rPr lang="es-EC" sz="3200" b="0" i="0" dirty="0" err="1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criticism</a:t>
            </a:r>
            <a:r>
              <a:rPr lang="es-EC" sz="3200" b="0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s-EC" sz="3200" b="0" i="0" dirty="0" err="1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for</a:t>
            </a:r>
            <a:r>
              <a:rPr lang="es-EC" sz="3200" b="0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s-EC" sz="3200" b="0" i="0" dirty="0" err="1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its</a:t>
            </a:r>
            <a:r>
              <a:rPr lang="es-EC" sz="3200" b="0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s-EC" sz="3200" b="0" i="0" dirty="0" err="1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limitations</a:t>
            </a:r>
            <a:r>
              <a:rPr lang="es-EC" sz="3200" b="0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 - </a:t>
            </a:r>
            <a:r>
              <a:rPr lang="en-GB" altLang="zh-CN" sz="3200" dirty="0">
                <a:latin typeface="Georgia" panose="02040502050405020303" pitchFamily="18" charset="0"/>
                <a:ea typeface="宋体" charset="-122"/>
              </a:rPr>
              <a:t>No spoken communication</a:t>
            </a:r>
            <a:endParaRPr lang="en-US" sz="3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37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485636" y="620688"/>
            <a:ext cx="2249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s-CL" sz="4000" u="sng" dirty="0" err="1">
                <a:latin typeface="Script MT Bold" pitchFamily="66" charset="0"/>
              </a:rPr>
              <a:t>Principles</a:t>
            </a:r>
            <a:endParaRPr lang="en-US" sz="4000" u="sng" dirty="0">
              <a:latin typeface="Script MT Bold" pitchFamily="66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153916" y="1988840"/>
            <a:ext cx="7378524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buFontTx/>
              <a:buChar char="•"/>
            </a:pPr>
            <a:r>
              <a:rPr lang="en-GB" altLang="zh-CN" sz="3200" dirty="0">
                <a:latin typeface="Georgia" pitchFamily="18" charset="0"/>
                <a:ea typeface="宋体" charset="-122"/>
              </a:rPr>
              <a:t>Focus: Explicit grammar instruction</a:t>
            </a:r>
          </a:p>
          <a:p>
            <a:pPr algn="l">
              <a:buFontTx/>
              <a:buChar char="•"/>
            </a:pPr>
            <a:r>
              <a:rPr lang="en-GB" altLang="zh-CN" sz="3200" dirty="0">
                <a:latin typeface="Georgia" pitchFamily="18" charset="0"/>
                <a:ea typeface="宋体" charset="-122"/>
              </a:rPr>
              <a:t>Deductive Grammar </a:t>
            </a:r>
          </a:p>
          <a:p>
            <a:pPr algn="l">
              <a:buFontTx/>
              <a:buChar char="•"/>
            </a:pPr>
            <a:r>
              <a:rPr lang="en-GB" altLang="zh-CN" sz="3200" dirty="0">
                <a:latin typeface="Georgia" pitchFamily="18" charset="0"/>
                <a:ea typeface="宋体" charset="-122"/>
              </a:rPr>
              <a:t>Vocabulary: translation / lists of words</a:t>
            </a:r>
          </a:p>
          <a:p>
            <a:pPr algn="l">
              <a:buFontTx/>
              <a:buChar char="•"/>
            </a:pPr>
            <a:r>
              <a:rPr lang="en-GB" altLang="zh-CN" sz="3200" dirty="0">
                <a:latin typeface="Georgia" pitchFamily="18" charset="0"/>
                <a:ea typeface="宋体" charset="-122"/>
              </a:rPr>
              <a:t>Very little teaching – learners’ native language.</a:t>
            </a:r>
          </a:p>
          <a:p>
            <a:pPr algn="l"/>
            <a:endParaRPr lang="en-US" sz="24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256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043608" y="1305342"/>
            <a:ext cx="7200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FontTx/>
              <a:buChar char="•"/>
            </a:pPr>
            <a:endParaRPr lang="en-US" sz="3600" dirty="0">
              <a:latin typeface="Georgia" pitchFamily="18" charset="0"/>
            </a:endParaRPr>
          </a:p>
          <a:p>
            <a:pPr algn="l">
              <a:buFontTx/>
              <a:buChar char="•"/>
            </a:pPr>
            <a:r>
              <a:rPr lang="en-US" sz="3600" dirty="0">
                <a:latin typeface="Georgia" pitchFamily="18" charset="0"/>
              </a:rPr>
              <a:t> Primary skills (R-W) </a:t>
            </a:r>
          </a:p>
          <a:p>
            <a:pPr algn="l">
              <a:buFontTx/>
              <a:buChar char="•"/>
            </a:pPr>
            <a:r>
              <a:rPr lang="en-US" sz="3600" dirty="0">
                <a:latin typeface="Georgia" pitchFamily="18" charset="0"/>
              </a:rPr>
              <a:t> Focus - accuracy and not fluency.</a:t>
            </a:r>
          </a:p>
          <a:p>
            <a:pPr algn="l">
              <a:buFontTx/>
              <a:buChar char="•"/>
            </a:pPr>
            <a:r>
              <a:rPr lang="en-US" sz="3600" dirty="0">
                <a:latin typeface="Georgia" pitchFamily="18" charset="0"/>
              </a:rPr>
              <a:t> </a:t>
            </a:r>
            <a:r>
              <a:rPr lang="es-ES_tradnl" sz="3600" dirty="0">
                <a:latin typeface="Georgia" pitchFamily="18" charset="0"/>
              </a:rPr>
              <a:t>No </a:t>
            </a:r>
            <a:r>
              <a:rPr lang="es-ES_tradnl" sz="3600" dirty="0" err="1">
                <a:latin typeface="Georgia" pitchFamily="18" charset="0"/>
              </a:rPr>
              <a:t>pronunciation</a:t>
            </a:r>
            <a:endParaRPr lang="en-US" sz="3600" dirty="0">
              <a:latin typeface="Georgia" pitchFamily="18" charset="0"/>
            </a:endParaRPr>
          </a:p>
          <a:p>
            <a:pPr algn="l">
              <a:buFontTx/>
              <a:buChar char="•"/>
            </a:pPr>
            <a:r>
              <a:rPr lang="en-US" sz="3600" dirty="0">
                <a:latin typeface="Georgia" pitchFamily="18" charset="0"/>
              </a:rPr>
              <a:t> </a:t>
            </a:r>
            <a:r>
              <a:rPr lang="en-US" sz="3600" i="1" dirty="0">
                <a:latin typeface="Georgia" pitchFamily="18" charset="0"/>
              </a:rPr>
              <a:t>Error correction</a:t>
            </a:r>
            <a:endParaRPr lang="en-US" sz="36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789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23728" y="2348880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err="1">
                <a:latin typeface="Script MT Bold" panose="03040602040607080904" pitchFamily="66" charset="0"/>
              </a:rPr>
              <a:t>Advantages</a:t>
            </a:r>
            <a:endParaRPr lang="en-US" sz="5400" dirty="0">
              <a:latin typeface="Script MT Bold" panose="030406020406070809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646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03648" y="1484784"/>
            <a:ext cx="734481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FontTx/>
              <a:buChar char="•"/>
            </a:pPr>
            <a:r>
              <a:rPr lang="es-EC" sz="4000" b="0" i="0" dirty="0">
                <a:solidFill>
                  <a:srgbClr val="171B1C"/>
                </a:solidFill>
                <a:effectLst/>
                <a:latin typeface="Roboto" panose="02000000000000000000" pitchFamily="2" charset="0"/>
              </a:rPr>
              <a:t> </a:t>
            </a:r>
            <a:r>
              <a:rPr lang="es-EC" sz="3600" dirty="0" err="1">
                <a:solidFill>
                  <a:srgbClr val="171B1C"/>
                </a:solidFill>
                <a:latin typeface="Georgia" panose="02040502050405020303" pitchFamily="18" charset="0"/>
              </a:rPr>
              <a:t>S</a:t>
            </a:r>
            <a:r>
              <a:rPr lang="es-EC" sz="3600" b="0" i="0" dirty="0" err="1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trong</a:t>
            </a:r>
            <a:r>
              <a:rPr lang="es-EC" sz="3600" b="0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s-EC" sz="3600" b="0" i="0" dirty="0" err="1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understanding</a:t>
            </a:r>
            <a:r>
              <a:rPr lang="es-EC" sz="3600" b="0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s-EC" sz="3600" b="0" i="0" dirty="0" err="1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of</a:t>
            </a:r>
            <a:r>
              <a:rPr lang="es-EC" sz="3600" b="0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 gramar</a:t>
            </a:r>
          </a:p>
          <a:p>
            <a:pPr algn="l">
              <a:buFontTx/>
              <a:buChar char="•"/>
            </a:pPr>
            <a:r>
              <a:rPr lang="es-EC" sz="3600" b="0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s-EC" sz="3600" b="0" i="0" dirty="0" err="1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Improves</a:t>
            </a:r>
            <a:r>
              <a:rPr lang="es-EC" sz="3600" b="0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s-EC" sz="3600" b="0" i="0" dirty="0" err="1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vocabulary</a:t>
            </a:r>
            <a:r>
              <a:rPr lang="es-EC" sz="3600" b="0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s-EC" sz="3600" b="0" i="0" dirty="0" err="1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acquisition</a:t>
            </a:r>
            <a:endParaRPr lang="es-EC" sz="3600" b="0" i="0" dirty="0">
              <a:solidFill>
                <a:srgbClr val="171B1C"/>
              </a:solidFill>
              <a:effectLst/>
              <a:latin typeface="Georgia" panose="02040502050405020303" pitchFamily="18" charset="0"/>
            </a:endParaRPr>
          </a:p>
          <a:p>
            <a:pPr algn="l">
              <a:buFontTx/>
              <a:buChar char="•"/>
            </a:pPr>
            <a:r>
              <a:rPr lang="es-EC" sz="3600" b="0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s-EC" sz="3600" b="0" i="0" dirty="0" err="1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Increases</a:t>
            </a:r>
            <a:r>
              <a:rPr lang="es-EC" sz="3600" b="0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s-EC" sz="3600" b="0" i="0" dirty="0" err="1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reading</a:t>
            </a:r>
            <a:r>
              <a:rPr lang="es-EC" sz="3600" b="0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s-EC" sz="3600" b="0" i="0" dirty="0" err="1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comprehension</a:t>
            </a:r>
            <a:endParaRPr lang="es-EC" sz="3600" b="0" i="0" dirty="0">
              <a:solidFill>
                <a:srgbClr val="171B1C"/>
              </a:solidFill>
              <a:effectLst/>
              <a:latin typeface="Georgia" panose="02040502050405020303" pitchFamily="18" charset="0"/>
            </a:endParaRPr>
          </a:p>
          <a:p>
            <a:pPr algn="l">
              <a:buFontTx/>
              <a:buChar char="•"/>
            </a:pPr>
            <a:r>
              <a:rPr lang="en-GB" altLang="zh-CN" sz="3600" dirty="0">
                <a:latin typeface="Georgia" panose="02040502050405020303" pitchFamily="18" charset="0"/>
                <a:ea typeface="宋体" charset="-122"/>
              </a:rPr>
              <a:t> Grammar knowledge </a:t>
            </a:r>
            <a:r>
              <a:rPr lang="en-US" sz="3600" b="0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can serve as a stepping-stone.</a:t>
            </a:r>
          </a:p>
          <a:p>
            <a:pPr algn="l">
              <a:buFontTx/>
              <a:buChar char="•"/>
            </a:pPr>
            <a:r>
              <a:rPr lang="es-EC" sz="3600" dirty="0">
                <a:solidFill>
                  <a:srgbClr val="171B1C"/>
                </a:solidFill>
                <a:latin typeface="Georgia" panose="02040502050405020303" pitchFamily="18" charset="0"/>
              </a:rPr>
              <a:t>  </a:t>
            </a:r>
            <a:r>
              <a:rPr lang="es-EC" sz="3600" dirty="0" err="1">
                <a:solidFill>
                  <a:srgbClr val="171B1C"/>
                </a:solidFill>
                <a:latin typeface="Georgia" panose="02040502050405020303" pitchFamily="18" charset="0"/>
              </a:rPr>
              <a:t>Helpful</a:t>
            </a:r>
            <a:r>
              <a:rPr lang="es-EC" sz="3600" dirty="0">
                <a:solidFill>
                  <a:srgbClr val="171B1C"/>
                </a:solidFill>
                <a:latin typeface="Georgia" panose="02040502050405020303" pitchFamily="18" charset="0"/>
              </a:rPr>
              <a:t> </a:t>
            </a:r>
            <a:r>
              <a:rPr lang="es-EC" sz="3600" dirty="0" err="1">
                <a:solidFill>
                  <a:srgbClr val="171B1C"/>
                </a:solidFill>
                <a:latin typeface="Georgia" panose="02040502050405020303" pitchFamily="18" charset="0"/>
              </a:rPr>
              <a:t>for</a:t>
            </a:r>
            <a:r>
              <a:rPr lang="es-EC" sz="3600" dirty="0">
                <a:solidFill>
                  <a:srgbClr val="171B1C"/>
                </a:solidFill>
                <a:latin typeface="Georgia" panose="02040502050405020303" pitchFamily="18" charset="0"/>
              </a:rPr>
              <a:t> </a:t>
            </a:r>
            <a:r>
              <a:rPr lang="es-EC" sz="3600" b="0" i="0" dirty="0" err="1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nalytical</a:t>
            </a:r>
            <a:r>
              <a:rPr lang="es-EC" sz="3600" b="0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s-EC" sz="3600" dirty="0" err="1">
                <a:solidFill>
                  <a:srgbClr val="171B1C"/>
                </a:solidFill>
                <a:latin typeface="Georgia" panose="02040502050405020303" pitchFamily="18" charset="0"/>
              </a:rPr>
              <a:t>learners</a:t>
            </a:r>
            <a:r>
              <a:rPr lang="es-EC" sz="3600" dirty="0">
                <a:solidFill>
                  <a:srgbClr val="171B1C"/>
                </a:solidFill>
                <a:latin typeface="Georgia" panose="02040502050405020303" pitchFamily="18" charset="0"/>
              </a:rPr>
              <a:t>.</a:t>
            </a:r>
            <a:r>
              <a:rPr lang="es-EC" sz="3600" b="0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 </a:t>
            </a:r>
            <a:endParaRPr lang="en-GB" altLang="zh-CN" sz="3600" dirty="0">
              <a:latin typeface="Georgia" panose="02040502050405020303" pitchFamily="18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91212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23728" y="2348880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err="1">
                <a:latin typeface="Script MT Bold" panose="03040602040607080904" pitchFamily="66" charset="0"/>
              </a:rPr>
              <a:t>Disadvantages</a:t>
            </a:r>
            <a:endParaRPr lang="en-US" sz="5400" dirty="0">
              <a:latin typeface="Script MT Bold" panose="030406020406070809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596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03648" y="920621"/>
            <a:ext cx="734481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FontTx/>
              <a:buChar char="•"/>
            </a:pPr>
            <a:r>
              <a:rPr lang="es-ES_tradnl" sz="4000" dirty="0" err="1">
                <a:latin typeface="Georgia" pitchFamily="18" charset="0"/>
              </a:rPr>
              <a:t>Wrong</a:t>
            </a:r>
            <a:r>
              <a:rPr lang="es-ES_tradnl" sz="4000" dirty="0">
                <a:latin typeface="Georgia" pitchFamily="18" charset="0"/>
              </a:rPr>
              <a:t> idea </a:t>
            </a:r>
            <a:r>
              <a:rPr lang="es-ES_tradnl" sz="4000" dirty="0" err="1">
                <a:latin typeface="Georgia" pitchFamily="18" charset="0"/>
              </a:rPr>
              <a:t>of</a:t>
            </a:r>
            <a:r>
              <a:rPr lang="es-ES_tradnl" sz="4000" dirty="0">
                <a:latin typeface="Georgia" pitchFamily="18" charset="0"/>
              </a:rPr>
              <a:t> </a:t>
            </a:r>
            <a:r>
              <a:rPr lang="es-ES_tradnl" sz="4000" dirty="0" err="1">
                <a:latin typeface="Georgia" pitchFamily="18" charset="0"/>
              </a:rPr>
              <a:t>Language</a:t>
            </a:r>
            <a:r>
              <a:rPr lang="es-ES_tradnl" sz="4000" dirty="0">
                <a:latin typeface="Georgia" pitchFamily="18" charset="0"/>
              </a:rPr>
              <a:t> </a:t>
            </a:r>
            <a:r>
              <a:rPr lang="es-ES_tradnl" sz="4000" dirty="0" err="1">
                <a:latin typeface="Georgia" pitchFamily="18" charset="0"/>
              </a:rPr>
              <a:t>learning</a:t>
            </a:r>
            <a:endParaRPr lang="es-ES_tradnl" sz="4000" dirty="0">
              <a:latin typeface="Georgia" pitchFamily="18" charset="0"/>
            </a:endParaRPr>
          </a:p>
          <a:p>
            <a:pPr algn="l">
              <a:buFontTx/>
              <a:buChar char="•"/>
            </a:pPr>
            <a:r>
              <a:rPr lang="es-ES_tradnl" sz="4000" dirty="0" err="1">
                <a:latin typeface="Georgia" pitchFamily="18" charset="0"/>
              </a:rPr>
              <a:t>Worst</a:t>
            </a:r>
            <a:r>
              <a:rPr lang="es-ES_tradnl" sz="4000" dirty="0">
                <a:latin typeface="Georgia" pitchFamily="18" charset="0"/>
              </a:rPr>
              <a:t> </a:t>
            </a:r>
            <a:r>
              <a:rPr lang="es-ES_tradnl" sz="4000" dirty="0" err="1">
                <a:latin typeface="Georgia" pitchFamily="18" charset="0"/>
              </a:rPr>
              <a:t>effect</a:t>
            </a:r>
            <a:r>
              <a:rPr lang="es-ES_tradnl" sz="4000" dirty="0">
                <a:latin typeface="Georgia" pitchFamily="18" charset="0"/>
              </a:rPr>
              <a:t> </a:t>
            </a:r>
            <a:r>
              <a:rPr lang="es-ES_tradnl" sz="4000" dirty="0" err="1">
                <a:latin typeface="Georgia" pitchFamily="18" charset="0"/>
              </a:rPr>
              <a:t>on</a:t>
            </a:r>
            <a:r>
              <a:rPr lang="es-ES_tradnl" sz="4000" dirty="0">
                <a:latin typeface="Georgia" pitchFamily="18" charset="0"/>
              </a:rPr>
              <a:t> </a:t>
            </a:r>
            <a:r>
              <a:rPr lang="es-ES_tradnl" sz="4000" dirty="0" err="1">
                <a:latin typeface="Georgia" pitchFamily="18" charset="0"/>
              </a:rPr>
              <a:t>learner’s</a:t>
            </a:r>
            <a:r>
              <a:rPr lang="es-ES_tradnl" sz="4000" dirty="0">
                <a:latin typeface="Georgia" pitchFamily="18" charset="0"/>
              </a:rPr>
              <a:t>    </a:t>
            </a:r>
          </a:p>
          <a:p>
            <a:pPr algn="l"/>
            <a:r>
              <a:rPr lang="es-ES_tradnl" sz="4000" dirty="0">
                <a:latin typeface="Georgia" pitchFamily="18" charset="0"/>
              </a:rPr>
              <a:t>  </a:t>
            </a:r>
            <a:r>
              <a:rPr lang="es-ES_tradnl" sz="4000" dirty="0" err="1">
                <a:latin typeface="Georgia" pitchFamily="18" charset="0"/>
              </a:rPr>
              <a:t>motivation</a:t>
            </a:r>
            <a:endParaRPr lang="es-ES_tradnl" sz="4000" dirty="0">
              <a:latin typeface="Georgia" pitchFamily="18" charset="0"/>
            </a:endParaRPr>
          </a:p>
          <a:p>
            <a:pPr algn="l">
              <a:buFontTx/>
              <a:buChar char="•"/>
            </a:pPr>
            <a:r>
              <a:rPr lang="en-GB" altLang="zh-CN" sz="4000" dirty="0">
                <a:latin typeface="Georgia" pitchFamily="18" charset="0"/>
                <a:ea typeface="宋体" charset="-122"/>
              </a:rPr>
              <a:t>No four skills of English</a:t>
            </a:r>
          </a:p>
          <a:p>
            <a:pPr algn="l">
              <a:buFontTx/>
              <a:buChar char="•"/>
            </a:pPr>
            <a:r>
              <a:rPr lang="en-GB" altLang="zh-CN" sz="4000" dirty="0">
                <a:latin typeface="Georgia" pitchFamily="18" charset="0"/>
                <a:ea typeface="宋体" charset="-122"/>
              </a:rPr>
              <a:t>Lack of cultural context</a:t>
            </a:r>
          </a:p>
          <a:p>
            <a:pPr algn="l">
              <a:buFontTx/>
              <a:buChar char="•"/>
            </a:pPr>
            <a:r>
              <a:rPr lang="en-GB" altLang="zh-CN" sz="4000" dirty="0">
                <a:latin typeface="Georgia" pitchFamily="18" charset="0"/>
                <a:ea typeface="宋体" charset="-122"/>
              </a:rPr>
              <a:t>The easiest only for the teacher</a:t>
            </a:r>
          </a:p>
        </p:txBody>
      </p:sp>
    </p:spTree>
    <p:extLst>
      <p:ext uri="{BB962C8B-B14F-4D97-AF65-F5344CB8AC3E}">
        <p14:creationId xmlns:p14="http://schemas.microsoft.com/office/powerpoint/2010/main" val="3888555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286000" y="1268760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err="1">
                <a:latin typeface="Script MT Bold" panose="03040602040607080904" pitchFamily="66" charset="0"/>
              </a:rPr>
              <a:t>It´s</a:t>
            </a:r>
            <a:r>
              <a:rPr lang="es-ES" sz="5400" dirty="0">
                <a:latin typeface="Script MT Bold" panose="03040602040607080904" pitchFamily="66" charset="0"/>
              </a:rPr>
              <a:t> </a:t>
            </a:r>
            <a:r>
              <a:rPr lang="es-ES" sz="5400" dirty="0" err="1">
                <a:latin typeface="Script MT Bold" panose="03040602040607080904" pitchFamily="66" charset="0"/>
              </a:rPr>
              <a:t>Lesson</a:t>
            </a:r>
            <a:r>
              <a:rPr lang="es-ES" sz="5400" dirty="0">
                <a:latin typeface="Script MT Bold" panose="03040602040607080904" pitchFamily="66" charset="0"/>
              </a:rPr>
              <a:t> Time</a:t>
            </a:r>
            <a:endParaRPr lang="en-US" sz="5400" dirty="0">
              <a:latin typeface="Script MT Bold" panose="03040602040607080904" pitchFamily="66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9E6D328-E5B9-4A27-8751-52418B975EB2}"/>
              </a:ext>
            </a:extLst>
          </p:cNvPr>
          <p:cNvSpPr txBox="1"/>
          <p:nvPr/>
        </p:nvSpPr>
        <p:spPr>
          <a:xfrm>
            <a:off x="2286000" y="3240586"/>
            <a:ext cx="49685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3600" b="1" i="0" dirty="0" err="1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Frequency</a:t>
            </a:r>
            <a:r>
              <a:rPr lang="es-EC" sz="3600" b="1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s-EC" sz="3600" b="1" i="0" dirty="0" err="1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Adverbs</a:t>
            </a:r>
            <a:r>
              <a:rPr lang="es-EC" sz="3600" b="1" i="0" dirty="0">
                <a:solidFill>
                  <a:srgbClr val="171B1C"/>
                </a:solidFill>
                <a:effectLst/>
                <a:latin typeface="Georgia" panose="02040502050405020303" pitchFamily="18" charset="0"/>
              </a:rPr>
              <a:t>  </a:t>
            </a:r>
            <a:endParaRPr lang="es-EC" sz="36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30830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538</TotalTime>
  <Words>689</Words>
  <Application>Microsoft Office PowerPoint</Application>
  <PresentationFormat>Presentación en pantalla (4:3)</PresentationFormat>
  <Paragraphs>124</Paragraphs>
  <Slides>17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Georgia</vt:lpstr>
      <vt:lpstr>Roboto</vt:lpstr>
      <vt:lpstr>Script MT Bold</vt:lpstr>
      <vt:lpstr>Retrospección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Frequency adverbs</vt:lpstr>
      <vt:lpstr>Exercises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casa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Marisol Smith</dc:creator>
  <cp:lastModifiedBy>Monica Janneth Torres Cajas</cp:lastModifiedBy>
  <cp:revision>29</cp:revision>
  <dcterms:created xsi:type="dcterms:W3CDTF">2007-04-06T22:38:43Z</dcterms:created>
  <dcterms:modified xsi:type="dcterms:W3CDTF">2025-05-14T21:09:05Z</dcterms:modified>
</cp:coreProperties>
</file>