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86"/>
  </p:normalViewPr>
  <p:slideViewPr>
    <p:cSldViewPr snapToGrid="0" snapToObjects="1">
      <p:cViewPr varScale="1">
        <p:scale>
          <a:sx n="104" d="100"/>
          <a:sy n="104" d="100"/>
        </p:scale>
        <p:origin x="178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281"/>
            <a:ext cx="8229600" cy="1143000"/>
          </a:xfrm>
        </p:spPr>
        <p:txBody>
          <a:bodyPr/>
          <a:lstStyle/>
          <a:p>
            <a:r>
              <a:rPr dirty="0" err="1"/>
              <a:t>Teoría</a:t>
            </a:r>
            <a:r>
              <a:rPr dirty="0"/>
              <a:t> </a:t>
            </a:r>
            <a:r>
              <a:rPr dirty="0" err="1"/>
              <a:t>Dominante</a:t>
            </a:r>
            <a:r>
              <a:rPr dirty="0"/>
              <a:t> del Desarrollo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136" y="1383958"/>
            <a:ext cx="4138394" cy="5177480"/>
          </a:xfrm>
        </p:spPr>
        <p:txBody>
          <a:bodyPr>
            <a:normAutofit/>
          </a:bodyPr>
          <a:lstStyle/>
          <a:p>
            <a:pPr marL="182563" indent="-182563"/>
            <a:r>
              <a:rPr sz="2800" dirty="0" err="1"/>
              <a:t>Modelo</a:t>
            </a:r>
            <a:r>
              <a:rPr sz="2800" dirty="0"/>
              <a:t> </a:t>
            </a:r>
            <a:r>
              <a:rPr sz="2800" dirty="0" err="1"/>
              <a:t>impuesto</a:t>
            </a:r>
            <a:r>
              <a:rPr sz="2800" dirty="0"/>
              <a:t> </a:t>
            </a:r>
            <a:r>
              <a:rPr sz="2800" dirty="0" err="1"/>
              <a:t>por</a:t>
            </a:r>
            <a:r>
              <a:rPr sz="2800" dirty="0"/>
              <a:t> EE.UU. entre </a:t>
            </a:r>
            <a:r>
              <a:rPr sz="2800" dirty="0" err="1"/>
              <a:t>los</a:t>
            </a:r>
            <a:r>
              <a:rPr sz="2800" dirty="0"/>
              <a:t> </a:t>
            </a:r>
            <a:r>
              <a:rPr sz="2800" dirty="0" err="1"/>
              <a:t>años</a:t>
            </a:r>
            <a:r>
              <a:rPr sz="2800" dirty="0"/>
              <a:t> 50 y 70.</a:t>
            </a:r>
            <a:endParaRPr lang="es-ES" sz="2800" dirty="0"/>
          </a:p>
          <a:p>
            <a:pPr marL="0" indent="0">
              <a:buNone/>
            </a:pPr>
            <a:endParaRPr sz="2800" dirty="0"/>
          </a:p>
          <a:p>
            <a:pPr marL="182563" indent="-182563"/>
            <a:r>
              <a:rPr sz="2800" dirty="0" err="1"/>
              <a:t>Relaciona</a:t>
            </a:r>
            <a:r>
              <a:rPr sz="2800" dirty="0"/>
              <a:t> </a:t>
            </a:r>
            <a:r>
              <a:rPr sz="2800" dirty="0" err="1"/>
              <a:t>desarrollo</a:t>
            </a:r>
            <a:r>
              <a:rPr sz="2800" dirty="0"/>
              <a:t> con </a:t>
            </a:r>
            <a:r>
              <a:rPr sz="2800" dirty="0" err="1"/>
              <a:t>modernización</a:t>
            </a:r>
            <a:r>
              <a:rPr sz="2800" dirty="0"/>
              <a:t> y </a:t>
            </a:r>
            <a:r>
              <a:rPr sz="2800" dirty="0" err="1"/>
              <a:t>crecimiento</a:t>
            </a:r>
            <a:r>
              <a:rPr sz="2800" dirty="0"/>
              <a:t> </a:t>
            </a:r>
            <a:r>
              <a:rPr sz="2800" dirty="0" err="1"/>
              <a:t>económico</a:t>
            </a:r>
            <a:r>
              <a:rPr sz="2800" dirty="0"/>
              <a:t>.</a:t>
            </a:r>
            <a:endParaRPr lang="es-ES" sz="2800" dirty="0"/>
          </a:p>
          <a:p>
            <a:pPr marL="0" indent="0">
              <a:buNone/>
            </a:pPr>
            <a:endParaRPr sz="2800" dirty="0"/>
          </a:p>
          <a:p>
            <a:pPr marL="182563" indent="-182563"/>
            <a:r>
              <a:rPr sz="2800" dirty="0" err="1"/>
              <a:t>Impone</a:t>
            </a:r>
            <a:r>
              <a:rPr sz="2800" dirty="0"/>
              <a:t> un </a:t>
            </a:r>
            <a:r>
              <a:rPr sz="2800" dirty="0" err="1"/>
              <a:t>camino</a:t>
            </a:r>
            <a:r>
              <a:rPr sz="2800" dirty="0"/>
              <a:t> </a:t>
            </a:r>
            <a:r>
              <a:rPr sz="2800" dirty="0" err="1"/>
              <a:t>único</a:t>
            </a:r>
            <a:r>
              <a:rPr sz="2800" dirty="0"/>
              <a:t>: </a:t>
            </a:r>
            <a:r>
              <a:rPr sz="2800" dirty="0" err="1"/>
              <a:t>imitar</a:t>
            </a:r>
            <a:r>
              <a:rPr sz="2800" dirty="0"/>
              <a:t> </a:t>
            </a:r>
            <a:r>
              <a:rPr sz="2800" dirty="0" err="1"/>
              <a:t>el</a:t>
            </a:r>
            <a:r>
              <a:rPr sz="2800" dirty="0"/>
              <a:t> </a:t>
            </a:r>
            <a:r>
              <a:rPr sz="2800" dirty="0" err="1"/>
              <a:t>modelo</a:t>
            </a:r>
            <a:r>
              <a:rPr sz="2800" dirty="0"/>
              <a:t> </a:t>
            </a:r>
            <a:r>
              <a:rPr sz="2800" dirty="0" err="1"/>
              <a:t>capitalista</a:t>
            </a:r>
            <a:r>
              <a:rPr sz="2800" dirty="0"/>
              <a:t> occidental.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310A464-A9BB-2583-8436-263CDB620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932" y="1383958"/>
            <a:ext cx="4409932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818"/>
            <a:ext cx="8229600" cy="1143000"/>
          </a:xfrm>
        </p:spPr>
        <p:txBody>
          <a:bodyPr/>
          <a:lstStyle/>
          <a:p>
            <a:r>
              <a:rPr dirty="0" err="1"/>
              <a:t>Supuestos</a:t>
            </a:r>
            <a:r>
              <a:rPr dirty="0"/>
              <a:t> </a:t>
            </a:r>
            <a:r>
              <a:rPr dirty="0" err="1"/>
              <a:t>principales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5502" y="1326818"/>
            <a:ext cx="4337222" cy="5063695"/>
          </a:xfrm>
        </p:spPr>
        <p:txBody>
          <a:bodyPr>
            <a:normAutofit lnSpcReduction="10000"/>
          </a:bodyPr>
          <a:lstStyle/>
          <a:p>
            <a:pPr marL="182563" indent="-182563"/>
            <a:r>
              <a:rPr sz="2800" dirty="0"/>
              <a:t>El </a:t>
            </a:r>
            <a:r>
              <a:rPr sz="2800" dirty="0" err="1"/>
              <a:t>desarrollo</a:t>
            </a:r>
            <a:r>
              <a:rPr sz="2800" dirty="0"/>
              <a:t> es lineal y universal.</a:t>
            </a:r>
          </a:p>
          <a:p>
            <a:pPr marL="182563" indent="-182563"/>
            <a:r>
              <a:rPr sz="2800" dirty="0"/>
              <a:t>El </a:t>
            </a:r>
            <a:r>
              <a:rPr sz="2800" dirty="0" err="1"/>
              <a:t>progreso</a:t>
            </a:r>
            <a:r>
              <a:rPr sz="2800" dirty="0"/>
              <a:t> se </a:t>
            </a:r>
            <a:r>
              <a:rPr sz="2800" dirty="0" err="1"/>
              <a:t>mide</a:t>
            </a:r>
            <a:r>
              <a:rPr sz="2800" dirty="0"/>
              <a:t> </a:t>
            </a:r>
            <a:r>
              <a:rPr sz="2800" dirty="0" err="1"/>
              <a:t>por</a:t>
            </a:r>
            <a:r>
              <a:rPr sz="2800" dirty="0"/>
              <a:t> </a:t>
            </a:r>
            <a:r>
              <a:rPr sz="2800" dirty="0" err="1"/>
              <a:t>el</a:t>
            </a:r>
            <a:r>
              <a:rPr sz="2800" dirty="0"/>
              <a:t> PIB.</a:t>
            </a:r>
          </a:p>
          <a:p>
            <a:pPr marL="182563" indent="-182563"/>
            <a:r>
              <a:rPr sz="2800" dirty="0"/>
              <a:t>Lo </a:t>
            </a:r>
            <a:r>
              <a:rPr sz="2800" dirty="0" err="1"/>
              <a:t>tradicional</a:t>
            </a:r>
            <a:r>
              <a:rPr sz="2800" dirty="0"/>
              <a:t> es un </a:t>
            </a:r>
            <a:r>
              <a:rPr sz="2800" dirty="0" err="1"/>
              <a:t>obstáculo</a:t>
            </a:r>
            <a:r>
              <a:rPr sz="2800" dirty="0"/>
              <a:t> al </a:t>
            </a:r>
            <a:r>
              <a:rPr sz="2800" dirty="0" err="1"/>
              <a:t>cambio</a:t>
            </a:r>
            <a:r>
              <a:rPr sz="2800" dirty="0"/>
              <a:t>.</a:t>
            </a:r>
          </a:p>
          <a:p>
            <a:pPr marL="182563" indent="-182563"/>
            <a:r>
              <a:rPr sz="2800" dirty="0" err="1"/>
              <a:t>Comunicación</a:t>
            </a:r>
            <a:r>
              <a:rPr sz="2800" dirty="0"/>
              <a:t> </a:t>
            </a:r>
            <a:r>
              <a:rPr sz="2800" dirty="0" err="1"/>
              <a:t>como</a:t>
            </a:r>
            <a:r>
              <a:rPr sz="2800" dirty="0"/>
              <a:t> </a:t>
            </a:r>
            <a:r>
              <a:rPr sz="2800" dirty="0" err="1"/>
              <a:t>herramienta</a:t>
            </a:r>
            <a:r>
              <a:rPr sz="2800" dirty="0"/>
              <a:t> de </a:t>
            </a:r>
            <a:r>
              <a:rPr sz="2800" dirty="0" err="1"/>
              <a:t>transmisión</a:t>
            </a:r>
            <a:r>
              <a:rPr sz="2800" dirty="0"/>
              <a:t> </a:t>
            </a:r>
            <a:r>
              <a:rPr sz="2800" dirty="0" err="1"/>
              <a:t>unidireccional</a:t>
            </a:r>
            <a:r>
              <a:rPr sz="2800" dirty="0"/>
              <a:t>.</a:t>
            </a:r>
          </a:p>
          <a:p>
            <a:pPr marL="182563" indent="-182563"/>
            <a:r>
              <a:rPr sz="2800" dirty="0" err="1"/>
              <a:t>Conocimiento</a:t>
            </a:r>
            <a:r>
              <a:rPr sz="2800" dirty="0"/>
              <a:t> </a:t>
            </a:r>
            <a:r>
              <a:rPr sz="2800" dirty="0" err="1"/>
              <a:t>técnico-científico</a:t>
            </a:r>
            <a:r>
              <a:rPr sz="2800" dirty="0"/>
              <a:t> occidental </a:t>
            </a:r>
            <a:r>
              <a:rPr sz="2800" dirty="0" err="1"/>
              <a:t>como</a:t>
            </a:r>
            <a:r>
              <a:rPr sz="2800" dirty="0"/>
              <a:t> superior.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B2822B-EDFA-A8E7-2C05-6B1456929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78" y="1326818"/>
            <a:ext cx="4114800" cy="50636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dirty="0" err="1"/>
              <a:t>Comunicación</a:t>
            </a:r>
            <a:r>
              <a:rPr dirty="0"/>
              <a:t> </a:t>
            </a:r>
            <a:r>
              <a:rPr dirty="0" err="1"/>
              <a:t>según</a:t>
            </a:r>
            <a:r>
              <a:rPr dirty="0"/>
              <a:t> la </a:t>
            </a:r>
            <a:r>
              <a:rPr dirty="0" err="1"/>
              <a:t>teoría</a:t>
            </a:r>
            <a:r>
              <a:rPr dirty="0"/>
              <a:t> </a:t>
            </a:r>
            <a:r>
              <a:rPr dirty="0" err="1"/>
              <a:t>dominante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871" y="1143000"/>
            <a:ext cx="4357130" cy="5443151"/>
          </a:xfrm>
        </p:spPr>
        <p:txBody>
          <a:bodyPr>
            <a:normAutofit lnSpcReduction="10000"/>
          </a:bodyPr>
          <a:lstStyle/>
          <a:p>
            <a:pPr marL="182563" indent="-182563"/>
            <a:r>
              <a:rPr sz="2800" dirty="0" err="1"/>
              <a:t>Modelo</a:t>
            </a:r>
            <a:r>
              <a:rPr sz="2800" dirty="0"/>
              <a:t> </a:t>
            </a:r>
            <a:r>
              <a:rPr sz="2800" dirty="0" err="1"/>
              <a:t>unidireccional</a:t>
            </a:r>
            <a:r>
              <a:rPr sz="2800" dirty="0"/>
              <a:t>: </a:t>
            </a:r>
            <a:r>
              <a:rPr sz="2800" dirty="0" err="1"/>
              <a:t>emisor</a:t>
            </a:r>
            <a:r>
              <a:rPr sz="2800" dirty="0"/>
              <a:t> → receptor.</a:t>
            </a:r>
            <a:endParaRPr lang="es-ES" sz="2800" dirty="0"/>
          </a:p>
          <a:p>
            <a:pPr marL="182563" indent="-182563">
              <a:buNone/>
            </a:pPr>
            <a:endParaRPr sz="2800" dirty="0"/>
          </a:p>
          <a:p>
            <a:pPr marL="182563" indent="-182563"/>
            <a:r>
              <a:rPr sz="2800" dirty="0"/>
              <a:t>Audiencias vistas </a:t>
            </a:r>
            <a:r>
              <a:rPr sz="2800" dirty="0" err="1"/>
              <a:t>como</a:t>
            </a:r>
            <a:r>
              <a:rPr sz="2800" dirty="0"/>
              <a:t> </a:t>
            </a:r>
            <a:r>
              <a:rPr sz="2800" dirty="0" err="1"/>
              <a:t>pasivas</a:t>
            </a:r>
            <a:r>
              <a:rPr sz="2800" dirty="0"/>
              <a:t>.</a:t>
            </a:r>
            <a:endParaRPr lang="es-ES" sz="2800" dirty="0"/>
          </a:p>
          <a:p>
            <a:pPr marL="182563" indent="-182563">
              <a:buNone/>
            </a:pPr>
            <a:endParaRPr sz="2800" dirty="0"/>
          </a:p>
          <a:p>
            <a:pPr marL="182563" indent="-182563"/>
            <a:r>
              <a:rPr sz="2800" dirty="0" err="1"/>
              <a:t>Objetivo</a:t>
            </a:r>
            <a:r>
              <a:rPr sz="2800" dirty="0"/>
              <a:t>: </a:t>
            </a:r>
            <a:r>
              <a:rPr sz="2800" dirty="0" err="1"/>
              <a:t>cambiar</a:t>
            </a:r>
            <a:r>
              <a:rPr sz="2800" dirty="0"/>
              <a:t> </a:t>
            </a:r>
            <a:r>
              <a:rPr sz="2800" dirty="0" err="1"/>
              <a:t>actitudes</a:t>
            </a:r>
            <a:r>
              <a:rPr sz="2800" dirty="0"/>
              <a:t> para </a:t>
            </a:r>
            <a:r>
              <a:rPr sz="2800" dirty="0" err="1"/>
              <a:t>modernizar</a:t>
            </a:r>
            <a:r>
              <a:rPr sz="2800" dirty="0"/>
              <a:t> </a:t>
            </a:r>
            <a:r>
              <a:rPr sz="2800" dirty="0" err="1"/>
              <a:t>conductas</a:t>
            </a:r>
            <a:r>
              <a:rPr sz="2800" dirty="0"/>
              <a:t>.</a:t>
            </a:r>
            <a:endParaRPr lang="es-ES" sz="2800" dirty="0"/>
          </a:p>
          <a:p>
            <a:pPr marL="182563" indent="-182563">
              <a:buNone/>
            </a:pPr>
            <a:endParaRPr sz="2800" dirty="0"/>
          </a:p>
          <a:p>
            <a:pPr marL="182563" indent="-182563"/>
            <a:r>
              <a:rPr sz="2800" dirty="0"/>
              <a:t>Se </a:t>
            </a:r>
            <a:r>
              <a:rPr sz="2800" dirty="0" err="1"/>
              <a:t>privilegia</a:t>
            </a:r>
            <a:r>
              <a:rPr sz="2800" dirty="0"/>
              <a:t> la </a:t>
            </a:r>
            <a:r>
              <a:rPr sz="2800" dirty="0" err="1"/>
              <a:t>transmisión</a:t>
            </a:r>
            <a:r>
              <a:rPr sz="2800" dirty="0"/>
              <a:t> </a:t>
            </a:r>
            <a:r>
              <a:rPr sz="2800" dirty="0" err="1"/>
              <a:t>masiva</a:t>
            </a:r>
            <a:r>
              <a:rPr sz="2800" dirty="0"/>
              <a:t> (radio, TV, </a:t>
            </a:r>
            <a:r>
              <a:rPr sz="2800" dirty="0" err="1"/>
              <a:t>prensa</a:t>
            </a:r>
            <a:r>
              <a:rPr sz="2800" dirty="0"/>
              <a:t>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1689C2A-A688-13E5-62DB-F25E7ACAB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" t="4496" b="2136"/>
          <a:stretch/>
        </p:blipFill>
        <p:spPr>
          <a:xfrm>
            <a:off x="4786872" y="2007973"/>
            <a:ext cx="4035854" cy="34683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503"/>
            <a:ext cx="9144000" cy="1143000"/>
          </a:xfrm>
        </p:spPr>
        <p:txBody>
          <a:bodyPr>
            <a:normAutofit fontScale="90000"/>
          </a:bodyPr>
          <a:lstStyle/>
          <a:p>
            <a:r>
              <a:rPr dirty="0" err="1"/>
              <a:t>Campañas</a:t>
            </a:r>
            <a:r>
              <a:rPr dirty="0"/>
              <a:t> </a:t>
            </a:r>
            <a:r>
              <a:rPr lang="es-ES" dirty="0"/>
              <a:t>de</a:t>
            </a:r>
            <a:r>
              <a:rPr dirty="0"/>
              <a:t> EE.UU. </a:t>
            </a:r>
            <a:r>
              <a:rPr dirty="0" err="1"/>
              <a:t>en</a:t>
            </a:r>
            <a:r>
              <a:rPr dirty="0"/>
              <a:t> América del Sur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206" y="1283408"/>
            <a:ext cx="4572000" cy="5412859"/>
          </a:xfrm>
        </p:spPr>
        <p:txBody>
          <a:bodyPr>
            <a:normAutofit lnSpcReduction="10000"/>
          </a:bodyPr>
          <a:lstStyle/>
          <a:p>
            <a:pPr marL="317500" indent="-317500">
              <a:buFont typeface="+mj-lt"/>
              <a:buAutoNum type="arabicPeriod"/>
            </a:pPr>
            <a:r>
              <a:rPr sz="2800" dirty="0" err="1"/>
              <a:t>Campañas</a:t>
            </a:r>
            <a:r>
              <a:rPr sz="2800" dirty="0"/>
              <a:t> </a:t>
            </a:r>
            <a:r>
              <a:rPr sz="2800" dirty="0" err="1"/>
              <a:t>sanitarias</a:t>
            </a:r>
            <a:r>
              <a:rPr sz="2800" dirty="0"/>
              <a:t>: </a:t>
            </a:r>
            <a:r>
              <a:rPr sz="2800" dirty="0" err="1"/>
              <a:t>higiene</a:t>
            </a:r>
            <a:r>
              <a:rPr sz="2800" dirty="0"/>
              <a:t>, </a:t>
            </a:r>
            <a:r>
              <a:rPr sz="2800" dirty="0" err="1"/>
              <a:t>vacunación</a:t>
            </a:r>
            <a:r>
              <a:rPr sz="2800" dirty="0"/>
              <a:t>, </a:t>
            </a:r>
            <a:r>
              <a:rPr sz="2800" dirty="0" err="1"/>
              <a:t>agua</a:t>
            </a:r>
            <a:r>
              <a:rPr sz="2800" dirty="0"/>
              <a:t> potable.</a:t>
            </a:r>
          </a:p>
          <a:p>
            <a:pPr marL="317500" indent="-317500">
              <a:buFont typeface="+mj-lt"/>
              <a:buAutoNum type="arabicPeriod"/>
            </a:pPr>
            <a:r>
              <a:rPr sz="2800" dirty="0" err="1"/>
              <a:t>Revolución</a:t>
            </a:r>
            <a:r>
              <a:rPr sz="2800" dirty="0"/>
              <a:t> Verde: </a:t>
            </a:r>
            <a:r>
              <a:rPr sz="2800" dirty="0" err="1"/>
              <a:t>uso</a:t>
            </a:r>
            <a:r>
              <a:rPr sz="2800" dirty="0"/>
              <a:t> de </a:t>
            </a:r>
            <a:r>
              <a:rPr sz="2800" dirty="0" err="1"/>
              <a:t>fertilizantes</a:t>
            </a:r>
            <a:r>
              <a:rPr sz="2800" dirty="0"/>
              <a:t> y </a:t>
            </a:r>
            <a:r>
              <a:rPr sz="2800" dirty="0" err="1"/>
              <a:t>semillas</a:t>
            </a:r>
            <a:r>
              <a:rPr sz="2800" dirty="0"/>
              <a:t> </a:t>
            </a:r>
            <a:r>
              <a:rPr sz="2800" dirty="0" err="1"/>
              <a:t>extranjeras</a:t>
            </a:r>
            <a:r>
              <a:rPr sz="2800" dirty="0"/>
              <a:t>.</a:t>
            </a:r>
          </a:p>
          <a:p>
            <a:pPr marL="317500" indent="-317500">
              <a:buFont typeface="+mj-lt"/>
              <a:buAutoNum type="arabicPeriod"/>
            </a:pPr>
            <a:r>
              <a:rPr sz="2800" dirty="0" err="1"/>
              <a:t>Alfabetización</a:t>
            </a:r>
            <a:r>
              <a:rPr sz="2800" dirty="0"/>
              <a:t>: </a:t>
            </a:r>
            <a:r>
              <a:rPr sz="2800" dirty="0" err="1"/>
              <a:t>materiales</a:t>
            </a:r>
            <a:r>
              <a:rPr sz="2800" dirty="0"/>
              <a:t> </a:t>
            </a:r>
            <a:r>
              <a:rPr sz="2800" dirty="0" err="1"/>
              <a:t>estandarizados</a:t>
            </a:r>
            <a:r>
              <a:rPr sz="2800" dirty="0"/>
              <a:t>, sin </a:t>
            </a:r>
            <a:r>
              <a:rPr sz="2800" dirty="0" err="1"/>
              <a:t>contexto</a:t>
            </a:r>
            <a:r>
              <a:rPr sz="2800" dirty="0"/>
              <a:t> local.</a:t>
            </a:r>
          </a:p>
          <a:p>
            <a:pPr marL="317500" indent="-317500">
              <a:buFont typeface="+mj-lt"/>
              <a:buAutoNum type="arabicPeriod"/>
            </a:pPr>
            <a:r>
              <a:rPr sz="2800" dirty="0" err="1"/>
              <a:t>Campañas</a:t>
            </a:r>
            <a:r>
              <a:rPr sz="2800" dirty="0"/>
              <a:t> </a:t>
            </a:r>
            <a:r>
              <a:rPr sz="2800" dirty="0" err="1"/>
              <a:t>anticomunistas</a:t>
            </a:r>
            <a:r>
              <a:rPr sz="2800" dirty="0"/>
              <a:t>: </a:t>
            </a:r>
            <a:r>
              <a:rPr sz="2800" dirty="0" err="1"/>
              <a:t>medios</a:t>
            </a:r>
            <a:r>
              <a:rPr sz="2800" dirty="0"/>
              <a:t> y </a:t>
            </a:r>
            <a:r>
              <a:rPr sz="2800" dirty="0" err="1"/>
              <a:t>educación</a:t>
            </a:r>
            <a:r>
              <a:rPr sz="2800" dirty="0"/>
              <a:t> </a:t>
            </a:r>
            <a:r>
              <a:rPr sz="2800" dirty="0" err="1"/>
              <a:t>ideologizada</a:t>
            </a:r>
            <a:r>
              <a:rPr sz="2800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92CC7E5-804E-2CEE-FE88-E9D222C21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1"/>
          <a:stretch/>
        </p:blipFill>
        <p:spPr>
          <a:xfrm>
            <a:off x="4969507" y="1283408"/>
            <a:ext cx="3890287" cy="51870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dirty="0" err="1"/>
              <a:t>Críticas</a:t>
            </a:r>
            <a:r>
              <a:rPr dirty="0"/>
              <a:t> a la </a:t>
            </a:r>
            <a:r>
              <a:rPr dirty="0" err="1"/>
              <a:t>teoría</a:t>
            </a:r>
            <a:r>
              <a:rPr dirty="0"/>
              <a:t> </a:t>
            </a:r>
            <a:r>
              <a:rPr dirty="0" err="1"/>
              <a:t>dominante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7730" y="1143000"/>
            <a:ext cx="4819135" cy="5517768"/>
          </a:xfrm>
        </p:spPr>
        <p:txBody>
          <a:bodyPr>
            <a:normAutofit lnSpcReduction="10000"/>
          </a:bodyPr>
          <a:lstStyle/>
          <a:p>
            <a:pPr marL="231775" indent="-231775"/>
            <a:r>
              <a:rPr sz="2800" dirty="0" err="1"/>
              <a:t>Eurocentrismo</a:t>
            </a:r>
            <a:r>
              <a:rPr sz="2800" dirty="0"/>
              <a:t>: </a:t>
            </a:r>
            <a:r>
              <a:rPr sz="2800" dirty="0" err="1"/>
              <a:t>impone</a:t>
            </a:r>
            <a:r>
              <a:rPr sz="2800" dirty="0"/>
              <a:t> un </a:t>
            </a:r>
            <a:r>
              <a:rPr sz="2800" dirty="0" err="1"/>
              <a:t>modelo</a:t>
            </a:r>
            <a:r>
              <a:rPr sz="2800" dirty="0"/>
              <a:t> </a:t>
            </a:r>
            <a:r>
              <a:rPr sz="2800" dirty="0" err="1"/>
              <a:t>único</a:t>
            </a:r>
            <a:r>
              <a:rPr sz="2800" dirty="0"/>
              <a:t> de </a:t>
            </a:r>
            <a:r>
              <a:rPr sz="2800" dirty="0" err="1"/>
              <a:t>desarrollo</a:t>
            </a:r>
            <a:r>
              <a:rPr sz="2800" dirty="0"/>
              <a:t>.</a:t>
            </a:r>
            <a:endParaRPr lang="es-ES" sz="2800" dirty="0"/>
          </a:p>
          <a:p>
            <a:pPr marL="0" indent="0">
              <a:buNone/>
            </a:pPr>
            <a:endParaRPr sz="2800" dirty="0"/>
          </a:p>
          <a:p>
            <a:pPr marL="231775" indent="-231775"/>
            <a:r>
              <a:rPr sz="2800" dirty="0" err="1"/>
              <a:t>Comunicación</a:t>
            </a:r>
            <a:r>
              <a:rPr sz="2800" dirty="0"/>
              <a:t> sin </a:t>
            </a:r>
            <a:r>
              <a:rPr sz="2800" dirty="0" err="1"/>
              <a:t>participación</a:t>
            </a:r>
            <a:r>
              <a:rPr sz="2800" dirty="0"/>
              <a:t>: vertical y </a:t>
            </a:r>
            <a:r>
              <a:rPr sz="2800" dirty="0" err="1"/>
              <a:t>autoritaria</a:t>
            </a:r>
            <a:r>
              <a:rPr sz="2800" dirty="0"/>
              <a:t>.</a:t>
            </a:r>
          </a:p>
          <a:p>
            <a:pPr marL="231775" indent="-231775"/>
            <a:endParaRPr lang="es-ES" sz="2800" dirty="0"/>
          </a:p>
          <a:p>
            <a:pPr marL="231775" indent="-231775"/>
            <a:r>
              <a:rPr sz="2800" dirty="0" err="1"/>
              <a:t>Refuerza</a:t>
            </a:r>
            <a:r>
              <a:rPr sz="2800" dirty="0"/>
              <a:t> la </a:t>
            </a:r>
            <a:r>
              <a:rPr sz="2800" dirty="0" err="1"/>
              <a:t>dependencia</a:t>
            </a:r>
            <a:r>
              <a:rPr sz="2800" dirty="0"/>
              <a:t> </a:t>
            </a:r>
            <a:r>
              <a:rPr sz="2800" dirty="0" err="1"/>
              <a:t>económica</a:t>
            </a:r>
            <a:r>
              <a:rPr sz="2800" dirty="0"/>
              <a:t> y cultural.</a:t>
            </a:r>
          </a:p>
          <a:p>
            <a:pPr marL="231775" indent="-231775"/>
            <a:endParaRPr lang="es-ES" sz="2800" dirty="0"/>
          </a:p>
          <a:p>
            <a:pPr marL="231775" indent="-231775"/>
            <a:r>
              <a:rPr sz="2800" dirty="0" err="1"/>
              <a:t>Ignora</a:t>
            </a:r>
            <a:r>
              <a:rPr sz="2800" dirty="0"/>
              <a:t> </a:t>
            </a:r>
            <a:r>
              <a:rPr sz="2800" dirty="0" err="1"/>
              <a:t>saberes</a:t>
            </a:r>
            <a:r>
              <a:rPr sz="2800" dirty="0"/>
              <a:t> locales e </a:t>
            </a:r>
            <a:r>
              <a:rPr sz="2800" dirty="0" err="1"/>
              <a:t>identidades</a:t>
            </a:r>
            <a:r>
              <a:rPr sz="2800" dirty="0"/>
              <a:t> </a:t>
            </a:r>
            <a:r>
              <a:rPr sz="2800" dirty="0" err="1"/>
              <a:t>culturales</a:t>
            </a:r>
            <a:r>
              <a:rPr sz="2800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42D03E-0E4D-0D08-8748-B6FEF4A60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45" y="1143000"/>
            <a:ext cx="3472250" cy="55177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Alternativas actuales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027" y="1600200"/>
            <a:ext cx="4293973" cy="4983162"/>
          </a:xfrm>
        </p:spPr>
        <p:txBody>
          <a:bodyPr>
            <a:normAutofit lnSpcReduction="10000"/>
          </a:bodyPr>
          <a:lstStyle/>
          <a:p>
            <a:pPr marL="182563" indent="-182563"/>
            <a:r>
              <a:rPr sz="2800" dirty="0" err="1"/>
              <a:t>Comunicación</a:t>
            </a:r>
            <a:r>
              <a:rPr sz="2800" dirty="0"/>
              <a:t> para </a:t>
            </a:r>
            <a:r>
              <a:rPr sz="2800" dirty="0" err="1"/>
              <a:t>el</a:t>
            </a:r>
            <a:r>
              <a:rPr sz="2800" dirty="0"/>
              <a:t> </a:t>
            </a:r>
            <a:r>
              <a:rPr sz="2800" dirty="0" err="1"/>
              <a:t>cambio</a:t>
            </a:r>
            <a:r>
              <a:rPr sz="2800" dirty="0"/>
              <a:t> social.</a:t>
            </a:r>
          </a:p>
          <a:p>
            <a:pPr marL="182563" indent="-182563"/>
            <a:endParaRPr lang="es-ES" sz="2800" dirty="0"/>
          </a:p>
          <a:p>
            <a:pPr marL="182563" indent="-182563"/>
            <a:r>
              <a:rPr sz="2800" dirty="0"/>
              <a:t>Desarrollo alternativo y </a:t>
            </a:r>
            <a:r>
              <a:rPr sz="2800" dirty="0" err="1"/>
              <a:t>sostenible</a:t>
            </a:r>
            <a:r>
              <a:rPr sz="2800" dirty="0"/>
              <a:t>.</a:t>
            </a:r>
          </a:p>
          <a:p>
            <a:pPr marL="182563" indent="-182563"/>
            <a:endParaRPr lang="es-ES" sz="2800" dirty="0"/>
          </a:p>
          <a:p>
            <a:pPr marL="182563" indent="-182563"/>
            <a:r>
              <a:rPr sz="2800" dirty="0" err="1"/>
              <a:t>Participación</a:t>
            </a:r>
            <a:r>
              <a:rPr sz="2800" dirty="0"/>
              <a:t> </a:t>
            </a:r>
            <a:r>
              <a:rPr sz="2800" dirty="0" err="1"/>
              <a:t>comunitaria</a:t>
            </a:r>
            <a:r>
              <a:rPr sz="2800" dirty="0"/>
              <a:t> y </a:t>
            </a:r>
            <a:r>
              <a:rPr sz="2800" dirty="0" err="1"/>
              <a:t>diálogo</a:t>
            </a:r>
            <a:r>
              <a:rPr sz="2800" dirty="0"/>
              <a:t> horizontal.</a:t>
            </a:r>
          </a:p>
          <a:p>
            <a:pPr marL="182563" indent="-182563"/>
            <a:endParaRPr lang="es-ES" sz="2800" dirty="0"/>
          </a:p>
          <a:p>
            <a:pPr marL="182563" indent="-182563"/>
            <a:r>
              <a:rPr sz="2800" dirty="0" err="1"/>
              <a:t>Reconocimiento</a:t>
            </a:r>
            <a:r>
              <a:rPr sz="2800" dirty="0"/>
              <a:t> de la </a:t>
            </a:r>
            <a:r>
              <a:rPr sz="2800" dirty="0" err="1"/>
              <a:t>diversidad</a:t>
            </a:r>
            <a:r>
              <a:rPr sz="2800" dirty="0"/>
              <a:t> cultural.</a:t>
            </a:r>
          </a:p>
        </p:txBody>
      </p:sp>
      <p:pic>
        <p:nvPicPr>
          <p:cNvPr id="1026" name="Picture 2" descr="Imagen generada">
            <a:extLst>
              <a:ext uri="{FF2B5EF4-FFF2-40B4-BE49-F238E27FC236}">
                <a16:creationId xmlns:a16="http://schemas.microsoft.com/office/drawing/2014/main" id="{7F8DA6F1-A80E-3022-3437-5567A01D2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924" y="1600200"/>
            <a:ext cx="4158049" cy="485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43" y="0"/>
            <a:ext cx="8229600" cy="1143000"/>
          </a:xfrm>
        </p:spPr>
        <p:txBody>
          <a:bodyPr/>
          <a:lstStyle/>
          <a:p>
            <a:r>
              <a:rPr dirty="0" err="1"/>
              <a:t>Conclusión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3855308"/>
            <a:ext cx="8649730" cy="2842054"/>
          </a:xfrm>
        </p:spPr>
        <p:txBody>
          <a:bodyPr>
            <a:normAutofit/>
          </a:bodyPr>
          <a:lstStyle/>
          <a:p>
            <a:pPr marL="182563" indent="-182563"/>
            <a:r>
              <a:rPr sz="2800" dirty="0"/>
              <a:t>La </a:t>
            </a:r>
            <a:r>
              <a:rPr sz="2800" dirty="0" err="1"/>
              <a:t>teoría</a:t>
            </a:r>
            <a:r>
              <a:rPr sz="2800" dirty="0"/>
              <a:t> </a:t>
            </a:r>
            <a:r>
              <a:rPr sz="2800" dirty="0" err="1"/>
              <a:t>dominante</a:t>
            </a:r>
            <a:r>
              <a:rPr sz="2800" dirty="0"/>
              <a:t> </a:t>
            </a:r>
            <a:r>
              <a:rPr sz="2800" dirty="0" err="1"/>
              <a:t>marcó</a:t>
            </a:r>
            <a:r>
              <a:rPr sz="2800" dirty="0"/>
              <a:t> la forma de </a:t>
            </a:r>
            <a:r>
              <a:rPr sz="2800" dirty="0" err="1"/>
              <a:t>ver</a:t>
            </a:r>
            <a:r>
              <a:rPr sz="2800" dirty="0"/>
              <a:t> </a:t>
            </a:r>
            <a:r>
              <a:rPr sz="2800" dirty="0" err="1"/>
              <a:t>el</a:t>
            </a:r>
            <a:r>
              <a:rPr sz="2800" dirty="0"/>
              <a:t> </a:t>
            </a:r>
            <a:r>
              <a:rPr sz="2800" dirty="0" err="1"/>
              <a:t>desarrollo</a:t>
            </a:r>
            <a:r>
              <a:rPr sz="2800" dirty="0"/>
              <a:t> </a:t>
            </a:r>
            <a:r>
              <a:rPr sz="2800" dirty="0" err="1"/>
              <a:t>durante</a:t>
            </a:r>
            <a:r>
              <a:rPr sz="2800" dirty="0"/>
              <a:t> </a:t>
            </a:r>
            <a:r>
              <a:rPr sz="2800" dirty="0" err="1"/>
              <a:t>décadas</a:t>
            </a:r>
            <a:r>
              <a:rPr sz="2800" dirty="0"/>
              <a:t>.</a:t>
            </a:r>
          </a:p>
          <a:p>
            <a:pPr marL="182563" indent="-182563"/>
            <a:r>
              <a:rPr sz="2800" dirty="0"/>
              <a:t>Hoy se </a:t>
            </a:r>
            <a:r>
              <a:rPr sz="2800" dirty="0" err="1"/>
              <a:t>prioriza</a:t>
            </a:r>
            <a:r>
              <a:rPr sz="2800" dirty="0"/>
              <a:t> un </a:t>
            </a:r>
            <a:r>
              <a:rPr sz="2800" dirty="0" err="1"/>
              <a:t>enfoque</a:t>
            </a:r>
            <a:r>
              <a:rPr sz="2800" dirty="0"/>
              <a:t> </a:t>
            </a:r>
            <a:r>
              <a:rPr sz="2800" dirty="0" err="1"/>
              <a:t>más</a:t>
            </a:r>
            <a:r>
              <a:rPr sz="2800" dirty="0"/>
              <a:t> </a:t>
            </a:r>
            <a:r>
              <a:rPr sz="2800" dirty="0" err="1"/>
              <a:t>participativo</a:t>
            </a:r>
            <a:r>
              <a:rPr sz="2800" dirty="0"/>
              <a:t>, cultural y </a:t>
            </a:r>
            <a:r>
              <a:rPr sz="2800" dirty="0" err="1"/>
              <a:t>comunitario</a:t>
            </a:r>
            <a:r>
              <a:rPr sz="2800" dirty="0"/>
              <a:t>.</a:t>
            </a:r>
          </a:p>
          <a:p>
            <a:pPr marL="182563" indent="-182563"/>
            <a:r>
              <a:rPr sz="2800" dirty="0"/>
              <a:t>La </a:t>
            </a:r>
            <a:r>
              <a:rPr sz="2800" dirty="0" err="1"/>
              <a:t>comunicación</a:t>
            </a:r>
            <a:r>
              <a:rPr sz="2800" dirty="0"/>
              <a:t> </a:t>
            </a:r>
            <a:r>
              <a:rPr sz="2800" dirty="0" err="1"/>
              <a:t>debe</a:t>
            </a:r>
            <a:r>
              <a:rPr sz="2800" dirty="0"/>
              <a:t> ser </a:t>
            </a:r>
            <a:r>
              <a:rPr sz="2800" dirty="0" err="1"/>
              <a:t>herramienta</a:t>
            </a:r>
            <a:r>
              <a:rPr sz="2800" dirty="0"/>
              <a:t> de </a:t>
            </a:r>
            <a:r>
              <a:rPr sz="2800" dirty="0" err="1"/>
              <a:t>transformación</a:t>
            </a:r>
            <a:r>
              <a:rPr sz="2800" dirty="0"/>
              <a:t>, no de </a:t>
            </a:r>
            <a:r>
              <a:rPr sz="2800" dirty="0" err="1"/>
              <a:t>imposición</a:t>
            </a:r>
            <a:r>
              <a:rPr sz="2800" dirty="0"/>
              <a:t>.</a:t>
            </a:r>
          </a:p>
        </p:txBody>
      </p:sp>
      <p:pic>
        <p:nvPicPr>
          <p:cNvPr id="2050" name="Picture 2" descr="Imagen generada">
            <a:extLst>
              <a:ext uri="{FF2B5EF4-FFF2-40B4-BE49-F238E27FC236}">
                <a16:creationId xmlns:a16="http://schemas.microsoft.com/office/drawing/2014/main" id="{9437C559-7E46-5A02-062D-EE538C1E4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9" r="5000" b="5507"/>
          <a:stretch/>
        </p:blipFill>
        <p:spPr bwMode="auto">
          <a:xfrm>
            <a:off x="1900083" y="1061767"/>
            <a:ext cx="5343834" cy="279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n generada">
            <a:extLst>
              <a:ext uri="{FF2B5EF4-FFF2-40B4-BE49-F238E27FC236}">
                <a16:creationId xmlns:a16="http://schemas.microsoft.com/office/drawing/2014/main" id="{FB7451A3-A560-25B9-AC9E-3055751A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126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258</Words>
  <Application>Microsoft Macintosh PowerPoint</Application>
  <PresentationFormat>Presentación en pantalla (4:3)</PresentationFormat>
  <Paragraphs>45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Teoría Dominante del Desarrollo</vt:lpstr>
      <vt:lpstr>Supuestos principales</vt:lpstr>
      <vt:lpstr>Comunicación según la teoría dominante</vt:lpstr>
      <vt:lpstr>Campañas de EE.UU. en América del Sur</vt:lpstr>
      <vt:lpstr>Críticas a la teoría dominante</vt:lpstr>
      <vt:lpstr>Alternativas actuales</vt:lpstr>
      <vt:lpstr>Conclusión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Teoría Dominante del Desarrollo</dc:title>
  <dc:subject/>
  <dc:creator/>
  <cp:keywords/>
  <dc:description>generated using python-pptx</dc:description>
  <cp:lastModifiedBy>RAUL EDISON LOMAS BADILLO</cp:lastModifiedBy>
  <cp:revision>2</cp:revision>
  <dcterms:created xsi:type="dcterms:W3CDTF">2013-01-27T09:14:16Z</dcterms:created>
  <dcterms:modified xsi:type="dcterms:W3CDTF">2025-05-14T04:54:26Z</dcterms:modified>
  <cp:category/>
</cp:coreProperties>
</file>