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56" autoAdjust="0"/>
    <p:restoredTop sz="94660"/>
  </p:normalViewPr>
  <p:slideViewPr>
    <p:cSldViewPr>
      <p:cViewPr varScale="1">
        <p:scale>
          <a:sx n="73" d="100"/>
          <a:sy n="73" d="100"/>
        </p:scale>
        <p:origin x="16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A950E-B2C6-41B5-BA08-8B11587ADC43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5169345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E19D1-453E-4EE7-BD85-14450A357151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864100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836D6-B0ED-41AA-AEE5-9FB056215FF2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743971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29849-2B48-4786-916B-446DE518C904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152073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0B9F3-59BD-4336-BD1B-27FCE1EE79D7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1820064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5FE94-6544-4BCA-A64C-5B937DBBE586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484313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C9933-EAEB-4239-BEE7-BB66F7F0F8C4}" type="slidenum">
              <a:rPr lang="es-ES" altLang="en-US" smtClean="0"/>
              <a:pPr/>
              <a:t>‹Nº›</a:t>
            </a:fld>
            <a:endParaRPr lang="es-ES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619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79D98-1F82-49E9-9C88-30E76BC954C0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169003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4613-1F8E-4286-9A5B-035301EDBDD6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915833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s-ES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88E2-1C9D-4DC2-ABD4-1ED071EC9466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867223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-42172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s-ES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s-ES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62EF-54F2-46FC-B4CB-174ECF87BB68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928302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4E228131-38DC-4A77-8E0E-6AE9327BC6B1}" type="slidenum">
              <a:rPr lang="es-ES" altLang="en-US" smtClean="0"/>
              <a:pPr/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722181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742952" y="476252"/>
            <a:ext cx="7947025" cy="591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altLang="en-US" sz="1600" b="1" dirty="0" smtClean="0"/>
              <a:t>LA TRINIDAD HUMANA</a:t>
            </a:r>
          </a:p>
          <a:p>
            <a:endParaRPr lang="es-ES" altLang="en-US" dirty="0"/>
          </a:p>
          <a:p>
            <a:endParaRPr lang="es-ES" altLang="en-US" dirty="0"/>
          </a:p>
          <a:p>
            <a:endParaRPr lang="es-ES" altLang="en-US" dirty="0"/>
          </a:p>
          <a:p>
            <a:r>
              <a:rPr lang="es-ES" altLang="en-US" sz="2400" dirty="0"/>
              <a:t>Individuo/           	 sociedad/                   especie</a:t>
            </a:r>
          </a:p>
          <a:p>
            <a:endParaRPr lang="es-ES" altLang="en-US" dirty="0"/>
          </a:p>
          <a:p>
            <a:endParaRPr lang="es-ES" altLang="en-US" dirty="0"/>
          </a:p>
          <a:p>
            <a:r>
              <a:rPr lang="es-ES" altLang="en-US" dirty="0"/>
              <a:t> </a:t>
            </a:r>
          </a:p>
          <a:p>
            <a:pPr>
              <a:buFontTx/>
              <a:buChar char="•"/>
            </a:pPr>
            <a:endParaRPr lang="es-ES" altLang="en-US" dirty="0"/>
          </a:p>
          <a:p>
            <a:pPr>
              <a:buFontTx/>
              <a:buChar char="•"/>
            </a:pPr>
            <a:endParaRPr lang="es-ES" altLang="en-US" dirty="0"/>
          </a:p>
          <a:p>
            <a:pPr>
              <a:buFontTx/>
              <a:buChar char="•"/>
            </a:pPr>
            <a:endParaRPr lang="es-ES" altLang="en-US" dirty="0"/>
          </a:p>
          <a:p>
            <a:pPr>
              <a:buFontTx/>
              <a:buChar char="•"/>
            </a:pPr>
            <a:endParaRPr lang="es-ES" altLang="en-US" dirty="0"/>
          </a:p>
          <a:p>
            <a:r>
              <a:rPr lang="es-ES" altLang="en-US" sz="2000" dirty="0"/>
              <a:t> </a:t>
            </a:r>
          </a:p>
          <a:p>
            <a:pPr>
              <a:buFontTx/>
              <a:buChar char="•"/>
            </a:pPr>
            <a:endParaRPr lang="es-ES" altLang="en-US" sz="2000" dirty="0"/>
          </a:p>
          <a:p>
            <a:pPr>
              <a:buFontTx/>
              <a:buChar char="•"/>
            </a:pPr>
            <a:r>
              <a:rPr lang="es-ES" altLang="en-US" sz="2000" dirty="0"/>
              <a:t>Cada uno de los términos </a:t>
            </a:r>
            <a:r>
              <a:rPr lang="es-ES" altLang="en-US" sz="2000" b="1" dirty="0"/>
              <a:t>contiene</a:t>
            </a:r>
            <a:r>
              <a:rPr lang="es-ES" altLang="en-US" sz="2000" dirty="0"/>
              <a:t> a los otros: los individuos están </a:t>
            </a:r>
          </a:p>
          <a:p>
            <a:r>
              <a:rPr lang="es-ES" altLang="en-US" sz="2000" dirty="0"/>
              <a:t>en la especie, la especie en los individuos, los individuos están en </a:t>
            </a:r>
          </a:p>
          <a:p>
            <a:r>
              <a:rPr lang="es-ES" altLang="en-US" sz="2000" dirty="0"/>
              <a:t>la sociedad, la sociedad está en el interior de los individuos.</a:t>
            </a:r>
          </a:p>
          <a:p>
            <a:endParaRPr lang="es-ES" altLang="en-US" sz="2000" dirty="0"/>
          </a:p>
          <a:p>
            <a:endParaRPr lang="es-ES" altLang="en-US" sz="2000" dirty="0"/>
          </a:p>
          <a:p>
            <a:r>
              <a:rPr lang="es-ES" altLang="en-US" sz="2000" dirty="0"/>
              <a:t> </a:t>
            </a:r>
          </a:p>
        </p:txBody>
      </p:sp>
      <p:pic>
        <p:nvPicPr>
          <p:cNvPr id="2054" name="Picture 6" descr="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205038"/>
            <a:ext cx="1257300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images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2205038"/>
            <a:ext cx="1384300" cy="109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images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2276475"/>
            <a:ext cx="1638300" cy="123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187450" y="765177"/>
            <a:ext cx="7778750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altLang="en-US" b="1"/>
              <a:t>¿Cómo vinculamos o relacionamos las estructuras sociales o sus</a:t>
            </a:r>
          </a:p>
          <a:p>
            <a:r>
              <a:rPr lang="es-ES" altLang="en-US" b="1"/>
              <a:t>instituciones con el comportamiento, la acción y la personalidad</a:t>
            </a:r>
          </a:p>
          <a:p>
            <a:r>
              <a:rPr lang="es-ES" altLang="en-US" b="1"/>
              <a:t>de los individuos ?</a:t>
            </a:r>
          </a:p>
          <a:p>
            <a:endParaRPr lang="es-ES" altLang="en-US" b="1"/>
          </a:p>
          <a:p>
            <a:endParaRPr lang="es-ES" altLang="en-US" b="1"/>
          </a:p>
          <a:p>
            <a:endParaRPr lang="es-ES" altLang="en-US" b="1"/>
          </a:p>
          <a:p>
            <a:r>
              <a:rPr lang="es-ES" altLang="en-US" b="1"/>
              <a:t>Es decir, ¿quién mueve a quién: las estructuras a los individuos o </a:t>
            </a:r>
          </a:p>
          <a:p>
            <a:r>
              <a:rPr lang="es-ES" altLang="en-US" b="1"/>
              <a:t>los individuos a las estructuras?</a:t>
            </a:r>
          </a:p>
          <a:p>
            <a:endParaRPr lang="es-ES" altLang="en-US" b="1"/>
          </a:p>
          <a:p>
            <a:endParaRPr lang="es-ES" altLang="en-US" b="1"/>
          </a:p>
          <a:p>
            <a:endParaRPr lang="es-ES" altLang="en-US" b="1"/>
          </a:p>
          <a:p>
            <a:endParaRPr lang="es-ES" altLang="en-US" b="1"/>
          </a:p>
          <a:p>
            <a:endParaRPr lang="es-ES" altLang="en-US" b="1"/>
          </a:p>
          <a:p>
            <a:endParaRPr lang="es-ES" altLang="en-US" b="1"/>
          </a:p>
          <a:p>
            <a:r>
              <a:rPr lang="es-ES" altLang="en-US" b="1"/>
              <a:t>Recíprocamente: las estructuras están constituidas por las acciones</a:t>
            </a:r>
          </a:p>
          <a:p>
            <a:r>
              <a:rPr lang="es-ES" altLang="en-US" b="1"/>
              <a:t>de los individuos y grupos, y la acción de estos es constituida por las</a:t>
            </a:r>
          </a:p>
          <a:p>
            <a:r>
              <a:rPr lang="es-ES" altLang="en-US" b="1"/>
              <a:t>estructuras. 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1116013" y="4581527"/>
            <a:ext cx="7848600" cy="1152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827090" y="692152"/>
            <a:ext cx="6880225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altLang="en-US"/>
              <a:t>LA SOCIEDAD COMO ACCIÓN: ROLES Y STATUS</a:t>
            </a:r>
          </a:p>
          <a:p>
            <a:endParaRPr lang="es-ES" altLang="en-US"/>
          </a:p>
          <a:p>
            <a:pPr>
              <a:buFontTx/>
              <a:buChar char="•"/>
            </a:pPr>
            <a:r>
              <a:rPr lang="es-ES" altLang="en-US"/>
              <a:t> Todo lo que hacemos diariamente son ACCIONES SOCIALES.</a:t>
            </a:r>
          </a:p>
          <a:p>
            <a:pPr>
              <a:buFontTx/>
              <a:buChar char="•"/>
            </a:pPr>
            <a:endParaRPr lang="es-ES" altLang="en-US"/>
          </a:p>
          <a:p>
            <a:pPr>
              <a:buFontTx/>
              <a:buChar char="•"/>
            </a:pPr>
            <a:endParaRPr lang="es-ES" altLang="en-US"/>
          </a:p>
          <a:p>
            <a:pPr>
              <a:buFontTx/>
              <a:buChar char="•"/>
            </a:pPr>
            <a:r>
              <a:rPr lang="es-ES" altLang="en-US"/>
              <a:t> Estas requieren:</a:t>
            </a:r>
          </a:p>
          <a:p>
            <a:pPr lvl="1">
              <a:buFontTx/>
              <a:buChar char="•"/>
            </a:pPr>
            <a:r>
              <a:rPr lang="es-ES" altLang="en-US"/>
              <a:t>Actor/actores</a:t>
            </a:r>
          </a:p>
          <a:p>
            <a:pPr lvl="1">
              <a:buFontTx/>
              <a:buChar char="•"/>
            </a:pPr>
            <a:r>
              <a:rPr lang="es-ES" altLang="en-US"/>
              <a:t>Entorno físico (contexto)</a:t>
            </a:r>
          </a:p>
          <a:p>
            <a:pPr lvl="1">
              <a:buFontTx/>
              <a:buChar char="•"/>
            </a:pPr>
            <a:r>
              <a:rPr lang="es-ES" altLang="en-US"/>
              <a:t>Expectativas de los actores</a:t>
            </a:r>
          </a:p>
          <a:p>
            <a:pPr lvl="1">
              <a:buFontTx/>
              <a:buChar char="•"/>
            </a:pPr>
            <a:endParaRPr lang="es-ES" altLang="en-US"/>
          </a:p>
          <a:p>
            <a:pPr lvl="1">
              <a:buFontTx/>
              <a:buChar char="•"/>
            </a:pPr>
            <a:endParaRPr lang="es-ES" altLang="en-US"/>
          </a:p>
          <a:p>
            <a:pPr lvl="1">
              <a:buFontTx/>
              <a:buChar char="•"/>
            </a:pPr>
            <a:endParaRPr lang="es-ES" altLang="en-US"/>
          </a:p>
          <a:p>
            <a:pPr lvl="1">
              <a:buFontTx/>
              <a:buChar char="•"/>
            </a:pPr>
            <a:endParaRPr lang="es-ES" altLang="en-US"/>
          </a:p>
          <a:p>
            <a:pPr>
              <a:buFontTx/>
              <a:buChar char="•"/>
            </a:pPr>
            <a:endParaRPr lang="es-ES" altLang="en-US"/>
          </a:p>
          <a:p>
            <a:pPr>
              <a:buFontTx/>
              <a:buChar char="•"/>
            </a:pPr>
            <a:r>
              <a:rPr lang="es-ES" altLang="en-US"/>
              <a:t> Cuando actuamos con </a:t>
            </a:r>
            <a:r>
              <a:rPr lang="es-ES" altLang="en-US" u="sng"/>
              <a:t>expectativas definidas</a:t>
            </a:r>
            <a:r>
              <a:rPr lang="es-ES" altLang="en-US"/>
              <a:t> ejercemos ROLES</a:t>
            </a:r>
          </a:p>
          <a:p>
            <a:endParaRPr lang="es-ES" altLang="en-US"/>
          </a:p>
          <a:p>
            <a:r>
              <a:rPr lang="es-ES" altLang="en-US"/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611188" y="404815"/>
            <a:ext cx="7923212" cy="491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altLang="en-US"/>
              <a:t>ROL Y STATUS</a:t>
            </a:r>
          </a:p>
          <a:p>
            <a:endParaRPr lang="es-ES" altLang="en-US"/>
          </a:p>
          <a:p>
            <a:endParaRPr lang="es-ES" altLang="en-US"/>
          </a:p>
          <a:p>
            <a:pPr>
              <a:buFontTx/>
              <a:buChar char="•"/>
            </a:pPr>
            <a:r>
              <a:rPr lang="es-ES" altLang="en-US"/>
              <a:t> Las expectativas es lo que se espera de nosotros, y lo que nosotros</a:t>
            </a:r>
          </a:p>
          <a:p>
            <a:r>
              <a:rPr lang="es-ES" altLang="en-US"/>
              <a:t>nos marcamos como metas, pero siempre condicionado por:</a:t>
            </a:r>
          </a:p>
          <a:p>
            <a:pPr lvl="1">
              <a:buFontTx/>
              <a:buChar char="•"/>
            </a:pPr>
            <a:r>
              <a:rPr lang="es-ES" altLang="en-US"/>
              <a:t>entorno social</a:t>
            </a:r>
          </a:p>
          <a:p>
            <a:pPr lvl="1">
              <a:buFontTx/>
              <a:buChar char="•"/>
            </a:pPr>
            <a:r>
              <a:rPr lang="es-ES" altLang="en-US"/>
              <a:t>condiciones objetivas</a:t>
            </a:r>
          </a:p>
          <a:p>
            <a:pPr lvl="1">
              <a:buFontTx/>
              <a:buChar char="•"/>
            </a:pPr>
            <a:r>
              <a:rPr lang="es-ES" altLang="en-US"/>
              <a:t>oportunidades y posibilidades</a:t>
            </a:r>
          </a:p>
          <a:p>
            <a:pPr lvl="1">
              <a:buFontTx/>
              <a:buChar char="•"/>
            </a:pPr>
            <a:endParaRPr lang="es-ES" altLang="en-US"/>
          </a:p>
          <a:p>
            <a:pPr lvl="1">
              <a:buFontTx/>
              <a:buChar char="•"/>
            </a:pPr>
            <a:endParaRPr lang="es-ES" altLang="en-US"/>
          </a:p>
          <a:p>
            <a:pPr>
              <a:buFontTx/>
              <a:buChar char="•"/>
            </a:pPr>
            <a:r>
              <a:rPr lang="es-ES" altLang="en-US"/>
              <a:t> No sólo somos “nosotros”, también cuenta el entorno: </a:t>
            </a:r>
          </a:p>
          <a:p>
            <a:r>
              <a:rPr lang="es-ES" altLang="en-US" sz="2000"/>
              <a:t>Por eso hemos de adaptar y mejorar el entorno a nuestros intereses,</a:t>
            </a:r>
          </a:p>
          <a:p>
            <a:r>
              <a:rPr lang="es-ES" altLang="en-US" sz="2000"/>
              <a:t>a nuestras expectativas, tenemos que ser “sujetos de la historia”.</a:t>
            </a:r>
          </a:p>
          <a:p>
            <a:endParaRPr lang="es-ES" altLang="en-US" sz="2000"/>
          </a:p>
          <a:p>
            <a:endParaRPr lang="es-ES" altLang="en-US" sz="2000"/>
          </a:p>
          <a:p>
            <a:endParaRPr lang="es-ES" altLang="en-US" sz="2000"/>
          </a:p>
          <a:p>
            <a:pPr>
              <a:buFontTx/>
              <a:buChar char="•"/>
            </a:pPr>
            <a:r>
              <a:rPr lang="es-ES" altLang="en-US"/>
              <a:t> Las expectativas tienen naturaleza social, no son individuales.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84213" y="404813"/>
            <a:ext cx="7632700" cy="119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altLang="en-US"/>
              <a:t>ROL Y STATUS</a:t>
            </a:r>
          </a:p>
          <a:p>
            <a:pPr>
              <a:spcBef>
                <a:spcPct val="50000"/>
              </a:spcBef>
            </a:pPr>
            <a:r>
              <a:rPr lang="es-ES" altLang="en-US"/>
              <a:t>La sociedad más primitiva que podamos imaginar funcionaba gracias</a:t>
            </a:r>
          </a:p>
          <a:p>
            <a:pPr>
              <a:spcBef>
                <a:spcPct val="50000"/>
              </a:spcBef>
            </a:pPr>
            <a:r>
              <a:rPr lang="es-ES" altLang="en-US"/>
              <a:t>a status y roles: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755650" y="1916115"/>
            <a:ext cx="2165350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altLang="en-US"/>
              <a:t>STATUS</a:t>
            </a:r>
          </a:p>
          <a:p>
            <a:endParaRPr lang="es-ES" altLang="en-US"/>
          </a:p>
          <a:p>
            <a:endParaRPr lang="es-ES" altLang="en-US"/>
          </a:p>
          <a:p>
            <a:endParaRPr lang="es-ES" altLang="en-US"/>
          </a:p>
          <a:p>
            <a:endParaRPr lang="es-ES" altLang="en-US"/>
          </a:p>
          <a:p>
            <a:r>
              <a:rPr lang="es-ES" altLang="en-US"/>
              <a:t>Jefe de clan</a:t>
            </a:r>
          </a:p>
          <a:p>
            <a:endParaRPr lang="es-ES" altLang="en-US"/>
          </a:p>
          <a:p>
            <a:r>
              <a:rPr lang="es-ES" altLang="en-US"/>
              <a:t>Chamán</a:t>
            </a:r>
          </a:p>
          <a:p>
            <a:endParaRPr lang="es-ES" altLang="en-US"/>
          </a:p>
          <a:p>
            <a:r>
              <a:rPr lang="es-ES" altLang="en-US"/>
              <a:t>Cazadores</a:t>
            </a:r>
          </a:p>
          <a:p>
            <a:endParaRPr lang="es-ES" altLang="en-US"/>
          </a:p>
          <a:p>
            <a:r>
              <a:rPr lang="es-ES" altLang="en-US"/>
              <a:t>Recolectoras</a:t>
            </a:r>
          </a:p>
          <a:p>
            <a:endParaRPr lang="es-ES" altLang="en-US"/>
          </a:p>
          <a:p>
            <a:endParaRPr lang="es-ES" altLang="en-US"/>
          </a:p>
          <a:p>
            <a:endParaRPr lang="es-ES" altLang="en-US"/>
          </a:p>
          <a:p>
            <a:r>
              <a:rPr lang="es-ES" altLang="en-US"/>
              <a:t>Adolescentes/niños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851275" y="1916113"/>
            <a:ext cx="3194050" cy="445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altLang="en-US"/>
              <a:t>ROLES/FUNCIONES</a:t>
            </a:r>
          </a:p>
          <a:p>
            <a:r>
              <a:rPr lang="es-ES" altLang="en-US"/>
              <a:t>(</a:t>
            </a:r>
            <a:r>
              <a:rPr lang="es-ES" altLang="en-US" sz="1600"/>
              <a:t>expectativas, responsabilidades,</a:t>
            </a:r>
          </a:p>
          <a:p>
            <a:r>
              <a:rPr lang="es-ES" altLang="en-US" sz="1600"/>
              <a:t>privilegios)</a:t>
            </a:r>
            <a:endParaRPr lang="es-ES" altLang="en-US"/>
          </a:p>
          <a:p>
            <a:endParaRPr lang="es-ES" altLang="en-US"/>
          </a:p>
          <a:p>
            <a:endParaRPr lang="es-ES" altLang="en-US"/>
          </a:p>
          <a:p>
            <a:r>
              <a:rPr lang="es-ES" altLang="en-US"/>
              <a:t>Función dominante</a:t>
            </a:r>
          </a:p>
          <a:p>
            <a:endParaRPr lang="es-ES" altLang="en-US"/>
          </a:p>
          <a:p>
            <a:r>
              <a:rPr lang="es-ES" altLang="en-US"/>
              <a:t>Función espiritual</a:t>
            </a:r>
          </a:p>
          <a:p>
            <a:endParaRPr lang="es-ES" altLang="en-US"/>
          </a:p>
          <a:p>
            <a:r>
              <a:rPr lang="es-ES" altLang="en-US"/>
              <a:t>Función productora</a:t>
            </a:r>
          </a:p>
          <a:p>
            <a:endParaRPr lang="es-ES" altLang="en-US"/>
          </a:p>
          <a:p>
            <a:r>
              <a:rPr lang="es-ES" altLang="en-US"/>
              <a:t>Función reproductora y</a:t>
            </a:r>
          </a:p>
          <a:p>
            <a:r>
              <a:rPr lang="es-ES" altLang="en-US"/>
              <a:t>complementaria de la</a:t>
            </a:r>
          </a:p>
          <a:p>
            <a:r>
              <a:rPr lang="es-ES" altLang="en-US"/>
              <a:t>producción</a:t>
            </a:r>
          </a:p>
          <a:p>
            <a:endParaRPr lang="es-ES" altLang="en-US"/>
          </a:p>
          <a:p>
            <a:r>
              <a:rPr lang="es-ES" altLang="en-US"/>
              <a:t>Ayuda complementaria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7451725" y="1916113"/>
            <a:ext cx="1238250" cy="3662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altLang="en-US"/>
              <a:t>NORMAS</a:t>
            </a:r>
          </a:p>
          <a:p>
            <a:endParaRPr lang="es-ES" altLang="en-US"/>
          </a:p>
          <a:p>
            <a:endParaRPr lang="es-ES" altLang="en-US"/>
          </a:p>
          <a:p>
            <a:endParaRPr lang="es-ES" altLang="en-US"/>
          </a:p>
          <a:p>
            <a:endParaRPr lang="es-ES" altLang="en-US"/>
          </a:p>
          <a:p>
            <a:r>
              <a:rPr lang="es-ES" altLang="en-US"/>
              <a:t>Sociales</a:t>
            </a:r>
          </a:p>
          <a:p>
            <a:endParaRPr lang="es-ES" altLang="en-US"/>
          </a:p>
          <a:p>
            <a:r>
              <a:rPr lang="es-ES" altLang="en-US"/>
              <a:t>Mágico-</a:t>
            </a:r>
          </a:p>
          <a:p>
            <a:r>
              <a:rPr lang="es-ES" altLang="en-US"/>
              <a:t>Religiosas</a:t>
            </a:r>
          </a:p>
          <a:p>
            <a:endParaRPr lang="es-ES" altLang="en-US"/>
          </a:p>
          <a:p>
            <a:r>
              <a:rPr lang="es-ES" altLang="en-US"/>
              <a:t>Sexuales</a:t>
            </a:r>
          </a:p>
          <a:p>
            <a:endParaRPr lang="es-ES" altLang="en-US"/>
          </a:p>
          <a:p>
            <a:endParaRPr lang="es-E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900115" y="476250"/>
            <a:ext cx="7464425" cy="531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altLang="en-US"/>
              <a:t>ROL Y STATUS</a:t>
            </a:r>
          </a:p>
          <a:p>
            <a:endParaRPr lang="es-ES" altLang="en-US"/>
          </a:p>
          <a:p>
            <a:r>
              <a:rPr lang="es-ES" altLang="en-US"/>
              <a:t>ROL</a:t>
            </a:r>
          </a:p>
          <a:p>
            <a:endParaRPr lang="es-ES" altLang="en-US"/>
          </a:p>
          <a:p>
            <a:pPr>
              <a:buFontTx/>
              <a:buChar char="•"/>
            </a:pPr>
            <a:r>
              <a:rPr lang="es-ES" altLang="en-US"/>
              <a:t> Conducta esperada de un status en relación a otro status (la gente</a:t>
            </a:r>
          </a:p>
          <a:p>
            <a:r>
              <a:rPr lang="es-ES" altLang="en-US"/>
              <a:t>ocupa status y desempeña roles).</a:t>
            </a:r>
          </a:p>
          <a:p>
            <a:endParaRPr lang="es-ES" altLang="en-US"/>
          </a:p>
          <a:p>
            <a:endParaRPr lang="es-ES" altLang="en-US"/>
          </a:p>
          <a:p>
            <a:endParaRPr lang="es-ES" altLang="en-US"/>
          </a:p>
          <a:p>
            <a:endParaRPr lang="es-ES" altLang="en-US"/>
          </a:p>
          <a:p>
            <a:pPr>
              <a:buFontTx/>
              <a:buChar char="•"/>
            </a:pPr>
            <a:r>
              <a:rPr lang="es-ES" altLang="en-US"/>
              <a:t> Un rol tiene </a:t>
            </a:r>
            <a:r>
              <a:rPr lang="es-ES" altLang="en-US" u="sng"/>
              <a:t>obligaciones y derechos</a:t>
            </a:r>
            <a:r>
              <a:rPr lang="es-ES" altLang="en-US"/>
              <a:t> socialmente prescritos. </a:t>
            </a:r>
          </a:p>
          <a:p>
            <a:pPr>
              <a:buFontTx/>
              <a:buChar char="•"/>
            </a:pPr>
            <a:endParaRPr lang="es-ES" altLang="en-US"/>
          </a:p>
          <a:p>
            <a:pPr lvl="1">
              <a:buFontTx/>
              <a:buChar char="•"/>
            </a:pPr>
            <a:r>
              <a:rPr lang="es-ES" altLang="en-US"/>
              <a:t>Los Derechos definen lo que la persona que asume ese rol puede </a:t>
            </a:r>
          </a:p>
          <a:p>
            <a:pPr lvl="1"/>
            <a:r>
              <a:rPr lang="es-ES" altLang="en-US"/>
              <a:t>demandar o esperar de los otros.</a:t>
            </a:r>
          </a:p>
          <a:p>
            <a:pPr lvl="1"/>
            <a:endParaRPr lang="es-ES" altLang="en-US"/>
          </a:p>
          <a:p>
            <a:pPr lvl="1">
              <a:buFontTx/>
              <a:buChar char="•"/>
            </a:pPr>
            <a:r>
              <a:rPr lang="es-ES" altLang="en-US"/>
              <a:t>Las Obligaciones definen la conducta y las relaciones apropiadas </a:t>
            </a:r>
          </a:p>
          <a:p>
            <a:pPr lvl="1"/>
            <a:r>
              <a:rPr lang="es-ES" altLang="en-US"/>
              <a:t>que se asumen hacia quienes ocupan un determinado status.</a:t>
            </a:r>
          </a:p>
          <a:p>
            <a:pPr lvl="1"/>
            <a:endParaRPr lang="es-ES" altLang="en-US"/>
          </a:p>
          <a:p>
            <a:pPr>
              <a:buFontTx/>
              <a:buChar char="•"/>
            </a:pPr>
            <a:endParaRPr lang="es-E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900115" y="549277"/>
            <a:ext cx="7642225" cy="558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altLang="en-US"/>
              <a:t>ROL Y STATUS</a:t>
            </a:r>
          </a:p>
          <a:p>
            <a:endParaRPr lang="es-ES" altLang="en-US"/>
          </a:p>
          <a:p>
            <a:r>
              <a:rPr lang="es-ES" altLang="en-US"/>
              <a:t>ROL</a:t>
            </a:r>
          </a:p>
          <a:p>
            <a:endParaRPr lang="es-ES" altLang="en-US"/>
          </a:p>
          <a:p>
            <a:endParaRPr lang="es-ES" altLang="en-US"/>
          </a:p>
          <a:p>
            <a:pPr>
              <a:buFontTx/>
              <a:buChar char="•"/>
            </a:pPr>
            <a:r>
              <a:rPr lang="es-ES" altLang="en-US"/>
              <a:t>Por tanto los roles indican que nuestras conductas están determinadas</a:t>
            </a:r>
          </a:p>
          <a:p>
            <a:r>
              <a:rPr lang="es-ES" altLang="en-US"/>
              <a:t>por lo que es esperado de la posición (status) que ocupamos, más que </a:t>
            </a:r>
          </a:p>
          <a:p>
            <a:r>
              <a:rPr lang="es-ES" altLang="en-US"/>
              <a:t>por las características individuales propias.</a:t>
            </a:r>
          </a:p>
          <a:p>
            <a:endParaRPr lang="es-ES" altLang="en-US"/>
          </a:p>
          <a:p>
            <a:endParaRPr lang="es-ES" altLang="en-US"/>
          </a:p>
          <a:p>
            <a:endParaRPr lang="es-ES" altLang="en-US"/>
          </a:p>
          <a:p>
            <a:pPr>
              <a:buFontTx/>
              <a:buChar char="•"/>
            </a:pPr>
            <a:r>
              <a:rPr lang="es-ES" altLang="en-US"/>
              <a:t> Pero los individuos desempeñan de forma diferente los roles a causa de</a:t>
            </a:r>
          </a:p>
          <a:p>
            <a:r>
              <a:rPr lang="es-ES" altLang="en-US"/>
              <a:t>la personalidad y las interpretaciones de cómo desempeñarlos.</a:t>
            </a:r>
          </a:p>
          <a:p>
            <a:endParaRPr lang="es-ES" altLang="en-US"/>
          </a:p>
          <a:p>
            <a:endParaRPr lang="es-ES" altLang="en-US"/>
          </a:p>
          <a:p>
            <a:endParaRPr lang="es-ES" altLang="en-US"/>
          </a:p>
          <a:p>
            <a:pPr>
              <a:buFontTx/>
              <a:buChar char="•"/>
            </a:pPr>
            <a:r>
              <a:rPr lang="es-ES" altLang="en-US"/>
              <a:t> La variación de conducta de un rol se acepta en la medida que </a:t>
            </a:r>
          </a:p>
          <a:p>
            <a:r>
              <a:rPr lang="es-ES" altLang="en-US"/>
              <a:t>culturalmente sea reconocida, si hay desviación se sanciona.</a:t>
            </a:r>
          </a:p>
          <a:p>
            <a:endParaRPr lang="es-ES" altLang="en-US"/>
          </a:p>
          <a:p>
            <a:endParaRPr lang="es-ES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611190" y="549275"/>
            <a:ext cx="7934325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altLang="en-US"/>
              <a:t>ROL Y STATUS</a:t>
            </a:r>
          </a:p>
          <a:p>
            <a:endParaRPr lang="es-ES" altLang="en-US"/>
          </a:p>
          <a:p>
            <a:pPr>
              <a:buFontTx/>
              <a:buChar char="•"/>
            </a:pPr>
            <a:r>
              <a:rPr lang="es-ES" altLang="en-US"/>
              <a:t> Cada rol forma parte de un sistema social (que es una red de roles), y </a:t>
            </a:r>
          </a:p>
          <a:p>
            <a:r>
              <a:rPr lang="es-ES" altLang="en-US"/>
              <a:t>ese sistema social puede tener tamaño diverso:</a:t>
            </a:r>
          </a:p>
          <a:p>
            <a:endParaRPr lang="es-ES" altLang="en-US"/>
          </a:p>
          <a:p>
            <a:endParaRPr lang="es-ES" altLang="en-US"/>
          </a:p>
          <a:p>
            <a:pPr lvl="1">
              <a:buFontTx/>
              <a:buChar char="•"/>
            </a:pPr>
            <a:r>
              <a:rPr lang="es-ES" altLang="en-US"/>
              <a:t>Pequeños grupos: familia, pandilla de amigos, grupo de encargados de</a:t>
            </a:r>
          </a:p>
          <a:p>
            <a:pPr lvl="1"/>
            <a:r>
              <a:rPr lang="es-ES" altLang="en-US"/>
              <a:t>una empresa…</a:t>
            </a:r>
          </a:p>
          <a:p>
            <a:pPr lvl="1"/>
            <a:endParaRPr lang="es-ES" altLang="en-US"/>
          </a:p>
          <a:p>
            <a:pPr lvl="1">
              <a:buFontTx/>
              <a:buChar char="•"/>
            </a:pPr>
            <a:r>
              <a:rPr lang="es-ES" altLang="en-US"/>
              <a:t>Sistemas sociales medios: universidades, empresas, departamentos</a:t>
            </a:r>
          </a:p>
          <a:p>
            <a:pPr lvl="1"/>
            <a:r>
              <a:rPr lang="es-ES" altLang="en-US"/>
              <a:t>en una organización…</a:t>
            </a:r>
          </a:p>
          <a:p>
            <a:pPr lvl="1"/>
            <a:endParaRPr lang="es-ES" altLang="en-US"/>
          </a:p>
          <a:p>
            <a:pPr lvl="1">
              <a:buFontTx/>
              <a:buChar char="•"/>
            </a:pPr>
            <a:r>
              <a:rPr lang="es-ES" altLang="en-US"/>
              <a:t>Sistema sociales amplios: Iglesia, Estado, Comunidad Autónoma…</a:t>
            </a:r>
          </a:p>
          <a:p>
            <a:endParaRPr lang="es-ES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539750" y="908052"/>
            <a:ext cx="7943850" cy="558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altLang="en-US"/>
              <a:t>ROL Y STATUS</a:t>
            </a:r>
          </a:p>
          <a:p>
            <a:endParaRPr lang="es-ES" altLang="en-US"/>
          </a:p>
          <a:p>
            <a:r>
              <a:rPr lang="es-ES" altLang="en-US"/>
              <a:t>STATUS</a:t>
            </a:r>
          </a:p>
          <a:p>
            <a:endParaRPr lang="es-ES" altLang="en-US"/>
          </a:p>
          <a:p>
            <a:pPr>
              <a:buFontTx/>
              <a:buChar char="•"/>
            </a:pPr>
            <a:r>
              <a:rPr lang="es-ES" altLang="en-US"/>
              <a:t> Hace referencia a la posición social que ocupa un individuo y </a:t>
            </a:r>
          </a:p>
          <a:p>
            <a:r>
              <a:rPr lang="es-ES" altLang="en-US"/>
              <a:t>que los demás reconocen.</a:t>
            </a:r>
          </a:p>
          <a:p>
            <a:endParaRPr lang="es-ES" altLang="en-US"/>
          </a:p>
          <a:p>
            <a:endParaRPr lang="es-ES" altLang="en-US"/>
          </a:p>
          <a:p>
            <a:pPr>
              <a:buFontTx/>
              <a:buChar char="•"/>
            </a:pPr>
            <a:r>
              <a:rPr lang="es-ES" altLang="en-US"/>
              <a:t> La posición social recoge las </a:t>
            </a:r>
            <a:r>
              <a:rPr lang="es-ES" altLang="en-US" u="sng"/>
              <a:t>responsabilidade</a:t>
            </a:r>
            <a:r>
              <a:rPr lang="es-ES" altLang="en-US"/>
              <a:t>s, los </a:t>
            </a:r>
            <a:r>
              <a:rPr lang="es-ES" altLang="en-US" u="sng"/>
              <a:t>privilegios</a:t>
            </a:r>
            <a:r>
              <a:rPr lang="es-ES" altLang="en-US"/>
              <a:t> y</a:t>
            </a:r>
          </a:p>
          <a:p>
            <a:r>
              <a:rPr lang="es-ES" altLang="en-US"/>
              <a:t>las </a:t>
            </a:r>
            <a:r>
              <a:rPr lang="es-ES" altLang="en-US" u="sng"/>
              <a:t>expectativas</a:t>
            </a:r>
            <a:r>
              <a:rPr lang="es-ES" altLang="en-US"/>
              <a:t> que acompañan a esa posición. Y a través de ellas</a:t>
            </a:r>
          </a:p>
          <a:p>
            <a:r>
              <a:rPr lang="es-ES" altLang="en-US"/>
              <a:t>sabemos cómo va a actuar una persona en un determinado contexto </a:t>
            </a:r>
          </a:p>
          <a:p>
            <a:r>
              <a:rPr lang="es-ES" altLang="en-US"/>
              <a:t>social.</a:t>
            </a:r>
          </a:p>
          <a:p>
            <a:endParaRPr lang="es-ES" altLang="en-US"/>
          </a:p>
          <a:p>
            <a:endParaRPr lang="es-ES" altLang="en-US"/>
          </a:p>
          <a:p>
            <a:pPr>
              <a:buFontTx/>
              <a:buChar char="•"/>
            </a:pPr>
            <a:r>
              <a:rPr lang="es-ES" altLang="en-US"/>
              <a:t> El status nos dice quiénes y qué somos en relación a otras personas y, </a:t>
            </a:r>
          </a:p>
          <a:p>
            <a:r>
              <a:rPr lang="es-ES" altLang="en-US"/>
              <a:t>consecuentemente, qué es lo que esperan esas otras personas de nosotros.</a:t>
            </a:r>
          </a:p>
          <a:p>
            <a:endParaRPr lang="es-ES" altLang="en-US"/>
          </a:p>
          <a:p>
            <a:endParaRPr lang="es-ES" altLang="en-US"/>
          </a:p>
          <a:p>
            <a:endParaRPr lang="es-ES" altLang="en-US"/>
          </a:p>
          <a:p>
            <a:endParaRPr lang="es-ES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539750" y="620715"/>
            <a:ext cx="82502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altLang="en-US"/>
              <a:t>ROL Y STATUS</a:t>
            </a:r>
          </a:p>
          <a:p>
            <a:endParaRPr lang="es-ES" altLang="en-US"/>
          </a:p>
          <a:p>
            <a:r>
              <a:rPr lang="es-ES" altLang="en-US"/>
              <a:t>STATUS</a:t>
            </a:r>
          </a:p>
          <a:p>
            <a:endParaRPr lang="es-ES" altLang="en-US"/>
          </a:p>
          <a:p>
            <a:endParaRPr lang="es-ES" altLang="en-US"/>
          </a:p>
          <a:p>
            <a:pPr>
              <a:buFontTx/>
              <a:buChar char="•"/>
            </a:pPr>
            <a:r>
              <a:rPr lang="es-ES" altLang="en-US"/>
              <a:t> El status no es sinónimo de prestigio: aunque realmente haya posiciones </a:t>
            </a:r>
          </a:p>
          <a:p>
            <a:r>
              <a:rPr lang="es-ES" altLang="en-US"/>
              <a:t>sociales de mayor poder y prestigio. </a:t>
            </a:r>
          </a:p>
          <a:p>
            <a:endParaRPr lang="es-ES" altLang="en-US"/>
          </a:p>
          <a:p>
            <a:endParaRPr lang="es-ES" altLang="en-US"/>
          </a:p>
          <a:p>
            <a:endParaRPr lang="es-ES" altLang="en-US"/>
          </a:p>
          <a:p>
            <a:pPr>
              <a:buFontTx/>
              <a:buChar char="•"/>
            </a:pPr>
            <a:r>
              <a:rPr lang="es-ES" altLang="en-US"/>
              <a:t> Las personas disponemos de un </a:t>
            </a:r>
            <a:r>
              <a:rPr lang="es-ES" altLang="en-US" sz="2400"/>
              <a:t>conjunto de status</a:t>
            </a:r>
            <a:r>
              <a:rPr lang="es-ES" altLang="en-US"/>
              <a:t>, ocupamos distintas</a:t>
            </a:r>
          </a:p>
          <a:p>
            <a:r>
              <a:rPr lang="es-ES" altLang="en-US"/>
              <a:t>posiciones sociales en un periodo de tiempo determinado. A lo largo de la vida</a:t>
            </a:r>
          </a:p>
          <a:p>
            <a:r>
              <a:rPr lang="es-ES" altLang="en-US"/>
              <a:t>los status cambian:</a:t>
            </a:r>
          </a:p>
          <a:p>
            <a:endParaRPr lang="es-ES" altLang="en-US"/>
          </a:p>
          <a:p>
            <a:r>
              <a:rPr lang="es-ES" altLang="en-US"/>
              <a:t>AMIGO-NOVIO-MARIDO-CUÑADO/YERNO-PADRE-ADULTO MADURO</a:t>
            </a:r>
          </a:p>
          <a:p>
            <a:r>
              <a:rPr lang="es-ES" altLang="en-US"/>
              <a:t>LIBERADO DE LOS HIJOS-VIUDO-VIEJO ABANDONADO</a:t>
            </a:r>
          </a:p>
          <a:p>
            <a:endParaRPr lang="es-ES" altLang="en-US"/>
          </a:p>
          <a:p>
            <a:endParaRPr lang="es-ES" altLang="en-US" sz="2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539750" y="620713"/>
            <a:ext cx="7169150" cy="485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altLang="en-US"/>
              <a:t>ROL Y STATUS</a:t>
            </a:r>
          </a:p>
          <a:p>
            <a:endParaRPr lang="es-ES" altLang="en-US"/>
          </a:p>
          <a:p>
            <a:r>
              <a:rPr lang="es-ES" altLang="en-US"/>
              <a:t>STATUS</a:t>
            </a:r>
          </a:p>
          <a:p>
            <a:endParaRPr lang="es-ES" altLang="en-US"/>
          </a:p>
          <a:p>
            <a:pPr>
              <a:buFontTx/>
              <a:buChar char="•"/>
            </a:pPr>
            <a:endParaRPr lang="es-ES" altLang="en-US"/>
          </a:p>
          <a:p>
            <a:pPr>
              <a:buFontTx/>
              <a:buChar char="•"/>
            </a:pPr>
            <a:r>
              <a:rPr lang="es-ES" altLang="en-US"/>
              <a:t> STATUS ADSCRITO:</a:t>
            </a:r>
          </a:p>
          <a:p>
            <a:r>
              <a:rPr lang="es-ES" altLang="en-US"/>
              <a:t>Posición social que ocupa una persona al nacer o se le adjudica </a:t>
            </a:r>
          </a:p>
          <a:p>
            <a:r>
              <a:rPr lang="es-ES" altLang="en-US"/>
              <a:t>independientemente de su voluntad (raza/etnia, sexo, …)</a:t>
            </a:r>
          </a:p>
          <a:p>
            <a:endParaRPr lang="es-ES" altLang="en-US"/>
          </a:p>
          <a:p>
            <a:endParaRPr lang="es-ES" altLang="en-US"/>
          </a:p>
          <a:p>
            <a:endParaRPr lang="es-ES" altLang="en-US"/>
          </a:p>
          <a:p>
            <a:endParaRPr lang="es-ES" altLang="en-US"/>
          </a:p>
          <a:p>
            <a:endParaRPr lang="es-ES" altLang="en-US"/>
          </a:p>
          <a:p>
            <a:pPr>
              <a:buFontTx/>
              <a:buChar char="•"/>
            </a:pPr>
            <a:r>
              <a:rPr lang="es-ES" altLang="en-US"/>
              <a:t> STATUS ADQUIRIDO: </a:t>
            </a:r>
          </a:p>
          <a:p>
            <a:r>
              <a:rPr lang="es-ES" altLang="en-US"/>
              <a:t>Posición social que una persona adquiere por sus propios esfuerzos </a:t>
            </a:r>
          </a:p>
          <a:p>
            <a:r>
              <a:rPr lang="es-ES" altLang="en-US"/>
              <a:t>(estudiante, director, …)</a:t>
            </a:r>
          </a:p>
          <a:p>
            <a:endParaRPr lang="es-ES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742952" y="476252"/>
            <a:ext cx="7394575" cy="515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altLang="en-US" b="1" dirty="0" smtClean="0"/>
              <a:t>LA TRINIDAD HUMANA</a:t>
            </a:r>
          </a:p>
          <a:p>
            <a:endParaRPr lang="es-ES" altLang="en-US" dirty="0"/>
          </a:p>
          <a:p>
            <a:endParaRPr lang="es-ES" altLang="en-US" dirty="0"/>
          </a:p>
          <a:p>
            <a:endParaRPr lang="es-ES" altLang="en-US" dirty="0"/>
          </a:p>
          <a:p>
            <a:r>
              <a:rPr lang="es-ES" altLang="en-US" sz="2400" dirty="0"/>
              <a:t>Individuo/sociedad/especie</a:t>
            </a:r>
          </a:p>
          <a:p>
            <a:endParaRPr lang="es-ES" altLang="en-US" dirty="0"/>
          </a:p>
          <a:p>
            <a:endParaRPr lang="es-ES" altLang="en-US" dirty="0"/>
          </a:p>
          <a:p>
            <a:r>
              <a:rPr lang="es-ES" altLang="en-US" sz="2000" dirty="0"/>
              <a:t> Se dan relaciones </a:t>
            </a:r>
            <a:r>
              <a:rPr lang="es-ES" altLang="en-US" sz="2000" b="1" dirty="0"/>
              <a:t>antagónicas</a:t>
            </a:r>
            <a:r>
              <a:rPr lang="es-ES" altLang="en-US" sz="2000" dirty="0"/>
              <a:t> entre los tres términos: </a:t>
            </a:r>
          </a:p>
          <a:p>
            <a:endParaRPr lang="es-ES" altLang="en-US" sz="2000" dirty="0"/>
          </a:p>
          <a:p>
            <a:pPr lvl="2">
              <a:buFontTx/>
              <a:buChar char="•"/>
            </a:pPr>
            <a:r>
              <a:rPr lang="es-ES" altLang="en-US" sz="2000" dirty="0"/>
              <a:t> la sociedad reprime, inhibe al individuo.</a:t>
            </a:r>
          </a:p>
          <a:p>
            <a:pPr lvl="2">
              <a:buFontTx/>
              <a:buChar char="•"/>
            </a:pPr>
            <a:endParaRPr lang="es-ES" altLang="en-US" sz="2000" dirty="0"/>
          </a:p>
          <a:p>
            <a:pPr lvl="2">
              <a:buFontTx/>
              <a:buChar char="•"/>
            </a:pPr>
            <a:r>
              <a:rPr lang="es-ES" altLang="en-US" sz="2000" dirty="0"/>
              <a:t> el individuo aspira a liberarse de las normas sociales.</a:t>
            </a:r>
          </a:p>
          <a:p>
            <a:pPr lvl="2">
              <a:buFontTx/>
              <a:buChar char="•"/>
            </a:pPr>
            <a:endParaRPr lang="es-ES" altLang="en-US" sz="2000" dirty="0"/>
          </a:p>
          <a:p>
            <a:pPr lvl="2">
              <a:buFontTx/>
              <a:buChar char="•"/>
            </a:pPr>
            <a:r>
              <a:rPr lang="es-ES" altLang="en-US" sz="2000" dirty="0"/>
              <a:t> la especie requiere del individuo reproducción y </a:t>
            </a:r>
          </a:p>
          <a:p>
            <a:pPr lvl="2"/>
            <a:r>
              <a:rPr lang="es-ES" altLang="en-US" sz="2000" dirty="0"/>
              <a:t>  dedicación a los hijos, pero el individuo puede escapar</a:t>
            </a:r>
          </a:p>
          <a:p>
            <a:pPr lvl="2"/>
            <a:r>
              <a:rPr lang="es-ES" altLang="en-US" sz="2000" dirty="0"/>
              <a:t>  aún satisfaciendo su sexo y sacrificando sus hijos a su</a:t>
            </a:r>
          </a:p>
          <a:p>
            <a:pPr lvl="2"/>
            <a:r>
              <a:rPr lang="es-ES" altLang="en-US" sz="2000" dirty="0"/>
              <a:t>  egoísmo.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539750" y="620713"/>
            <a:ext cx="8324850" cy="613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altLang="en-US"/>
              <a:t>ROL Y STATUS</a:t>
            </a:r>
          </a:p>
          <a:p>
            <a:endParaRPr lang="es-ES" altLang="en-US"/>
          </a:p>
          <a:p>
            <a:r>
              <a:rPr lang="es-ES" altLang="en-US"/>
              <a:t>STATUS</a:t>
            </a:r>
          </a:p>
          <a:p>
            <a:pPr>
              <a:buFontTx/>
              <a:buChar char="•"/>
            </a:pPr>
            <a:r>
              <a:rPr lang="es-ES" altLang="en-US"/>
              <a:t> ¿La clase social es adscrita o adquirida?</a:t>
            </a:r>
          </a:p>
          <a:p>
            <a:endParaRPr lang="es-ES" altLang="en-US"/>
          </a:p>
          <a:p>
            <a:r>
              <a:rPr lang="es-ES" altLang="en-US"/>
              <a:t>Principalmente es un status adscrito, porque va a determinar, en mayor o menor</a:t>
            </a:r>
          </a:p>
          <a:p>
            <a:r>
              <a:rPr lang="es-ES" altLang="en-US"/>
              <a:t>medida, y según el tipo de sociedad, el status que esa persona puede llegar a</a:t>
            </a:r>
          </a:p>
          <a:p>
            <a:r>
              <a:rPr lang="es-ES" altLang="en-US"/>
              <a:t>conseguir por su esfuerzo personal (status adquirido).</a:t>
            </a:r>
          </a:p>
          <a:p>
            <a:endParaRPr lang="es-ES" altLang="en-US"/>
          </a:p>
          <a:p>
            <a:r>
              <a:rPr lang="es-ES" altLang="en-US"/>
              <a:t>Políticas de igualdad de oportunidades: que las personas alcancen el status</a:t>
            </a:r>
          </a:p>
          <a:p>
            <a:r>
              <a:rPr lang="es-ES" altLang="en-US"/>
              <a:t>deseado sin que su raza, clase social, género o salud interfieran en ello.</a:t>
            </a:r>
          </a:p>
          <a:p>
            <a:endParaRPr lang="es-ES" altLang="en-US"/>
          </a:p>
          <a:p>
            <a:endParaRPr lang="es-ES" altLang="en-US"/>
          </a:p>
          <a:p>
            <a:endParaRPr lang="es-ES" altLang="en-US"/>
          </a:p>
          <a:p>
            <a:r>
              <a:rPr lang="es-ES" altLang="en-US"/>
              <a:t>STATUS DOMINANTE</a:t>
            </a:r>
          </a:p>
          <a:p>
            <a:endParaRPr lang="es-ES" altLang="en-US"/>
          </a:p>
          <a:p>
            <a:r>
              <a:rPr lang="es-ES" altLang="en-US"/>
              <a:t>Aquél status que mejor define la identidad social de una persona, y que, de</a:t>
            </a:r>
          </a:p>
          <a:p>
            <a:r>
              <a:rPr lang="es-ES" altLang="en-US"/>
              <a:t>este modo, tiene una gran influencia en la vida de esa persona:</a:t>
            </a:r>
          </a:p>
          <a:p>
            <a:r>
              <a:rPr lang="es-ES" altLang="en-US"/>
              <a:t>Status ocupacional o profesional (indicativo del origen social, nivel de estudios,</a:t>
            </a:r>
          </a:p>
          <a:p>
            <a:r>
              <a:rPr lang="es-ES" altLang="en-US"/>
              <a:t>Ingresos, de esa persona).</a:t>
            </a:r>
          </a:p>
          <a:p>
            <a:endParaRPr lang="es-ES" altLang="en-US"/>
          </a:p>
          <a:p>
            <a:endParaRPr lang="es-ES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25450" y="644527"/>
            <a:ext cx="8331200" cy="449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n-US" sz="1600" b="1"/>
              <a:t>ROL Y STATUS</a:t>
            </a:r>
          </a:p>
          <a:p>
            <a:endParaRPr lang="es-ES" altLang="en-US" sz="1600" b="1"/>
          </a:p>
          <a:p>
            <a:r>
              <a:rPr lang="es-ES" altLang="en-US" sz="1600" b="1"/>
              <a:t>STATUS</a:t>
            </a:r>
          </a:p>
          <a:p>
            <a:endParaRPr lang="es-ES" altLang="en-US" sz="1600" b="1"/>
          </a:p>
          <a:p>
            <a:endParaRPr lang="es-ES" altLang="en-US" sz="1600" b="1"/>
          </a:p>
          <a:p>
            <a:pPr>
              <a:buFontTx/>
              <a:buChar char="•"/>
            </a:pPr>
            <a:r>
              <a:rPr lang="es-ES" altLang="en-US" sz="1600" b="1"/>
              <a:t> ESTIGMAS</a:t>
            </a:r>
          </a:p>
          <a:p>
            <a:pPr>
              <a:buFontTx/>
              <a:buChar char="•"/>
            </a:pPr>
            <a:endParaRPr lang="es-ES" altLang="en-US" sz="1600" b="1"/>
          </a:p>
          <a:p>
            <a:r>
              <a:rPr lang="es-ES" altLang="en-US" sz="1600" b="1"/>
              <a:t>Status desacreditadores, en el sentido que pueden eclipsar los demás status</a:t>
            </a:r>
          </a:p>
          <a:p>
            <a:r>
              <a:rPr lang="es-ES" altLang="en-US" sz="1600" b="1"/>
              <a:t>que una persona ejerce. Tres tipos:</a:t>
            </a:r>
          </a:p>
          <a:p>
            <a:endParaRPr lang="es-ES" altLang="en-US" sz="1600" b="1"/>
          </a:p>
          <a:p>
            <a:pPr>
              <a:buFontTx/>
              <a:buAutoNum type="arabicPeriod"/>
            </a:pPr>
            <a:r>
              <a:rPr lang="es-ES" altLang="en-US" sz="1600" b="1"/>
              <a:t>Derivados de deformidades físicas o enfermedades (infectados SIDA, parkinson)</a:t>
            </a:r>
          </a:p>
          <a:p>
            <a:pPr>
              <a:buFontTx/>
              <a:buAutoNum type="arabicPeriod"/>
            </a:pPr>
            <a:endParaRPr lang="es-ES" altLang="en-US" sz="1600" b="1"/>
          </a:p>
          <a:p>
            <a:pPr>
              <a:buFontTx/>
              <a:buAutoNum type="arabicPeriod"/>
            </a:pPr>
            <a:endParaRPr lang="es-ES" altLang="en-US" sz="1600" b="1"/>
          </a:p>
          <a:p>
            <a:pPr>
              <a:buFontTx/>
              <a:buAutoNum type="arabicPeriod"/>
            </a:pPr>
            <a:r>
              <a:rPr lang="es-ES" altLang="en-US" sz="1600" b="1"/>
              <a:t>Derivados de situaciones u orientaciones no aceptadas: gays/lesbianas,</a:t>
            </a:r>
          </a:p>
          <a:p>
            <a:r>
              <a:rPr lang="es-ES" altLang="en-US" sz="1600" b="1"/>
              <a:t>ex-presidiarios, ex-toxicómanos, …</a:t>
            </a:r>
          </a:p>
          <a:p>
            <a:endParaRPr lang="es-ES" altLang="en-US" sz="1600" b="1"/>
          </a:p>
          <a:p>
            <a:endParaRPr lang="es-ES" altLang="en-US" sz="1600" b="1"/>
          </a:p>
          <a:p>
            <a:r>
              <a:rPr lang="es-ES" altLang="en-US" sz="1600" b="1"/>
              <a:t>3.  Derivados de la etnia, nacionalidad o religión.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425452" y="644527"/>
            <a:ext cx="8582025" cy="547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s-ES" altLang="en-US" sz="1600" b="1"/>
              <a:t>ROL Y STATUS: ANÁLISIS DRAMATÚRGICO</a:t>
            </a:r>
          </a:p>
          <a:p>
            <a:endParaRPr lang="es-ES" altLang="en-US" sz="1600" b="1"/>
          </a:p>
          <a:p>
            <a:pPr>
              <a:buFontTx/>
              <a:buChar char="•"/>
            </a:pPr>
            <a:r>
              <a:rPr lang="es-ES" altLang="en-US" sz="1600" b="1"/>
              <a:t>GOFFMAN (1922-82) analizó la interacción social desde una perspectiva</a:t>
            </a:r>
          </a:p>
          <a:p>
            <a:r>
              <a:rPr lang="es-ES" altLang="en-US" sz="1600" b="1"/>
              <a:t>Dramatúrgica: hacemos teatro en nuestras relaciones cotidianas, representamos</a:t>
            </a:r>
          </a:p>
          <a:p>
            <a:r>
              <a:rPr lang="es-ES" altLang="en-US" sz="1600" b="1"/>
              <a:t>Papeles en un grande o pequeño escenario.</a:t>
            </a:r>
          </a:p>
          <a:p>
            <a:endParaRPr lang="es-ES" altLang="en-US" sz="1600" b="1"/>
          </a:p>
          <a:p>
            <a:endParaRPr lang="es-ES" altLang="en-US" sz="1600" b="1"/>
          </a:p>
          <a:p>
            <a:pPr>
              <a:buFontTx/>
              <a:buChar char="•"/>
            </a:pPr>
            <a:r>
              <a:rPr lang="es-ES" altLang="en-US" sz="1600" b="1"/>
              <a:t>El STATUS  es el personaje que uno representa, y el ROL es el diálogo o los gestos</a:t>
            </a:r>
          </a:p>
          <a:p>
            <a:r>
              <a:rPr lang="es-ES" altLang="en-US" sz="1600" b="1"/>
              <a:t>Asignados en el guión, y hacen creíble ese personaje.</a:t>
            </a:r>
          </a:p>
          <a:p>
            <a:endParaRPr lang="es-ES" altLang="en-US" sz="1600" b="1"/>
          </a:p>
          <a:p>
            <a:endParaRPr lang="es-ES" altLang="en-US" sz="1600" b="1"/>
          </a:p>
          <a:p>
            <a:pPr>
              <a:buFontTx/>
              <a:buChar char="•"/>
            </a:pPr>
            <a:r>
              <a:rPr lang="es-ES" altLang="en-US" sz="1600" b="1"/>
              <a:t>Pero además de personaje, somos AUDIENCIA, es decir vamos evaluando cómo</a:t>
            </a:r>
          </a:p>
          <a:p>
            <a:r>
              <a:rPr lang="es-ES" altLang="en-US" sz="1600" b="1"/>
              <a:t>los demás representan su papel, y cómo lo vamos representando nosotros.</a:t>
            </a:r>
          </a:p>
          <a:p>
            <a:endParaRPr lang="es-ES" altLang="en-US" sz="1600" b="1"/>
          </a:p>
          <a:p>
            <a:endParaRPr lang="es-ES" altLang="en-US" sz="1600" b="1"/>
          </a:p>
          <a:p>
            <a:pPr>
              <a:buFontTx/>
              <a:buChar char="•"/>
            </a:pPr>
            <a:r>
              <a:rPr lang="es-ES" altLang="en-US" sz="1600" b="1"/>
              <a:t>Nos esforzamos en crear determinadas IMPRESIONES sobre otras personas, </a:t>
            </a:r>
          </a:p>
          <a:p>
            <a:r>
              <a:rPr lang="es-ES" altLang="en-US" sz="1600" b="1"/>
              <a:t>para así hacer creíble la imagen que queremos dar de nosotros mismos.</a:t>
            </a:r>
          </a:p>
          <a:p>
            <a:endParaRPr lang="es-ES" altLang="en-US" sz="1600" b="1"/>
          </a:p>
          <a:p>
            <a:endParaRPr lang="es-ES" altLang="en-US" sz="1600" b="1"/>
          </a:p>
          <a:p>
            <a:pPr>
              <a:buFontTx/>
              <a:buChar char="•"/>
            </a:pPr>
            <a:r>
              <a:rPr lang="es-ES" altLang="en-US" sz="1600" b="1"/>
              <a:t>Actuamos: la ropa y los objetos, el tono de voz y los gestos, nos sirven para dar</a:t>
            </a:r>
          </a:p>
          <a:p>
            <a:r>
              <a:rPr lang="es-ES" altLang="en-US" sz="1600" b="1"/>
              <a:t>Impresiones de nosotros mismos. </a:t>
            </a:r>
          </a:p>
          <a:p>
            <a:endParaRPr lang="es-ES" altLang="en-US" sz="1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755652" y="358777"/>
            <a:ext cx="7642225" cy="649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s-ES" altLang="en-US" dirty="0"/>
          </a:p>
          <a:p>
            <a:r>
              <a:rPr lang="es-ES" altLang="en-US" sz="2400" dirty="0"/>
              <a:t>La diversidad infinita</a:t>
            </a:r>
            <a:endParaRPr lang="es-ES" altLang="en-US" dirty="0"/>
          </a:p>
          <a:p>
            <a:endParaRPr lang="es-ES" altLang="en-US" dirty="0"/>
          </a:p>
          <a:p>
            <a:pPr>
              <a:buFontTx/>
              <a:buChar char="•"/>
            </a:pPr>
            <a:r>
              <a:rPr lang="es-ES" altLang="en-US" dirty="0"/>
              <a:t> diversidad biológica: bacterias, virus, vegetales, animales…</a:t>
            </a:r>
          </a:p>
          <a:p>
            <a:pPr>
              <a:buFontTx/>
              <a:buChar char="•"/>
            </a:pPr>
            <a:endParaRPr lang="es-ES" altLang="en-US" dirty="0"/>
          </a:p>
          <a:p>
            <a:pPr>
              <a:buFontTx/>
              <a:buChar char="•"/>
            </a:pPr>
            <a:r>
              <a:rPr lang="es-ES" altLang="en-US" dirty="0"/>
              <a:t> diversidad humana: razas, etnias, naciones, lenguas, argots…</a:t>
            </a:r>
          </a:p>
          <a:p>
            <a:pPr>
              <a:buFontTx/>
              <a:buChar char="•"/>
            </a:pPr>
            <a:endParaRPr lang="es-ES" altLang="en-US" dirty="0"/>
          </a:p>
          <a:p>
            <a:pPr>
              <a:buFontTx/>
              <a:buChar char="•"/>
            </a:pPr>
            <a:r>
              <a:rPr lang="es-ES" altLang="en-US" dirty="0"/>
              <a:t> diversidad cultural: concepciones del mundo, mitos, ritos, tabúes,</a:t>
            </a:r>
          </a:p>
          <a:p>
            <a:r>
              <a:rPr lang="es-ES" altLang="en-US" dirty="0"/>
              <a:t>   artes, leyendas, creencias…</a:t>
            </a:r>
          </a:p>
          <a:p>
            <a:endParaRPr lang="es-ES" altLang="en-US" dirty="0"/>
          </a:p>
          <a:p>
            <a:pPr>
              <a:buFontTx/>
              <a:buChar char="•"/>
            </a:pPr>
            <a:r>
              <a:rPr lang="es-ES" altLang="en-US" dirty="0"/>
              <a:t> diversidad mitológica: ritos de muerte (cremación, enterramientos),</a:t>
            </a:r>
          </a:p>
          <a:p>
            <a:r>
              <a:rPr lang="es-ES" altLang="en-US" dirty="0"/>
              <a:t>   ritos de supervivencia, dioses diversos…</a:t>
            </a:r>
          </a:p>
          <a:p>
            <a:endParaRPr lang="es-ES" altLang="en-US" dirty="0"/>
          </a:p>
          <a:p>
            <a:pPr>
              <a:buFontTx/>
              <a:buChar char="•"/>
            </a:pPr>
            <a:r>
              <a:rPr lang="es-ES" altLang="en-US" dirty="0"/>
              <a:t> diversidad </a:t>
            </a:r>
            <a:r>
              <a:rPr lang="es-ES" altLang="en-US" dirty="0" err="1"/>
              <a:t>societal</a:t>
            </a:r>
            <a:r>
              <a:rPr lang="es-ES" altLang="en-US" dirty="0"/>
              <a:t>: cazadores-recolectores, tribus, cuasi-feudos,</a:t>
            </a:r>
          </a:p>
          <a:p>
            <a:r>
              <a:rPr lang="es-ES" altLang="en-US" dirty="0"/>
              <a:t>   imperios, pequeñas ciudades-Estado, naciones…  </a:t>
            </a:r>
          </a:p>
          <a:p>
            <a:endParaRPr lang="es-ES" altLang="en-US" dirty="0"/>
          </a:p>
          <a:p>
            <a:pPr>
              <a:buFontTx/>
              <a:buChar char="•"/>
            </a:pPr>
            <a:r>
              <a:rPr lang="es-ES" altLang="en-US" dirty="0"/>
              <a:t> diversidad individual: distintas morfologías, rostros, tallas, musculaturas,</a:t>
            </a:r>
          </a:p>
          <a:p>
            <a:r>
              <a:rPr lang="es-ES" altLang="en-US" dirty="0"/>
              <a:t>   complexiones óseas…</a:t>
            </a:r>
          </a:p>
          <a:p>
            <a:endParaRPr lang="es-ES" altLang="en-US" dirty="0"/>
          </a:p>
          <a:p>
            <a:pPr>
              <a:buFontTx/>
              <a:buChar char="•"/>
            </a:pPr>
            <a:r>
              <a:rPr lang="es-ES" altLang="en-US" dirty="0"/>
              <a:t> diversidad psicológica: personalidades, caracteres, temperamentos, </a:t>
            </a:r>
          </a:p>
          <a:p>
            <a:r>
              <a:rPr lang="es-ES" altLang="en-US" dirty="0"/>
              <a:t>   sensibilidades, humores… </a:t>
            </a:r>
          </a:p>
          <a:p>
            <a:pPr>
              <a:buFontTx/>
              <a:buChar char="•"/>
            </a:pPr>
            <a:endParaRPr lang="es-E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55650" y="319586"/>
            <a:ext cx="7867650" cy="594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s-ES" altLang="en-US" dirty="0"/>
          </a:p>
          <a:p>
            <a:r>
              <a:rPr lang="es-ES" altLang="en-US" sz="2400" dirty="0"/>
              <a:t>La unidad humana</a:t>
            </a:r>
            <a:endParaRPr lang="es-ES" altLang="en-US" dirty="0"/>
          </a:p>
          <a:p>
            <a:endParaRPr lang="es-ES" altLang="en-US" dirty="0"/>
          </a:p>
          <a:p>
            <a:pPr>
              <a:buFontTx/>
              <a:buChar char="•"/>
            </a:pPr>
            <a:r>
              <a:rPr lang="es-ES" altLang="en-US" dirty="0"/>
              <a:t> La unidad genética, o mejor, genérica (el género humano: lo que hace </a:t>
            </a:r>
          </a:p>
          <a:p>
            <a:r>
              <a:rPr lang="es-ES" altLang="en-US" dirty="0"/>
              <a:t>regenerar lo humano).</a:t>
            </a:r>
          </a:p>
          <a:p>
            <a:endParaRPr lang="es-ES" altLang="en-US" dirty="0"/>
          </a:p>
          <a:p>
            <a:endParaRPr lang="es-ES" altLang="en-US" dirty="0"/>
          </a:p>
          <a:p>
            <a:pPr>
              <a:buFontTx/>
              <a:buChar char="•"/>
            </a:pPr>
            <a:r>
              <a:rPr lang="es-ES" altLang="en-US" dirty="0"/>
              <a:t> La unidad cerebral: todo cerebro humano dispone de las mismas </a:t>
            </a:r>
          </a:p>
          <a:p>
            <a:r>
              <a:rPr lang="es-ES" altLang="en-US" dirty="0"/>
              <a:t>competencias fundamentales.</a:t>
            </a:r>
          </a:p>
          <a:p>
            <a:endParaRPr lang="es-ES" altLang="en-US" dirty="0"/>
          </a:p>
          <a:p>
            <a:endParaRPr lang="es-ES" altLang="en-US" dirty="0"/>
          </a:p>
          <a:p>
            <a:pPr>
              <a:buFontTx/>
              <a:buChar char="•"/>
            </a:pPr>
            <a:r>
              <a:rPr lang="es-ES" altLang="en-US" dirty="0"/>
              <a:t> La unidad afectiva: las lágrimas y la risa no se aprenden, son innatas. </a:t>
            </a:r>
          </a:p>
          <a:p>
            <a:r>
              <a:rPr lang="es-ES" altLang="en-US" dirty="0"/>
              <a:t>6 emociones base son iguales en todos los humanos, antiguos y modernos:</a:t>
            </a:r>
          </a:p>
          <a:p>
            <a:r>
              <a:rPr lang="es-ES" altLang="en-US" dirty="0"/>
              <a:t>disgusto, alegría, cólera, miedo, tristeza, sorpresa.</a:t>
            </a:r>
          </a:p>
          <a:p>
            <a:endParaRPr lang="es-ES" altLang="en-US" dirty="0"/>
          </a:p>
          <a:p>
            <a:endParaRPr lang="es-ES" altLang="en-US" dirty="0"/>
          </a:p>
          <a:p>
            <a:pPr>
              <a:buFontTx/>
              <a:buChar char="•"/>
            </a:pPr>
            <a:r>
              <a:rPr lang="es-ES" altLang="en-US" dirty="0"/>
              <a:t> La unidad de la creencia mágico-religiosa.</a:t>
            </a:r>
          </a:p>
          <a:p>
            <a:pPr>
              <a:buFontTx/>
              <a:buChar char="•"/>
            </a:pPr>
            <a:endParaRPr lang="es-ES" altLang="en-US" dirty="0"/>
          </a:p>
          <a:p>
            <a:pPr>
              <a:buFontTx/>
              <a:buChar char="•"/>
            </a:pPr>
            <a:endParaRPr lang="es-ES" altLang="en-US" dirty="0"/>
          </a:p>
          <a:p>
            <a:pPr>
              <a:buFontTx/>
              <a:buChar char="•"/>
            </a:pPr>
            <a:r>
              <a:rPr lang="es-ES" altLang="en-US" dirty="0"/>
              <a:t>La unidad de pensamiento racional-empírico-técnico.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2060575"/>
            <a:ext cx="4279900" cy="269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1916115"/>
            <a:ext cx="1243012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58738" y="1125538"/>
            <a:ext cx="3575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s-ES" altLang="en-US" b="1"/>
              <a:t>Desigualdades por clase social</a:t>
            </a:r>
          </a:p>
          <a:p>
            <a:pPr algn="ctr"/>
            <a:r>
              <a:rPr lang="es-ES" altLang="en-US" b="1"/>
              <a:t>Desigualdades por edad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250825" y="4797427"/>
            <a:ext cx="3054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altLang="en-US" b="1"/>
              <a:t>Desigualdades por género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84213" y="5229227"/>
            <a:ext cx="288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n-US" b="1"/>
              <a:t>Desigualdades por etnia </a:t>
            </a: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5722938" y="476252"/>
            <a:ext cx="3421062" cy="604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457056" tIns="457056" rIns="1082334" bIns="457056" anchor="ctr">
            <a:spAutoFit/>
          </a:bodyPr>
          <a:lstStyle>
            <a:lvl1pPr>
              <a:tabLst>
                <a:tab pos="1146175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1146175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1146175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1146175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1146175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146175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146175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146175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146175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" altLang="en-US" sz="1600" b="1"/>
              <a:t>Lenguaje y socialización</a:t>
            </a:r>
          </a:p>
          <a:p>
            <a:pPr algn="ctr"/>
            <a:endParaRPr lang="es-ES" altLang="en-US" sz="1600" b="1"/>
          </a:p>
          <a:p>
            <a:pPr algn="ctr"/>
            <a:r>
              <a:rPr lang="es-ES" altLang="en-US" sz="1600" b="1"/>
              <a:t>Grupos e interacción social</a:t>
            </a:r>
          </a:p>
          <a:p>
            <a:pPr algn="ctr"/>
            <a:endParaRPr lang="es-ES" altLang="en-US" sz="1600" b="1"/>
          </a:p>
          <a:p>
            <a:pPr algn="ctr"/>
            <a:endParaRPr lang="es-ES" altLang="en-US" sz="1600" b="1"/>
          </a:p>
          <a:p>
            <a:pPr algn="ctr"/>
            <a:endParaRPr lang="es-ES" altLang="en-US" sz="1600" b="1"/>
          </a:p>
          <a:p>
            <a:pPr algn="ctr"/>
            <a:endParaRPr lang="es-ES" altLang="en-US" sz="1600" b="1"/>
          </a:p>
          <a:p>
            <a:pPr algn="ctr"/>
            <a:r>
              <a:rPr lang="es-ES" altLang="en-US" sz="1600" b="1"/>
              <a:t>Instituciones sociales:</a:t>
            </a:r>
          </a:p>
          <a:p>
            <a:pPr algn="ctr"/>
            <a:r>
              <a:rPr lang="es-ES" altLang="en-US" sz="1600" b="1"/>
              <a:t>	familia</a:t>
            </a:r>
          </a:p>
          <a:p>
            <a:pPr algn="ctr"/>
            <a:r>
              <a:rPr lang="es-ES" altLang="en-US" sz="1600" b="1"/>
              <a:t>	economía</a:t>
            </a:r>
          </a:p>
          <a:p>
            <a:pPr algn="ctr"/>
            <a:r>
              <a:rPr lang="es-ES" altLang="en-US" sz="1600" b="1"/>
              <a:t>	política</a:t>
            </a:r>
          </a:p>
          <a:p>
            <a:pPr algn="ctr"/>
            <a:r>
              <a:rPr lang="es-ES" altLang="en-US" sz="1600" b="1"/>
              <a:t>	religión</a:t>
            </a:r>
          </a:p>
          <a:p>
            <a:pPr algn="ctr"/>
            <a:r>
              <a:rPr lang="es-ES" altLang="en-US" sz="1600" b="1"/>
              <a:t>educación</a:t>
            </a:r>
          </a:p>
          <a:p>
            <a:pPr algn="ctr"/>
            <a:r>
              <a:rPr lang="es-ES" altLang="en-US" sz="1600" b="1"/>
              <a:t>	medicina</a:t>
            </a:r>
          </a:p>
          <a:p>
            <a:pPr algn="ctr"/>
            <a:r>
              <a:rPr lang="es-ES" altLang="en-US" sz="1600" b="1"/>
              <a:t>	medios de comunicación</a:t>
            </a:r>
          </a:p>
          <a:p>
            <a:pPr algn="ctr"/>
            <a:r>
              <a:rPr lang="es-ES" altLang="en-US" sz="1600" b="1"/>
              <a:t/>
            </a:r>
            <a:br>
              <a:rPr lang="es-ES" altLang="en-US" sz="1600" b="1"/>
            </a:br>
            <a:endParaRPr lang="es-ES" altLang="en-US" sz="1600" b="1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4284663" y="4437063"/>
            <a:ext cx="152876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n-US" sz="1600" b="1"/>
              <a:t>Cultura</a:t>
            </a:r>
          </a:p>
          <a:p>
            <a:r>
              <a:rPr lang="es-ES" altLang="en-US" sz="1600" b="1"/>
              <a:t> Sociedad </a:t>
            </a:r>
          </a:p>
          <a:p>
            <a:r>
              <a:rPr lang="es-ES" altLang="en-US" sz="1600" b="1"/>
              <a:t>Planeta Tierra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1692277" y="6237288"/>
            <a:ext cx="55356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altLang="en-US" sz="1600" b="1"/>
              <a:t>! MÁS QUE INDIVIDUOS SOMOS SUJETOS SOCIALES !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1908175" y="260350"/>
            <a:ext cx="41759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s-ES" altLang="en-US" b="1" dirty="0" smtClean="0"/>
              <a:t>PSICOLOGÍA SOCIAL </a:t>
            </a:r>
            <a:endParaRPr lang="es-ES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381000" y="39690"/>
            <a:ext cx="4364038" cy="692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280000"/>
              </a:lnSpc>
              <a:buFontTx/>
              <a:buChar char="•"/>
            </a:pPr>
            <a:r>
              <a:rPr lang="es-ES_tradnl" altLang="en-US" sz="2800" b="1">
                <a:latin typeface="Times New Roman" panose="02020603050405020304" pitchFamily="18" charset="0"/>
              </a:rPr>
              <a:t>Urbanización</a:t>
            </a:r>
          </a:p>
          <a:p>
            <a:pPr eaLnBrk="0" hangingPunct="0">
              <a:lnSpc>
                <a:spcPct val="280000"/>
              </a:lnSpc>
              <a:buFontTx/>
              <a:buChar char="•"/>
            </a:pPr>
            <a:r>
              <a:rPr lang="es-ES_tradnl" altLang="en-US" sz="2800" b="1">
                <a:latin typeface="Times New Roman" panose="02020603050405020304" pitchFamily="18" charset="0"/>
              </a:rPr>
              <a:t>Industrialización</a:t>
            </a:r>
          </a:p>
          <a:p>
            <a:pPr eaLnBrk="0" hangingPunct="0">
              <a:lnSpc>
                <a:spcPct val="280000"/>
              </a:lnSpc>
              <a:buFontTx/>
              <a:buChar char="•"/>
            </a:pPr>
            <a:r>
              <a:rPr lang="es-ES_tradnl" altLang="en-US" sz="2800" b="1">
                <a:latin typeface="Times New Roman" panose="02020603050405020304" pitchFamily="18" charset="0"/>
              </a:rPr>
              <a:t>Avances científico-técnicos</a:t>
            </a:r>
          </a:p>
          <a:p>
            <a:pPr eaLnBrk="0" hangingPunct="0">
              <a:lnSpc>
                <a:spcPct val="280000"/>
              </a:lnSpc>
              <a:buFontTx/>
              <a:buChar char="•"/>
            </a:pPr>
            <a:r>
              <a:rPr lang="es-ES_tradnl" altLang="en-US" sz="2800" b="1">
                <a:latin typeface="Times New Roman" panose="02020603050405020304" pitchFamily="18" charset="0"/>
              </a:rPr>
              <a:t>Secularización</a:t>
            </a:r>
          </a:p>
          <a:p>
            <a:pPr eaLnBrk="0" hangingPunct="0">
              <a:lnSpc>
                <a:spcPct val="280000"/>
              </a:lnSpc>
              <a:buFontTx/>
              <a:buChar char="•"/>
            </a:pPr>
            <a:r>
              <a:rPr lang="es-ES_tradnl" altLang="en-US" sz="2800" b="1">
                <a:latin typeface="Times New Roman" panose="02020603050405020304" pitchFamily="18" charset="0"/>
              </a:rPr>
              <a:t>Burocratización</a:t>
            </a:r>
          </a:p>
          <a:p>
            <a:pPr eaLnBrk="0" hangingPunct="0">
              <a:lnSpc>
                <a:spcPct val="200000"/>
              </a:lnSpc>
              <a:buFontTx/>
              <a:buChar char="•"/>
            </a:pPr>
            <a:r>
              <a:rPr lang="es-ES_tradnl" altLang="en-US" sz="2800" b="1">
                <a:latin typeface="Times New Roman" panose="02020603050405020304" pitchFamily="18" charset="0"/>
              </a:rPr>
              <a:t>Democratización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4251327" y="290515"/>
            <a:ext cx="4849813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s-ES_tradnl" altLang="en-US" sz="1600">
                <a:latin typeface="Times New Roman" panose="02020603050405020304" pitchFamily="18" charset="0"/>
              </a:rPr>
              <a:t>Las ciudades se extienden. Cada vez más gente vive en</a:t>
            </a:r>
          </a:p>
          <a:p>
            <a:pPr eaLnBrk="0" hangingPunct="0"/>
            <a:r>
              <a:rPr lang="es-ES_tradnl" altLang="en-US" sz="1600">
                <a:latin typeface="Times New Roman" panose="02020603050405020304" pitchFamily="18" charset="0"/>
              </a:rPr>
              <a:t>ellas, surgen y se desarrollan como consecuencia de la</a:t>
            </a:r>
          </a:p>
          <a:p>
            <a:pPr eaLnBrk="0" hangingPunct="0"/>
            <a:r>
              <a:rPr lang="es-ES_tradnl" altLang="en-US" sz="1600">
                <a:latin typeface="Times New Roman" panose="02020603050405020304" pitchFamily="18" charset="0"/>
              </a:rPr>
              <a:t>instalación de fábricas. La vida urbana propone un nuevo</a:t>
            </a:r>
          </a:p>
          <a:p>
            <a:pPr eaLnBrk="0" hangingPunct="0"/>
            <a:r>
              <a:rPr lang="es-ES_tradnl" altLang="en-US" sz="1600">
                <a:latin typeface="Times New Roman" panose="02020603050405020304" pitchFamily="18" charset="0"/>
              </a:rPr>
              <a:t>estilo de vida.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4191002" y="1600200"/>
            <a:ext cx="4665663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s-ES_tradnl" altLang="en-US" sz="1600">
                <a:latin typeface="Times New Roman" panose="02020603050405020304" pitchFamily="18" charset="0"/>
              </a:rPr>
              <a:t>Los procesos de producción y trabajo se industrializan.</a:t>
            </a:r>
          </a:p>
          <a:p>
            <a:pPr eaLnBrk="0" hangingPunct="0"/>
            <a:r>
              <a:rPr lang="es-ES_tradnl" altLang="en-US" sz="1600">
                <a:latin typeface="Times New Roman" panose="02020603050405020304" pitchFamily="18" charset="0"/>
              </a:rPr>
              <a:t>El maquinismo, y después, las cadenas de montaje</a:t>
            </a:r>
          </a:p>
          <a:p>
            <a:pPr eaLnBrk="0" hangingPunct="0"/>
            <a:r>
              <a:rPr lang="es-ES_tradnl" altLang="en-US" sz="1600">
                <a:latin typeface="Times New Roman" panose="02020603050405020304" pitchFamily="18" charset="0"/>
              </a:rPr>
              <a:t>dominan casi todas las actividades económicas.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4648200" y="2667002"/>
            <a:ext cx="41910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s-ES_tradnl" altLang="en-US" sz="1600">
                <a:latin typeface="Times New Roman" panose="02020603050405020304" pitchFamily="18" charset="0"/>
              </a:rPr>
              <a:t>El aumento de la productividad se asienta sobre los nuevos descubrimientos científicos y tecnológicos. Máquina de vapor, electricidad, acero, petróleo, industria química...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657602" y="4038602"/>
            <a:ext cx="5299849" cy="1067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60000"/>
              </a:lnSpc>
              <a:spcBef>
                <a:spcPts val="500"/>
              </a:spcBef>
              <a:spcAft>
                <a:spcPts val="500"/>
              </a:spcAft>
            </a:pPr>
            <a:r>
              <a:rPr lang="es-ES_tradnl" altLang="en-US" sz="1600">
                <a:latin typeface="Times New Roman" panose="02020603050405020304" pitchFamily="18" charset="0"/>
              </a:rPr>
              <a:t>Proceso por el cual algo o alguien pierde su carácter religioso </a:t>
            </a:r>
          </a:p>
          <a:p>
            <a:pPr eaLnBrk="0" hangingPunct="0">
              <a:lnSpc>
                <a:spcPct val="60000"/>
              </a:lnSpc>
              <a:spcBef>
                <a:spcPts val="500"/>
              </a:spcBef>
              <a:spcAft>
                <a:spcPts val="500"/>
              </a:spcAft>
            </a:pPr>
            <a:r>
              <a:rPr lang="es-ES_tradnl" altLang="en-US" sz="1600">
                <a:latin typeface="Times New Roman" panose="02020603050405020304" pitchFamily="18" charset="0"/>
              </a:rPr>
              <a:t>para pasar a ser laico. El poder político y económico, la </a:t>
            </a:r>
          </a:p>
          <a:p>
            <a:pPr eaLnBrk="0" hangingPunct="0">
              <a:lnSpc>
                <a:spcPct val="60000"/>
              </a:lnSpc>
              <a:spcBef>
                <a:spcPts val="500"/>
              </a:spcBef>
              <a:spcAft>
                <a:spcPts val="500"/>
              </a:spcAft>
            </a:pPr>
            <a:r>
              <a:rPr lang="es-ES_tradnl" altLang="en-US" sz="1600">
                <a:latin typeface="Times New Roman" panose="02020603050405020304" pitchFamily="18" charset="0"/>
              </a:rPr>
              <a:t>universidad y la educación, los hábitos sociales, todo se</a:t>
            </a:r>
          </a:p>
          <a:p>
            <a:pPr eaLnBrk="0" hangingPunct="0">
              <a:lnSpc>
                <a:spcPct val="60000"/>
              </a:lnSpc>
              <a:spcBef>
                <a:spcPts val="500"/>
              </a:spcBef>
              <a:spcAft>
                <a:spcPts val="500"/>
              </a:spcAft>
            </a:pPr>
            <a:r>
              <a:rPr lang="es-ES_tradnl" altLang="en-US" sz="1600">
                <a:latin typeface="Times New Roman" panose="02020603050405020304" pitchFamily="18" charset="0"/>
              </a:rPr>
              <a:t>seculariza gradualmente.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3725865" y="5181600"/>
            <a:ext cx="5418137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s-ES_tradnl" altLang="en-US" sz="1600">
                <a:latin typeface="Times New Roman" panose="02020603050405020304" pitchFamily="18" charset="0"/>
              </a:rPr>
              <a:t>La producción, el trabajo, y con ellos, la vida entera, se someten</a:t>
            </a:r>
          </a:p>
          <a:p>
            <a:pPr eaLnBrk="0" hangingPunct="0"/>
            <a:r>
              <a:rPr lang="es-ES_tradnl" altLang="en-US" sz="1600">
                <a:latin typeface="Times New Roman" panose="02020603050405020304" pitchFamily="18" charset="0"/>
              </a:rPr>
              <a:t>a criterios de racionalidad, eficacia y eficiencia. Los hombres</a:t>
            </a:r>
          </a:p>
          <a:p>
            <a:pPr eaLnBrk="0" hangingPunct="0"/>
            <a:r>
              <a:rPr lang="es-ES_tradnl" altLang="en-US" sz="1600">
                <a:latin typeface="Times New Roman" panose="02020603050405020304" pitchFamily="18" charset="0"/>
              </a:rPr>
              <a:t>vivimos en torno a organizaciones.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3429002" y="6032502"/>
            <a:ext cx="5770563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s-ES_tradnl" altLang="en-US" sz="1600">
                <a:latin typeface="Times New Roman" panose="02020603050405020304" pitchFamily="18" charset="0"/>
              </a:rPr>
              <a:t>El sistema político se abre. Se reconocen los derechos universales.</a:t>
            </a:r>
          </a:p>
          <a:p>
            <a:pPr eaLnBrk="0" hangingPunct="0"/>
            <a:r>
              <a:rPr lang="es-ES_tradnl" altLang="en-US" sz="1600">
                <a:latin typeface="Times New Roman" panose="02020603050405020304" pitchFamily="18" charset="0"/>
              </a:rPr>
              <a:t>Mayor respeto a la dignidad de la vida humana. Legitimidad política</a:t>
            </a:r>
          </a:p>
          <a:p>
            <a:pPr eaLnBrk="0" hangingPunct="0"/>
            <a:r>
              <a:rPr lang="es-ES_tradnl" altLang="en-US" sz="1600">
                <a:latin typeface="Times New Roman" panose="02020603050405020304" pitchFamily="18" charset="0"/>
              </a:rPr>
              <a:t>sobre la base de la soberanía popular.</a:t>
            </a:r>
          </a:p>
          <a:p>
            <a:pPr eaLnBrk="0" hangingPunct="0"/>
            <a:endParaRPr lang="es-ES_tradnl" altLang="en-US" sz="1600">
              <a:latin typeface="Times New Roman" panose="02020603050405020304" pitchFamily="18" charset="0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3255963" y="-28575"/>
            <a:ext cx="24955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altLang="en-US" sz="1400" b="1"/>
              <a:t>REVOLUCIÓN INDUSTRIAL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592138" y="1504952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755650" y="836613"/>
            <a:ext cx="7848600" cy="503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ES" altLang="en-US" b="1"/>
              <a:t>La sociedad como estructura</a:t>
            </a:r>
          </a:p>
          <a:p>
            <a:endParaRPr lang="es-ES" altLang="en-US" b="1"/>
          </a:p>
          <a:p>
            <a:pPr>
              <a:buFontTx/>
              <a:buChar char="•"/>
            </a:pPr>
            <a:r>
              <a:rPr lang="es-ES" altLang="en-US" b="1"/>
              <a:t> Enorme sistema social donde individuos, organizaciones y grupos se relacionan entre sí.</a:t>
            </a:r>
          </a:p>
          <a:p>
            <a:endParaRPr lang="es-ES" altLang="en-US" b="1"/>
          </a:p>
          <a:p>
            <a:endParaRPr lang="es-ES" altLang="en-US" b="1"/>
          </a:p>
          <a:p>
            <a:endParaRPr lang="es-ES" altLang="en-US" b="1"/>
          </a:p>
          <a:p>
            <a:pPr>
              <a:buFontTx/>
              <a:buChar char="•"/>
            </a:pPr>
            <a:r>
              <a:rPr lang="es-ES" altLang="en-US" b="1"/>
              <a:t> La estructura no la controla nadie, aunque hay grupos e instituciones con más poder que otros, y por tanto, con mayor peso en la configuración de las estructuras del futuro (privilegios).</a:t>
            </a:r>
          </a:p>
          <a:p>
            <a:endParaRPr lang="es-ES" altLang="en-US" b="1"/>
          </a:p>
          <a:p>
            <a:endParaRPr lang="es-ES" altLang="en-US" b="1"/>
          </a:p>
          <a:p>
            <a:endParaRPr lang="es-ES" altLang="en-US" b="1"/>
          </a:p>
          <a:p>
            <a:pPr>
              <a:buFontTx/>
              <a:buChar char="•"/>
            </a:pPr>
            <a:r>
              <a:rPr lang="es-ES" altLang="en-US" b="1"/>
              <a:t> La estructura está compuesta por reglas (significados y sanciones) y recursos sociales (autoridad y propiedad). La estructura condiciona a la acción, pero al mismo tiempo la hace posible: los agentes pueden actuar de forma alternativa a las reglas y los recursos sociales, aunque eso tiene un coste.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395536" y="764704"/>
            <a:ext cx="7724527" cy="5837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s-ES" altLang="en-US" b="1" dirty="0"/>
              <a:t>Dimensiones de la estructura social:</a:t>
            </a:r>
          </a:p>
          <a:p>
            <a:endParaRPr lang="es-ES" altLang="en-US" b="1" dirty="0"/>
          </a:p>
          <a:p>
            <a:endParaRPr lang="es-ES" altLang="en-US" b="1" dirty="0"/>
          </a:p>
          <a:p>
            <a:endParaRPr lang="es-ES" altLang="en-US" b="1" dirty="0"/>
          </a:p>
          <a:p>
            <a:endParaRPr lang="es-ES" altLang="en-US" b="1" dirty="0"/>
          </a:p>
          <a:p>
            <a:endParaRPr lang="es-ES" altLang="en-US" b="1" dirty="0"/>
          </a:p>
          <a:p>
            <a:endParaRPr lang="es-ES" altLang="en-US" b="1" dirty="0"/>
          </a:p>
          <a:p>
            <a:endParaRPr lang="es-ES" altLang="en-US" b="1" dirty="0"/>
          </a:p>
          <a:p>
            <a:endParaRPr lang="es-ES" altLang="en-US" b="1" dirty="0"/>
          </a:p>
          <a:p>
            <a:endParaRPr lang="es-ES" altLang="en-US" b="1" dirty="0"/>
          </a:p>
          <a:p>
            <a:pPr>
              <a:buFontTx/>
              <a:buChar char="•"/>
            </a:pPr>
            <a:r>
              <a:rPr lang="es-ES" altLang="en-US" b="1" dirty="0"/>
              <a:t> </a:t>
            </a:r>
            <a:r>
              <a:rPr lang="es-ES" altLang="en-US" sz="2400" b="1" dirty="0"/>
              <a:t>Demográfica</a:t>
            </a:r>
            <a:r>
              <a:rPr lang="es-ES" altLang="en-US" b="1" dirty="0"/>
              <a:t>: los procesos demográficos afectan a la sociedad y a los individuos. Envejecimiento, inmigración, fecundidad, tamaño y estructura de la población. Ejemplo: La primera causa del subdesarrollo es la demografía.</a:t>
            </a:r>
          </a:p>
          <a:p>
            <a:pPr>
              <a:buFontTx/>
              <a:buChar char="•"/>
            </a:pPr>
            <a:endParaRPr lang="es-ES" altLang="en-US" b="1" dirty="0"/>
          </a:p>
          <a:p>
            <a:pPr>
              <a:buFontTx/>
              <a:buChar char="•"/>
            </a:pPr>
            <a:r>
              <a:rPr lang="es-ES" altLang="en-US" b="1" dirty="0"/>
              <a:t> </a:t>
            </a:r>
            <a:r>
              <a:rPr lang="es-ES" altLang="en-US" sz="2400" b="1" dirty="0"/>
              <a:t>Económica</a:t>
            </a:r>
            <a:r>
              <a:rPr lang="es-ES" altLang="en-US" b="1" dirty="0"/>
              <a:t>: satisfacción de las necesidades materiales. Mercado, empresa, consumo, empleo, profesiones, infraestructuras, son recursos básicos de una sociedad.</a:t>
            </a:r>
          </a:p>
          <a:p>
            <a:endParaRPr lang="es-ES" altLang="en-US" b="1" dirty="0"/>
          </a:p>
          <a:p>
            <a:endParaRPr lang="es-ES" altLang="en-US" b="1" dirty="0"/>
          </a:p>
        </p:txBody>
      </p:sp>
      <p:sp>
        <p:nvSpPr>
          <p:cNvPr id="20483" name="Line 3"/>
          <p:cNvSpPr>
            <a:spLocks noChangeShapeType="1"/>
          </p:cNvSpPr>
          <p:nvPr/>
        </p:nvSpPr>
        <p:spPr bwMode="auto">
          <a:xfrm flipH="1">
            <a:off x="1476377" y="1412875"/>
            <a:ext cx="12239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 flipH="1">
            <a:off x="2987675" y="1484313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3419477" y="1484313"/>
            <a:ext cx="360363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3708400" y="1412875"/>
            <a:ext cx="935038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3851275" y="1268413"/>
            <a:ext cx="1873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323850" y="1916113"/>
            <a:ext cx="1441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altLang="en-US"/>
              <a:t>demográfica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1908175" y="1916113"/>
            <a:ext cx="1289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altLang="en-US"/>
              <a:t>económica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3492500" y="1844677"/>
            <a:ext cx="908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altLang="en-US" dirty="0"/>
              <a:t>política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4716463" y="1484313"/>
            <a:ext cx="920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altLang="en-US"/>
              <a:t>cultural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5795963" y="1052513"/>
            <a:ext cx="768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" altLang="en-US"/>
              <a:t>social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042988" y="333377"/>
            <a:ext cx="7004050" cy="640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ES" altLang="en-US" b="1"/>
              <a:t>Dimensiones de la estructura social:</a:t>
            </a:r>
          </a:p>
          <a:p>
            <a:endParaRPr lang="es-ES" altLang="en-US" b="1"/>
          </a:p>
          <a:p>
            <a:endParaRPr lang="es-ES" altLang="en-US" b="1"/>
          </a:p>
          <a:p>
            <a:pPr>
              <a:buFontTx/>
              <a:buChar char="•"/>
            </a:pPr>
            <a:r>
              <a:rPr lang="es-ES" altLang="en-US" b="1"/>
              <a:t> </a:t>
            </a:r>
            <a:r>
              <a:rPr lang="es-ES" altLang="en-US" sz="2400" b="1"/>
              <a:t>Política</a:t>
            </a:r>
            <a:r>
              <a:rPr lang="es-ES" altLang="en-US" b="1"/>
              <a:t>: la toma de decisiones, la resolución de los conflictos de intereses, la integración o exclusión social, la participación en la vida social, son cuestiones que se resuelven de distinta forma política (estado, sociedad civil…)</a:t>
            </a:r>
          </a:p>
          <a:p>
            <a:pPr>
              <a:buFontTx/>
              <a:buChar char="•"/>
            </a:pPr>
            <a:endParaRPr lang="es-ES" altLang="en-US" b="1"/>
          </a:p>
          <a:p>
            <a:endParaRPr lang="es-ES" altLang="en-US" b="1"/>
          </a:p>
          <a:p>
            <a:pPr>
              <a:buFontTx/>
              <a:buChar char="•"/>
            </a:pPr>
            <a:r>
              <a:rPr lang="es-ES" altLang="en-US" b="1"/>
              <a:t> </a:t>
            </a:r>
            <a:r>
              <a:rPr lang="es-ES" altLang="en-US" sz="2400" b="1"/>
              <a:t>Cultural</a:t>
            </a:r>
            <a:r>
              <a:rPr lang="es-ES" altLang="en-US" b="1"/>
              <a:t>: las ideas, los valores, las creencias tienen mucho peso en la configuración de la vida social. Cada sociedad tiene sus propios rasgos culturales que le ayudan a conducirse de una u otra forma. Las culturas similares conforman civilizaciones (occidental/musulmana).</a:t>
            </a:r>
          </a:p>
          <a:p>
            <a:endParaRPr lang="es-ES" altLang="en-US" b="1"/>
          </a:p>
          <a:p>
            <a:endParaRPr lang="es-ES" altLang="en-US" b="1"/>
          </a:p>
          <a:p>
            <a:pPr>
              <a:buFontTx/>
              <a:buChar char="•"/>
            </a:pPr>
            <a:r>
              <a:rPr lang="es-ES" altLang="en-US" b="1"/>
              <a:t> </a:t>
            </a:r>
            <a:r>
              <a:rPr lang="es-ES" altLang="en-US" sz="2400" b="1"/>
              <a:t>Social</a:t>
            </a:r>
            <a:r>
              <a:rPr lang="es-ES" altLang="en-US" b="1"/>
              <a:t>: la desigualdad (acceso asimétrico a los recursos materiales y culturales), la familia, la educación, la religión, la salud, los medios de comunicación, son otros subsistemas determinantes que configuran una sociedad. </a:t>
            </a:r>
          </a:p>
          <a:p>
            <a:r>
              <a:rPr lang="es-ES" altLang="en-US" b="1"/>
              <a:t> </a:t>
            </a:r>
          </a:p>
          <a:p>
            <a:r>
              <a:rPr lang="es-ES" altLang="en-US" b="1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481</TotalTime>
  <Words>1866</Words>
  <Application>Microsoft Office PowerPoint</Application>
  <PresentationFormat>Presentación en pantalla (4:3)</PresentationFormat>
  <Paragraphs>423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6" baseType="lpstr">
      <vt:lpstr>Arial</vt:lpstr>
      <vt:lpstr>Gill Sans MT</vt:lpstr>
      <vt:lpstr>Times New Roman</vt:lpstr>
      <vt:lpstr>Parcel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organiza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aniano</dc:creator>
  <cp:lastModifiedBy>Cesar Ponce</cp:lastModifiedBy>
  <cp:revision>32</cp:revision>
  <dcterms:created xsi:type="dcterms:W3CDTF">2004-09-28T18:17:28Z</dcterms:created>
  <dcterms:modified xsi:type="dcterms:W3CDTF">2025-04-25T16:37:54Z</dcterms:modified>
</cp:coreProperties>
</file>