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61" r:id="rId7"/>
    <p:sldId id="264" r:id="rId8"/>
    <p:sldId id="328" r:id="rId9"/>
    <p:sldId id="329" r:id="rId10"/>
    <p:sldId id="286" r:id="rId11"/>
    <p:sldId id="294" r:id="rId12"/>
    <p:sldId id="289" r:id="rId13"/>
    <p:sldId id="325" r:id="rId14"/>
    <p:sldId id="318" r:id="rId15"/>
    <p:sldId id="317" r:id="rId16"/>
    <p:sldId id="319" r:id="rId17"/>
    <p:sldId id="290" r:id="rId18"/>
    <p:sldId id="292" r:id="rId19"/>
    <p:sldId id="293" r:id="rId20"/>
    <p:sldId id="327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2274" autoAdjust="0"/>
  </p:normalViewPr>
  <p:slideViewPr>
    <p:cSldViewPr snapToGrid="0">
      <p:cViewPr varScale="1">
        <p:scale>
          <a:sx n="98" d="100"/>
          <a:sy n="98" d="100"/>
        </p:scale>
        <p:origin x="11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FC34F9-B798-468F-B922-917331A8DB34}" type="datetime1">
              <a:rPr lang="es-ES" smtClean="0"/>
              <a:t>22/06/2025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B3F5E-49FE-4149-A539-78A0F57CAB55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0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568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390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F18F5-AB34-44F9-BEBF-71BB23DD596D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830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Constituyen una zona de contacto inmunológico directo con agentes patógenos y Antígenos del medio ambiente.  En su seno se produce diferenciación de linfocitos T y B en inmunocompetentes ante el estímulo de los Antígenos. Algunos de estos linfocitos serán linfocitos mensajeros específicos y otros linfocitos con memoria.  Producción de Anticuerpos específicos por parte de linfocitos transformados en células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F18F5-AB34-44F9-BEBF-71BB23DD596D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59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24C91-6175-6407-6546-D9FB40164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0DD319-79C8-55BB-C6F8-B2D207517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57EFD-DCC9-623B-4FCA-7D5B56BD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83FA8E-F6F5-4074-9159-B9FF9AB09FEA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E7D801-CE4C-C583-0057-C4A62997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BC993-C7A5-AB10-99E5-AA108948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70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511F7-6C2E-EFFB-33D5-D42302C2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AA095F-FD1B-0CE6-3B31-3F0B6498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9FA14C-3DFE-B0B3-D90A-80EEC95A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7A7E1F-9094-41D1-A177-BE1146CB566D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8462E-89FD-EF0B-91EF-5543AC24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D4C51-026F-11D4-D489-AFBF8122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194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ED6F7-28F7-0B09-5022-D0130C57D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8F3D1B-85D1-B16F-6A29-2D506E09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D2A90-68C2-01DD-23B9-AD3D4AA0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451BA5-0E59-42AB-B6D4-F1B13775B2F0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B20AD-6DCC-EC5F-4744-BA77099B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21A5D-6DA9-19A9-AAC2-C1184903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676721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CB8CC-156F-2776-A10A-E4E86189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C9804-962A-49C0-A1BF-6858C75CE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C1DBF-4028-96D8-FD98-8BEDC01C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451BA5-0E59-42AB-B6D4-F1B13775B2F0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597AD-2C0A-B0B3-EF1F-75CF22B1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0F7DE-0020-830A-E4B7-0EB2AF98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54023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2AB8E-F579-6348-3D00-2B061F21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CF40E3-E543-6AC4-D69E-9365ADBE5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9E3D8-E18C-FE87-9E0E-832BB83E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2AFEF2-ECA8-4C32-8740-7C98084E5469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21475-42C7-0D32-9576-F0E4C69B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7BAFA9-ADCA-9FE0-268E-8AC6714A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42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8C479-3DD9-5328-8A28-328A32EE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73A0B-E5FD-B158-C373-B3F26DA47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EBC93E-CD4C-52DC-4F3F-564552843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5B18D5-74B6-29D9-24F7-47D8FBA5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C492A-3CEE-410B-AC30-7354AE999ABC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E639BB-B56F-4EC2-6825-6DA18955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E04717-B7D5-ECBC-AFB8-A8D51676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57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33984-FF05-B507-F47E-3DB61931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CD0B8C-DD62-D90A-7D19-D2918D9F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04FB56-FD3B-A941-B688-763984781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68188A-E5C8-CB1E-F4A0-59E9ABF5F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CEA1A7-0404-1BAB-F071-528E2D374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4EDA79-50F6-A8E2-2D2F-E413571E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882297-700E-4D7A-85E1-0457EA91AAC7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1CA628-07E6-42A5-CC4E-2F35EE1D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C6322E-B285-CB75-24A1-DB6B9F7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0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90934-925E-3EA0-1652-2F1604B6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6ACCA8-2FD8-864B-FD9A-58E7790C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BFF837-E2FE-46FE-B7F1-A77E1FE55CBA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2BEC76-46C0-B4AC-3BEA-2F88E91E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F29002-ED4A-A79F-04E8-C39E041C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422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27C418-CC2B-6E63-04CA-67431436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1650FF-A663-41BB-B615-F28D7A29E914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9AEAE9-D2DC-9E21-2D1B-0BC9C3AE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0F1AB7-81C0-A247-A2EE-FBD86176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65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13C4-40DB-3E9E-156D-0D57A500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F0C6C-D3A4-0201-6696-230CE478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2AD8A2-7188-7EC1-A5CA-011DFF7D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E7E4A5-E0CB-968A-611B-2621B683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451BA5-0E59-42AB-B6D4-F1B13775B2F0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B524A5-790D-A246-E771-906D1BF7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D09A44-9958-DEF3-63A7-C2827A0E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417856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0C4CD-E42F-3C67-A7DE-7CBADD41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D27ACC-02C9-4392-98CF-18D8B80D4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7164FD-B47A-6180-9CC5-352004CF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FE8588-BB15-4DBD-1E0A-2119F4D9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451BA5-0E59-42AB-B6D4-F1B13775B2F0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006CD-982E-E8A0-442D-47A5F7CA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0A12B-97CB-5671-57FE-A5FE2E40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708128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E49811-34B6-EB97-4241-DD5CD2E7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330F-54C4-59D0-28EE-0B39E47FA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B5A7D-D6F6-2276-BE56-DF97DFFE3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66451BA5-0E59-42AB-B6D4-F1B13775B2F0}" type="datetime1">
              <a:rPr lang="es-ES" noProof="0" smtClean="0"/>
              <a:t>22/06/2025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10F27-3B0F-D185-D694-B4B1724E1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98657F-FB9F-B182-61E9-323611F42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7340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2" userDrawn="1">
          <p15:clr>
            <a:srgbClr val="F26B43"/>
          </p15:clr>
        </p15:guide>
        <p15:guide id="4" pos="117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orient="horz" pos="888" userDrawn="1">
          <p15:clr>
            <a:srgbClr val="F26B43"/>
          </p15:clr>
        </p15:guide>
        <p15:guide id="7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11849" y="1956816"/>
            <a:ext cx="9875520" cy="1472184"/>
          </a:xfrm>
        </p:spPr>
        <p:txBody>
          <a:bodyPr rtlCol="0"/>
          <a:lstStyle/>
          <a:p>
            <a:pPr rtl="0"/>
            <a:r>
              <a:rPr lang="es-ES" dirty="0"/>
              <a:t>Sistema linfático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3CAC17-E2D2-4E9F-A8C3-908CB98CD4DD}"/>
              </a:ext>
            </a:extLst>
          </p:cNvPr>
          <p:cNvSpPr/>
          <p:nvPr/>
        </p:nvSpPr>
        <p:spPr>
          <a:xfrm>
            <a:off x="2203181" y="106108"/>
            <a:ext cx="9341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PRIMARIOS</a:t>
            </a:r>
            <a:endParaRPr lang="es-419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445957" y="1027248"/>
            <a:ext cx="7520996" cy="4148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MEDULA ÓSEA ROJA: 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lugar donde asientan las células madre hematopoyéticas y, a partir de ellas, se producen todas las células sanguíneas. </a:t>
            </a:r>
          </a:p>
          <a:p>
            <a:pPr algn="just">
              <a:lnSpc>
                <a:spcPct val="150000"/>
              </a:lnSpc>
            </a:pPr>
            <a:endParaRPr lang="es-MX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órgano primario del sistema inmunitario: génesis de las células progenitoras de los linfocitos T, que migran al timo, y los progenitores de los linfocitos B, los cuales maduran en ella transformándose en linfocitos B inmunocompetentes.</a:t>
            </a:r>
            <a:endParaRPr lang="es-419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0033FC-CF0E-4BF5-9920-50B1F35F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986" y="1630242"/>
            <a:ext cx="3757741" cy="38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538506" y="811804"/>
            <a:ext cx="8021833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TIMO: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timo es un órgano </a:t>
            </a:r>
            <a:r>
              <a:rPr lang="es-MX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cervicotorácico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impar y mediano, situado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 base del cuello y en la parte anterior del mediastino superior.</a:t>
            </a:r>
            <a:endParaRPr lang="es-419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 linfoide primario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sitio donde se diferencian y reproducen los linfocitos T responsables de la inmunidad celular.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Recibe por la sangre las células madre precursoras de los linfocitos T (células pro-T) generadas en la médula ósea y las transforma en linfocitos T inmunocompetentes que migran a los órganos linfoides secundarios.</a:t>
            </a:r>
            <a:endParaRPr lang="es-419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DC5CA9-FAA8-4E76-AFA5-E3648B03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94" y="811804"/>
            <a:ext cx="2792640" cy="18953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27B77B-9D28-4F32-8F0C-AF87980B48B4}"/>
              </a:ext>
            </a:extLst>
          </p:cNvPr>
          <p:cNvSpPr/>
          <p:nvPr/>
        </p:nvSpPr>
        <p:spPr>
          <a:xfrm>
            <a:off x="2203181" y="106108"/>
            <a:ext cx="9341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PRIMARIOS</a:t>
            </a:r>
            <a:endParaRPr lang="es-419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D81015-D160-4C0A-A19A-00BBC342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94" y="3207425"/>
            <a:ext cx="1857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385209" y="975057"/>
            <a:ext cx="7416374" cy="558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GANGLIOS LINFÁTICOS: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los órganos linfáticos más abundantes: en un adulto unos 450 aprox.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Tienen dos funciones: limpiar la linfa y actuar como un sitio de activación de los linfocitos T y B. 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estructura con forma de frijol de menos de 3 cm de largo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 una hendidura llamada hilio a un lado. 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encerrado en una cápsula fibrosa con trabéculas que dividen de manera parcial el interior del ganglio en compartimientos.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/>
              <a:t>Consta, sobre todo, de un estroma de tejido conjuntivo reticular y un parénquima de linfocitos y células presentadoras de antígenos</a:t>
            </a:r>
            <a:endParaRPr lang="es-419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7BB185F-666B-4283-8000-95A02F8C5464}"/>
              </a:ext>
            </a:extLst>
          </p:cNvPr>
          <p:cNvSpPr/>
          <p:nvPr/>
        </p:nvSpPr>
        <p:spPr>
          <a:xfrm>
            <a:off x="2203182" y="106108"/>
            <a:ext cx="93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SECUNDARIOS</a:t>
            </a:r>
            <a:endParaRPr lang="es-419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DACB6C-E536-4B91-907C-65B2C294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88" y="819150"/>
            <a:ext cx="4171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E717CB-4835-4B99-8ED2-7EC0F08E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85" y="755788"/>
            <a:ext cx="3193915" cy="583370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136187" y="99569"/>
            <a:ext cx="11001983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GANGLIOS LINFÁTICOS: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ganglios linfáticos están dispersos, pero hay concentraciones especiales en los siguientes lugares.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Cervicales: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presentan en el cuello, vigilan la linfa que proviene de la cabeza y el cuello.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Axilares: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concentrados en las axilas, reciben linfa de las extremidades superiores y las mamas.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Torácicos: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cavidad torácica, sobre todo en el mediastino, y reciben linfa del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mediastino, los pulmones y las vías respiratorias.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Abdominales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ubican en la pared abdominopélvica posterior y reciben linfa de los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aparatos urinario y reproductor.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Intestinales y mesentéricos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encuentran en los mesenterios y adyacentes al apéndice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los intestinos; reciben linfa del tubo digestivo.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Inguinales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presentan en la ingle, reciben linfa de las extremidades inferiores.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Poplíteos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presentan en la parte posterior de la rodilla y reciben linfa de la pierna.</a:t>
            </a:r>
          </a:p>
          <a:p>
            <a:pPr algn="just">
              <a:lnSpc>
                <a:spcPct val="150000"/>
              </a:lnSpc>
            </a:pPr>
            <a:endParaRPr lang="es-419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439946" y="395140"/>
            <a:ext cx="7283816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BAZO: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 localizado en el abdomen.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Función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Filtración de antígenos de la sangre circulante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los transporta hacia los centros germinales dentro de su pulpa blanca, donde se activan los linfocitos T y B.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 en la síntesis de </a:t>
            </a:r>
            <a:r>
              <a:rPr lang="es-419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parte de los linfocitos B activados en los folículos linfoides, esencial para la respuesta inmunitaria humoral primaria.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Producción de opsoninas 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la </a:t>
            </a:r>
            <a:r>
              <a:rPr lang="es-419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tuftina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s-419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properdina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facilitan la fagocitosis de bacterias encapsuladas por parte de los macrófagos y neutrófilos.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7E2E8B-1388-44FA-A594-764C6F38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49" y="1112473"/>
            <a:ext cx="3265299" cy="32066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D665A6A-A12C-F7D8-481D-260579F6082D}"/>
              </a:ext>
            </a:extLst>
          </p:cNvPr>
          <p:cNvSpPr/>
          <p:nvPr/>
        </p:nvSpPr>
        <p:spPr>
          <a:xfrm>
            <a:off x="2203182" y="106108"/>
            <a:ext cx="93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SECUNDARIOS</a:t>
            </a:r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1737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4E94992-C45F-FF65-BD2E-180C4116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57" y="700391"/>
            <a:ext cx="5032442" cy="50583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270653" y="952207"/>
            <a:ext cx="10439499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AMÍGDALAS: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masas de tejido linfoide ubicadas a ambos lados de la faringe.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función principal es ayudar a combatir infecciones atrapando gérmenes 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entran por la boca y la nariz.</a:t>
            </a:r>
            <a:endParaRPr lang="es-419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Función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 de contacto inmunológico directo con agentes patógenos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Ag del medio ambiente.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Diferenciación de linfocitos T y B en inmunocompetentes ante el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estímulo de los Ag.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Algunos serán linfocitos mensajeros específicos y otros linfocitos con memoria.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Producción de Ac específicos por parte de linfocitos transformados en células plasmáticas </a:t>
            </a:r>
          </a:p>
          <a:p>
            <a:pPr indent="-360363"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secretoras.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EAA49F-423B-0F61-F126-FD72F97383C3}"/>
              </a:ext>
            </a:extLst>
          </p:cNvPr>
          <p:cNvSpPr/>
          <p:nvPr/>
        </p:nvSpPr>
        <p:spPr>
          <a:xfrm>
            <a:off x="2203182" y="106108"/>
            <a:ext cx="93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SECUNDARIOS</a:t>
            </a:r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18157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255145" y="1129667"/>
            <a:ext cx="8124315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PLACAS DE PEYER: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Acúmulos de tejido linfático en mucosa y submucosa de la parte más baja del intestino delgado, el íleon.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Función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Reconocimiento y captura de antígenos y patógenos intestinales a través de células especializadas, como las células M, que transportan estos antígenos hacia las células inmunitarias subyacentes.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Inducción de respuestas inmunitarias adaptativas: Actúan como centros de activación de linfocitos B y T.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9278DF-AB08-4296-A133-42EB0A79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888" y="258508"/>
            <a:ext cx="3288967" cy="500267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1866ECF-5DF0-FEDB-A241-39F98585E25A}"/>
              </a:ext>
            </a:extLst>
          </p:cNvPr>
          <p:cNvSpPr/>
          <p:nvPr/>
        </p:nvSpPr>
        <p:spPr>
          <a:xfrm>
            <a:off x="2355582" y="258508"/>
            <a:ext cx="93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SECUNDARIOS</a:t>
            </a:r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4222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8016" y="1690493"/>
            <a:ext cx="4926009" cy="3276282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Primarios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Médula ósea: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Sitio de formación de todas las células sanguíneas (hematopoyesis).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Maduración de linfocitos B.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Timo: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Maduración y diferenciación de linfocitos T.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285140" y="175032"/>
            <a:ext cx="4926008" cy="604627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Secundarios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Ganglios linfáticos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Filtran la linfa para eliminar patógenos y antígenos.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Sitio de activación de linfocitos B y T.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Bazo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Filtra antígenos en la sangre.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Inicia la respuesta inmunitaria a nivel sistémico.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Tejido linfoide asociado a mucosas (MALT):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Amígdalas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Responden a patógenos inhalados o ingeridos.</a:t>
            </a:r>
          </a:p>
          <a:p>
            <a:pPr algn="just">
              <a:lnSpc>
                <a:spcPct val="150000"/>
              </a:lnSpc>
            </a:pP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Placas de </a:t>
            </a:r>
            <a:r>
              <a:rPr lang="es-419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Peyer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Detectan antígenos en el intestino y participan en la activación de linfocitos B y 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12" y="185109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5F3929-A34E-8543-45EE-80DE6BF3FD3D}"/>
              </a:ext>
            </a:extLst>
          </p:cNvPr>
          <p:cNvSpPr txBox="1"/>
          <p:nvPr/>
        </p:nvSpPr>
        <p:spPr>
          <a:xfrm>
            <a:off x="3047189" y="3105835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GRACIAS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53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2">
            <a:extLst>
              <a:ext uri="{FF2B5EF4-FFF2-40B4-BE49-F238E27FC236}">
                <a16:creationId xmlns:a16="http://schemas.microsoft.com/office/drawing/2014/main" id="{F5FAB50C-0D8B-44CC-A77D-9EB7A563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-2462"/>
            <a:ext cx="9997440" cy="1143000"/>
          </a:xfrm>
        </p:spPr>
        <p:txBody>
          <a:bodyPr/>
          <a:lstStyle/>
          <a:p>
            <a:r>
              <a:rPr lang="es-ES" dirty="0"/>
              <a:t>SISTEMA LINFÁTICO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90805-BCD6-4D6A-98B8-498D39CC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6" y="1214336"/>
            <a:ext cx="7393021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sistema linfático forma parte del aparato circulatorio y del sistema inmunitario.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sistema especializado que conduce linfa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 células linfoides entre la sangre y los ganglios linfáticos.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Sistemacirculatoriolinfatico.jpg">
            <a:extLst>
              <a:ext uri="{FF2B5EF4-FFF2-40B4-BE49-F238E27FC236}">
                <a16:creationId xmlns:a16="http://schemas.microsoft.com/office/drawing/2014/main" id="{7E2CC04C-19DC-4D21-A513-DCB235D5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530938"/>
            <a:ext cx="2783898" cy="4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2">
            <a:extLst>
              <a:ext uri="{FF2B5EF4-FFF2-40B4-BE49-F238E27FC236}">
                <a16:creationId xmlns:a16="http://schemas.microsoft.com/office/drawing/2014/main" id="{9EE85407-8B26-40AC-A29E-B1CAB57F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-2462"/>
            <a:ext cx="9997440" cy="1143000"/>
          </a:xfrm>
        </p:spPr>
        <p:txBody>
          <a:bodyPr/>
          <a:lstStyle/>
          <a:p>
            <a:r>
              <a:rPr lang="es-ES" dirty="0"/>
              <a:t>SISTEMA LINFÁTICO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90805-BCD6-4D6A-98B8-498D39CC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931423"/>
            <a:ext cx="8192375" cy="53443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419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Funciones</a:t>
            </a:r>
            <a:r>
              <a:rPr lang="es-419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419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Drenaje del líquido intersticial (mantener el equilibrio osmolar):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capta el exceso de líquido intersticial que se encuentra entre las células, y lo devuelve a la sangre.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419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grasas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mayor parte de las grasas que se absorben en el intestino procedentes de los alimentos son transportadas por el sistema linfático hacia la sangre.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419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Respuesta inmunitaria</a:t>
            </a: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Los linfocitos T, B y macrófagos presentes en los ganglios linfáticos y otros órganos linfoides reconocen y eliminan sustancias extrañas y microorganismos patógenos potenciales.</a:t>
            </a:r>
          </a:p>
        </p:txBody>
      </p:sp>
      <p:pic>
        <p:nvPicPr>
          <p:cNvPr id="1026" name="Picture 2" descr="Sistemacirculatoriolinfatico.jpg">
            <a:extLst>
              <a:ext uri="{FF2B5EF4-FFF2-40B4-BE49-F238E27FC236}">
                <a16:creationId xmlns:a16="http://schemas.microsoft.com/office/drawing/2014/main" id="{7E2CC04C-19DC-4D21-A513-DCB235D5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530938"/>
            <a:ext cx="2783898" cy="4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2">
            <a:extLst>
              <a:ext uri="{FF2B5EF4-FFF2-40B4-BE49-F238E27FC236}">
                <a16:creationId xmlns:a16="http://schemas.microsoft.com/office/drawing/2014/main" id="{9EE85407-8B26-40AC-A29E-B1CAB57F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-2462"/>
            <a:ext cx="9997440" cy="1143000"/>
          </a:xfrm>
        </p:spPr>
        <p:txBody>
          <a:bodyPr/>
          <a:lstStyle/>
          <a:p>
            <a:r>
              <a:rPr lang="es-ES" dirty="0"/>
              <a:t>SISTEMA LINFÁTICO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90805-BCD6-4D6A-98B8-498D39CC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64" y="1665089"/>
            <a:ext cx="7593640" cy="33077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419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Componentes</a:t>
            </a: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Linfa, el líquido recuperado. 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Vasos linfáticos, encargados de transportar la linfa.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Tejido linfático, compuesto de agregados de linfocitos y macrófagos que pueblan muchos órganos del cuerpo. 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linfáticos.</a:t>
            </a:r>
          </a:p>
        </p:txBody>
      </p:sp>
      <p:pic>
        <p:nvPicPr>
          <p:cNvPr id="6" name="Picture 2" descr="Sistemacirculatoriolinfatico.jpg">
            <a:extLst>
              <a:ext uri="{FF2B5EF4-FFF2-40B4-BE49-F238E27FC236}">
                <a16:creationId xmlns:a16="http://schemas.microsoft.com/office/drawing/2014/main" id="{9E4AC7FE-D833-4CB7-931F-60D2D9ED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530938"/>
            <a:ext cx="2783898" cy="4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circulatoriolinfatico.jpg">
            <a:extLst>
              <a:ext uri="{FF2B5EF4-FFF2-40B4-BE49-F238E27FC236}">
                <a16:creationId xmlns:a16="http://schemas.microsoft.com/office/drawing/2014/main" id="{01CAC279-DA3B-70CF-C222-F131D569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413" y="1196746"/>
            <a:ext cx="2783898" cy="4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D64AF6-72E5-3CCC-60B9-0704A856F1B8}"/>
              </a:ext>
            </a:extLst>
          </p:cNvPr>
          <p:cNvSpPr txBox="1"/>
          <p:nvPr/>
        </p:nvSpPr>
        <p:spPr>
          <a:xfrm>
            <a:off x="255351" y="403701"/>
            <a:ext cx="8966470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Linfa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linfa es el líquido corporal que circula por el sistema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vascular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linfático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proveniente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líquido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intersticial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fluye hacia el sistema vascular sanguíneo (venoso).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composición es similar a la del líquido intersticial en cuanto a su contenido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electrolitos, pero contiene células sanguíneas, representadas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principalmente</a:t>
            </a: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linfocitos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se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agregan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procedentes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linfoides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linfonodos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079CFF-FDA1-919F-AA2F-A9865026FCD2}"/>
              </a:ext>
            </a:extLst>
          </p:cNvPr>
          <p:cNvSpPr txBox="1"/>
          <p:nvPr/>
        </p:nvSpPr>
        <p:spPr>
          <a:xfrm>
            <a:off x="375234" y="228551"/>
            <a:ext cx="8827132" cy="5453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1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linfa tiene la función </a:t>
            </a: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drenar el agua desde los espacios intercelulares (EIC) hasta el torrente circulatorio 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transportar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elementos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constituidos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macromoléculas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no pueden ser difundidas a través de los capilares sanguíneos, como las proteínas que previamente se han escapado del plasma sanguíneo, las grasas absorbidas en el intestino delgado que le proporcionan a la linfa un color blanco lechoso y otras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partículas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voluminosas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microorganismos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sustancias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químicas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tóxicas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etc.).</a:t>
            </a:r>
          </a:p>
          <a:p>
            <a:pPr algn="just">
              <a:lnSpc>
                <a:spcPct val="15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el drenaje de la linfa se dificulta por alguna obstrucción del sistema vascular linfático, se produce una excesiva acumulación de líquido intersticial conocida como </a:t>
            </a:r>
            <a:r>
              <a:rPr lang="es-ES" sz="1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edema</a:t>
            </a: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 cual también se puede provocar por otras causas: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 la presión capilar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</a:t>
            </a: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ES" sz="1800" b="0" i="0" u="none" strike="noStrik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permeabilidad capilar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0" i="0" u="none" strike="noStrik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disminución </a:t>
            </a:r>
            <a:r>
              <a:rPr lang="es-E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las proteínas plasmáticas).</a:t>
            </a:r>
            <a:endParaRPr lang="en-US" dirty="0"/>
          </a:p>
        </p:txBody>
      </p:sp>
      <p:pic>
        <p:nvPicPr>
          <p:cNvPr id="4" name="Picture 2" descr="Sistemacirculatoriolinfatico.jpg">
            <a:extLst>
              <a:ext uri="{FF2B5EF4-FFF2-40B4-BE49-F238E27FC236}">
                <a16:creationId xmlns:a16="http://schemas.microsoft.com/office/drawing/2014/main" id="{7AF912D9-164C-2B67-0129-868BCE28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64" y="842223"/>
            <a:ext cx="2783898" cy="4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3CAC17-E2D2-4E9F-A8C3-908CB98CD4DD}"/>
              </a:ext>
            </a:extLst>
          </p:cNvPr>
          <p:cNvSpPr/>
          <p:nvPr/>
        </p:nvSpPr>
        <p:spPr>
          <a:xfrm>
            <a:off x="2296133" y="667003"/>
            <a:ext cx="8775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800" b="1" dirty="0"/>
              <a:t>ÓRGANOS DEL SISTEMA LINFÁTICO Y SUS FUNCIONES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7FACD5-32F2-4565-A8D9-A0AA4143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13" y="1954104"/>
            <a:ext cx="27241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D11DB9-B128-49BF-B039-C6A444DB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4" y="340468"/>
            <a:ext cx="10398867" cy="53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3CAC17-E2D2-4E9F-A8C3-908CB98CD4DD}"/>
              </a:ext>
            </a:extLst>
          </p:cNvPr>
          <p:cNvSpPr/>
          <p:nvPr/>
        </p:nvSpPr>
        <p:spPr>
          <a:xfrm>
            <a:off x="1094228" y="260218"/>
            <a:ext cx="9341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 b="1" dirty="0"/>
              <a:t>ÓRGANOS DEL SISTEMA LINFÁTICO Y SUS FUNCIONES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0763132-182C-4D84-A881-AD1A5B2D11FE}"/>
              </a:ext>
            </a:extLst>
          </p:cNvPr>
          <p:cNvSpPr/>
          <p:nvPr/>
        </p:nvSpPr>
        <p:spPr>
          <a:xfrm>
            <a:off x="582143" y="1101658"/>
            <a:ext cx="10711669" cy="461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PRIMARIOS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aquellos en los que tiene lugar la producción o la maduración de los linfocitos de la célula madre pluripotencial o precursor linfoide.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linfocitos B se diferencian en la médula ósea y los linfocitos T en el timo. </a:t>
            </a:r>
          </a:p>
          <a:p>
            <a:pPr algn="just">
              <a:lnSpc>
                <a:spcPct val="150000"/>
              </a:lnSpc>
            </a:pPr>
            <a:endParaRPr lang="es-MX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419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419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LINFOIDES SECUNDARIOS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los sitios donde tienen lugar las respuestas inmunitarias. Se podría decir que los órganos primarios son las «fábricas» de los linfocitos y los órganos secundarios sus «lugares de trabajo».</a:t>
            </a:r>
            <a:endParaRPr lang="es-419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ED04C-AD43-4E06-AD63-36D8B5E837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1334</Words>
  <Application>Microsoft Office PowerPoint</Application>
  <PresentationFormat>Panorámica</PresentationFormat>
  <Paragraphs>118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Century Gothic</vt:lpstr>
      <vt:lpstr>Wingdings</vt:lpstr>
      <vt:lpstr>Tema de Office</vt:lpstr>
      <vt:lpstr>Sistema linfático</vt:lpstr>
      <vt:lpstr>SISTEMA LINFÁTICO</vt:lpstr>
      <vt:lpstr>SISTEMA LINFÁTICO</vt:lpstr>
      <vt:lpstr>SISTEMA LINFÁTICO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linfático</dc:title>
  <dc:creator>Morella Guillen</dc:creator>
  <cp:lastModifiedBy>Cordovez Martínez María del Carmen</cp:lastModifiedBy>
  <cp:revision>59</cp:revision>
  <dcterms:created xsi:type="dcterms:W3CDTF">2018-11-27T22:53:51Z</dcterms:created>
  <dcterms:modified xsi:type="dcterms:W3CDTF">2025-06-23T01:40:38Z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