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5" r:id="rId4"/>
    <p:sldId id="256" r:id="rId5"/>
    <p:sldId id="257" r:id="rId6"/>
    <p:sldId id="274" r:id="rId7"/>
    <p:sldId id="270" r:id="rId8"/>
    <p:sldId id="277" r:id="rId9"/>
    <p:sldId id="258" r:id="rId10"/>
    <p:sldId id="259" r:id="rId11"/>
    <p:sldId id="276" r:id="rId12"/>
    <p:sldId id="278" r:id="rId13"/>
    <p:sldId id="261" r:id="rId14"/>
    <p:sldId id="271" r:id="rId15"/>
    <p:sldId id="260" r:id="rId16"/>
    <p:sldId id="26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49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40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066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7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81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76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59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15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575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59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31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7D964-9201-4021-8E8A-67259C15A663}" type="datetimeFigureOut">
              <a:rPr lang="es-ES" smtClean="0"/>
              <a:t>29/06/2025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5B91-D23F-42D4-944D-D117BC53E2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31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Base_(qu%C3%ADmica)" TargetMode="External"/><Relationship Id="rId2" Type="http://schemas.openxmlformats.org/officeDocument/2006/relationships/hyperlink" Target="https://es.wikipedia.org/wiki/%C3%81ci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Inhalaci%C3%B3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.wikipedia.org/wiki/Exhalaci%C3%B3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Hematosi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es.wikipedia.org/wiki/Diafragma_(anatom%C3%ADa)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parato respiratorio: bronquios  Foto de arch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43408"/>
            <a:ext cx="89644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987824" y="1628800"/>
            <a:ext cx="46805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2400" b="1" dirty="0">
              <a:latin typeface="Arial" charset="0"/>
              <a:cs typeface="Arial" charset="0"/>
            </a:endParaRPr>
          </a:p>
          <a:p>
            <a:endParaRPr lang="es-EC" sz="2400" b="1" dirty="0">
              <a:latin typeface="Arial" charset="0"/>
              <a:cs typeface="Arial" charset="0"/>
            </a:endParaRPr>
          </a:p>
          <a:p>
            <a:r>
              <a:rPr lang="es-EC" sz="2400" b="1" dirty="0">
                <a:latin typeface="Arial" charset="0"/>
                <a:cs typeface="Arial" charset="0"/>
              </a:rPr>
              <a:t>APARATO RESPIRATORIO</a:t>
            </a:r>
          </a:p>
          <a:p>
            <a:br>
              <a:rPr lang="es-EC" dirty="0">
                <a:latin typeface="Arial" charset="0"/>
                <a:cs typeface="Arial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9561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0" y="1735678"/>
            <a:ext cx="6768751" cy="1652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dispone de una serie de estructuras u órganos, los cuales en conjunto desarrollan los cuatro procesos básicos de la respiración: 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640" y="4494268"/>
            <a:ext cx="571648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1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. Ventilación pulmonar </a:t>
            </a:r>
          </a:p>
          <a:p>
            <a:r>
              <a:rPr lang="es-ES" sz="2000" b="1" dirty="0">
                <a:latin typeface="Arial" pitchFamily="34" charset="0"/>
                <a:cs typeface="Arial" pitchFamily="34" charset="0"/>
              </a:rPr>
              <a:t>2. Intercambio gaseoso</a:t>
            </a:r>
            <a:br>
              <a:rPr lang="es-ES" sz="2000" b="1" dirty="0">
                <a:latin typeface="Arial" pitchFamily="34" charset="0"/>
                <a:cs typeface="Arial" pitchFamily="34" charset="0"/>
              </a:rPr>
            </a:br>
            <a:r>
              <a:rPr lang="es-ES" sz="2000" b="1" dirty="0">
                <a:latin typeface="Arial" pitchFamily="34" charset="0"/>
                <a:cs typeface="Arial" pitchFamily="34" charset="0"/>
              </a:rPr>
              <a:t>3. Perfusión pulmonar y transporte de gases</a:t>
            </a:r>
            <a:br>
              <a:rPr lang="es-ES" sz="2000" b="1" dirty="0">
                <a:latin typeface="Arial" pitchFamily="34" charset="0"/>
                <a:cs typeface="Arial" pitchFamily="34" charset="0"/>
              </a:rPr>
            </a:br>
            <a:r>
              <a:rPr lang="es-ES" sz="2000" b="1" dirty="0">
                <a:latin typeface="Arial" pitchFamily="34" charset="0"/>
                <a:cs typeface="Arial" pitchFamily="34" charset="0"/>
              </a:rPr>
              <a:t>4. Respiración celular, propiamente dicha</a:t>
            </a:r>
            <a:endParaRPr lang="es-ES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1989039" y="286862"/>
            <a:ext cx="4110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sz="3200" b="1" dirty="0">
                <a:latin typeface="Arial" pitchFamily="34" charset="0"/>
                <a:cs typeface="Arial" pitchFamily="34" charset="0"/>
              </a:rPr>
              <a:t>E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l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aparato respiratorio 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3721164" y="838895"/>
            <a:ext cx="484632" cy="89678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>
            <a:off x="4427984" y="2996952"/>
            <a:ext cx="484632" cy="149731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5724128" y="2780928"/>
            <a:ext cx="3419872" cy="3600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también ayuda a mantener el balance entre 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 tooltip="Ácido"/>
              </a:rPr>
              <a:t>ácidos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y 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tooltip="Base (química)"/>
              </a:rPr>
              <a:t>bases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en el cuerpo a través de la eficiente eliminación de dióxido de carbono de la sangre.</a:t>
            </a:r>
          </a:p>
        </p:txBody>
      </p:sp>
      <p:sp>
        <p:nvSpPr>
          <p:cNvPr id="10" name="9 Flecha curvada hacia la izquierda"/>
          <p:cNvSpPr/>
          <p:nvPr/>
        </p:nvSpPr>
        <p:spPr>
          <a:xfrm rot="20713283">
            <a:off x="7393884" y="103412"/>
            <a:ext cx="1420176" cy="3096898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45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05E77AE-C006-6D8F-D5A8-B337D1EDFD19}"/>
              </a:ext>
            </a:extLst>
          </p:cNvPr>
          <p:cNvSpPr txBox="1"/>
          <p:nvPr/>
        </p:nvSpPr>
        <p:spPr>
          <a:xfrm>
            <a:off x="251520" y="1844824"/>
            <a:ext cx="8547942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La </a:t>
            </a:r>
            <a:r>
              <a:rPr lang="es-ES" sz="1800" b="1" i="0" u="none" strike="noStrike" baseline="0" dirty="0"/>
              <a:t>ventilación pulmonar </a:t>
            </a:r>
            <a:r>
              <a:rPr lang="es-ES" sz="1800" b="0" i="0" u="none" strike="noStrike" baseline="0" dirty="0"/>
              <a:t>proporciona el intercambio de gases entre el medio ambiente y los pulmones mediante 2 movimientos alternativos, la inspiración (entrada del aire) y la espiración (salida del aire). </a:t>
            </a:r>
          </a:p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La respiración externa o pulmonar consiste en el </a:t>
            </a:r>
            <a:r>
              <a:rPr lang="es-ES" sz="1800" b="1" i="0" u="none" strike="noStrike" baseline="0" dirty="0"/>
              <a:t>intercambio gaseoso </a:t>
            </a:r>
            <a:r>
              <a:rPr lang="es-ES" sz="1800" b="0" i="0" u="none" strike="noStrike" baseline="0" dirty="0"/>
              <a:t>entre el aire contenido en los alveolos pulmonares y la sangre (</a:t>
            </a:r>
            <a:r>
              <a:rPr lang="es-ES" sz="1800" b="1" i="0" u="none" strike="noStrike" baseline="0" dirty="0"/>
              <a:t>hematosis)</a:t>
            </a:r>
            <a:r>
              <a:rPr lang="es-ES" sz="1800" b="0" i="0" u="none" strike="noStrike" baseline="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 El </a:t>
            </a:r>
            <a:r>
              <a:rPr lang="es-ES" sz="1800" b="1" i="0" u="none" strike="noStrike" baseline="0" dirty="0"/>
              <a:t>transporte de gases </a:t>
            </a:r>
            <a:r>
              <a:rPr lang="es-ES" sz="1800" b="0" i="0" u="none" strike="noStrike" baseline="0" dirty="0"/>
              <a:t>por la </a:t>
            </a:r>
            <a:r>
              <a:rPr lang="en-US" sz="1800" b="0" i="0" u="none" strike="noStrike" baseline="0" dirty="0" err="1"/>
              <a:t>sangre</a:t>
            </a:r>
            <a:r>
              <a:rPr lang="en-US" sz="1800" b="0" i="0" u="none" strike="noStrike" baseline="0" dirty="0"/>
              <a:t> se </a:t>
            </a:r>
            <a:r>
              <a:rPr lang="en-US" sz="1800" b="0" i="0" u="none" strike="noStrike" baseline="0" dirty="0" err="1"/>
              <a:t>realiza</a:t>
            </a:r>
            <a:r>
              <a:rPr lang="en-US" sz="1800" b="0" i="0" u="none" strike="noStrike" baseline="0" dirty="0"/>
              <a:t> de </a:t>
            </a:r>
            <a:r>
              <a:rPr lang="en-US" sz="1800" b="0" i="0" u="none" strike="noStrike" baseline="0" dirty="0" err="1"/>
              <a:t>manera</a:t>
            </a:r>
            <a:r>
              <a:rPr lang="en-US" sz="1800" b="0" i="0" u="none" strike="noStrike" baseline="0" dirty="0"/>
              <a:t> que </a:t>
            </a:r>
            <a:r>
              <a:rPr lang="en-US" sz="1800" b="0" i="0" u="none" strike="noStrike" baseline="0" dirty="0" err="1"/>
              <a:t>el</a:t>
            </a:r>
            <a:r>
              <a:rPr lang="en-US" sz="1800" b="0" i="0" u="none" strike="noStrike" baseline="0" dirty="0"/>
              <a:t> O2 se </a:t>
            </a:r>
            <a:r>
              <a:rPr lang="en-US" sz="1800" b="0" i="0" u="none" strike="noStrike" baseline="0" dirty="0" err="1"/>
              <a:t>transporta</a:t>
            </a:r>
            <a:endParaRPr lang="en-US" sz="1800" b="0" i="0" u="none" strike="noStrike" baseline="0" dirty="0"/>
          </a:p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por mediación de la hemoglobina (Hb) contenida en los eritrocitos, mientras que el CO2 lo hace principalmente por el plasma. </a:t>
            </a:r>
          </a:p>
          <a:p>
            <a:pPr algn="just">
              <a:lnSpc>
                <a:spcPct val="150000"/>
              </a:lnSpc>
            </a:pPr>
            <a:r>
              <a:rPr lang="es-ES" sz="1800" b="1" i="0" u="none" strike="noStrike" baseline="0" dirty="0"/>
              <a:t>La respiración interna o celular </a:t>
            </a:r>
            <a:r>
              <a:rPr lang="es-ES" sz="1800" b="0" i="0" u="none" strike="noStrike" baseline="0" dirty="0"/>
              <a:t>es el intercambio gaseoso entre la sangre y las células, donde se produce energía por degradación u oxidación de las sustancias orgánicas, que es utilizada en los procesos del metabolismo celular. </a:t>
            </a:r>
            <a:endParaRPr lang="en-U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064DBFF-C547-BB7E-8857-50257390A6E1}"/>
              </a:ext>
            </a:extLst>
          </p:cNvPr>
          <p:cNvSpPr txBox="1"/>
          <p:nvPr/>
        </p:nvSpPr>
        <p:spPr>
          <a:xfrm>
            <a:off x="1187624" y="499750"/>
            <a:ext cx="691276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1600" b="0" i="0" u="none" strike="noStrike" baseline="0" dirty="0"/>
              <a:t>la ventilación pulmonar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1600" b="1" dirty="0">
                <a:cs typeface="Arial" pitchFamily="34" charset="0"/>
              </a:rPr>
              <a:t>Intercambio gaseoso</a:t>
            </a:r>
            <a:endParaRPr lang="es-ES" sz="1600" b="0" i="0" u="none" strike="noStrike" baseline="0" dirty="0"/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1600" b="1" dirty="0">
                <a:cs typeface="Arial" pitchFamily="34" charset="0"/>
              </a:rPr>
              <a:t>Perfusión pulmonar y transporte de gases</a:t>
            </a:r>
            <a:endParaRPr lang="es-ES" sz="1600" b="0" i="0" u="none" strike="noStrike" baseline="0" dirty="0"/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1600" b="0" i="0" u="none" strike="noStrike" baseline="0" dirty="0"/>
              <a:t>la respiración interna o celular.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5D5417E-92C7-1CEF-0863-1CBAE830BF9B}"/>
              </a:ext>
            </a:extLst>
          </p:cNvPr>
          <p:cNvSpPr txBox="1"/>
          <p:nvPr/>
        </p:nvSpPr>
        <p:spPr>
          <a:xfrm>
            <a:off x="251520" y="34879"/>
            <a:ext cx="6984776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En el mecanismo de respiración se distinguen 4 procesos importantes: </a:t>
            </a:r>
          </a:p>
        </p:txBody>
      </p:sp>
    </p:spTree>
    <p:extLst>
      <p:ext uri="{BB962C8B-B14F-4D97-AF65-F5344CB8AC3E}">
        <p14:creationId xmlns:p14="http://schemas.microsoft.com/office/powerpoint/2010/main" val="1760365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26F5534-A8C0-4F3A-4AB3-D183CC649170}"/>
              </a:ext>
            </a:extLst>
          </p:cNvPr>
          <p:cNvSpPr txBox="1"/>
          <p:nvPr/>
        </p:nvSpPr>
        <p:spPr>
          <a:xfrm>
            <a:off x="4216599" y="3119686"/>
            <a:ext cx="4747889" cy="4648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es un proceso específico del metabolismo </a:t>
            </a:r>
            <a:r>
              <a:rPr lang="en-US" sz="1800" b="0" i="0" u="none" strike="noStrike" baseline="0" dirty="0" err="1"/>
              <a:t>celular</a:t>
            </a:r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25FBB89-7A31-E493-2BCA-24BBF99305A9}"/>
              </a:ext>
            </a:extLst>
          </p:cNvPr>
          <p:cNvSpPr txBox="1"/>
          <p:nvPr/>
        </p:nvSpPr>
        <p:spPr>
          <a:xfrm>
            <a:off x="495003" y="548680"/>
            <a:ext cx="2286000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/>
              <a:t>V</a:t>
            </a:r>
            <a:r>
              <a:rPr lang="es-ES" sz="1800" b="1" i="0" u="none" strike="noStrike" baseline="0" dirty="0"/>
              <a:t>entilación pulmonar</a:t>
            </a:r>
          </a:p>
          <a:p>
            <a:pPr algn="just">
              <a:lnSpc>
                <a:spcPct val="150000"/>
              </a:lnSpc>
            </a:pPr>
            <a:r>
              <a:rPr lang="es-ES" sz="1800" b="1" dirty="0">
                <a:cs typeface="Arial" pitchFamily="34" charset="0"/>
              </a:rPr>
              <a:t>Intercambio gaseoso</a:t>
            </a:r>
            <a:endParaRPr lang="es-ES" sz="1800" b="1" i="0" u="none" strike="noStrike" baseline="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0EB7FE-D5E2-7609-5A34-54D9391A1A9E}"/>
              </a:ext>
            </a:extLst>
          </p:cNvPr>
          <p:cNvSpPr txBox="1"/>
          <p:nvPr/>
        </p:nvSpPr>
        <p:spPr>
          <a:xfrm>
            <a:off x="4103797" y="732434"/>
            <a:ext cx="3276515" cy="4648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800" b="0" i="0" u="none" strike="noStrike" baseline="0" dirty="0"/>
              <a:t>interviene el aparato respiratorio</a:t>
            </a:r>
            <a:endParaRPr lang="en-US" dirty="0"/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9F504C67-BCDB-8CDD-1CD8-096142D203E7}"/>
              </a:ext>
            </a:extLst>
          </p:cNvPr>
          <p:cNvSpPr/>
          <p:nvPr/>
        </p:nvSpPr>
        <p:spPr>
          <a:xfrm>
            <a:off x="3176896" y="556717"/>
            <a:ext cx="531008" cy="914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727E937-6A0C-4E8E-F7D4-6BAFCF3A5E4A}"/>
              </a:ext>
            </a:extLst>
          </p:cNvPr>
          <p:cNvSpPr txBox="1"/>
          <p:nvPr/>
        </p:nvSpPr>
        <p:spPr>
          <a:xfrm>
            <a:off x="444327" y="2159629"/>
            <a:ext cx="3335585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/>
              <a:t>T</a:t>
            </a:r>
            <a:r>
              <a:rPr lang="es-ES" sz="1800" b="1" i="0" u="none" strike="noStrike" baseline="0" dirty="0"/>
              <a:t>ransporte de gases por la sangre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A7388734-BBA1-ECF0-2630-EE25D35C9D9E}"/>
              </a:ext>
            </a:extLst>
          </p:cNvPr>
          <p:cNvSpPr/>
          <p:nvPr/>
        </p:nvSpPr>
        <p:spPr>
          <a:xfrm>
            <a:off x="3514408" y="3100264"/>
            <a:ext cx="531008" cy="54360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5C880685-0852-74D8-ED24-7C79116888BA}"/>
              </a:ext>
            </a:extLst>
          </p:cNvPr>
          <p:cNvSpPr/>
          <p:nvPr/>
        </p:nvSpPr>
        <p:spPr>
          <a:xfrm>
            <a:off x="3743295" y="2182390"/>
            <a:ext cx="531008" cy="56425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BB96D53-FEDB-7A74-6E43-FE9F06A07375}"/>
              </a:ext>
            </a:extLst>
          </p:cNvPr>
          <p:cNvSpPr txBox="1"/>
          <p:nvPr/>
        </p:nvSpPr>
        <p:spPr>
          <a:xfrm>
            <a:off x="4404919" y="2279852"/>
            <a:ext cx="31683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1800" b="0" i="0" u="none" strike="noStrike" baseline="0" dirty="0"/>
              <a:t>participa el aparato circulatorio </a:t>
            </a:r>
            <a:endParaRPr lang="en-US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B69C827-1A37-C0D5-215A-32F7934BE9BA}"/>
              </a:ext>
            </a:extLst>
          </p:cNvPr>
          <p:cNvSpPr txBox="1"/>
          <p:nvPr/>
        </p:nvSpPr>
        <p:spPr>
          <a:xfrm>
            <a:off x="494656" y="3139629"/>
            <a:ext cx="2884969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/>
              <a:t>R</a:t>
            </a:r>
            <a:r>
              <a:rPr lang="es-ES" sz="1800" b="1" i="0" u="none" strike="noStrike" baseline="0" dirty="0"/>
              <a:t>espiración interna o celular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1057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arato respiratorio: diafragma funciones en la respiración. Respiración y exhalación. la ampliación de la cavidad crea una succión que aspira aire dentro de los pulm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195" y="3861048"/>
            <a:ext cx="333375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404664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cs typeface="Arial" pitchFamily="34" charset="0"/>
              </a:rPr>
              <a:t>La función del aparato respiratorio consiste en desplazar volúmenes de aire desde la atmósfera a los pulmones y viceversa. Lo anterior es posible gracias a un proceso conocido como </a:t>
            </a:r>
            <a:r>
              <a:rPr lang="es-ES" sz="2000" b="1" u="sng" dirty="0">
                <a:cs typeface="Arial" pitchFamily="34" charset="0"/>
              </a:rPr>
              <a:t>ventilación.</a:t>
            </a: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>
                <a:cs typeface="Arial" pitchFamily="34" charset="0"/>
              </a:rPr>
              <a:t>La </a:t>
            </a:r>
            <a:r>
              <a:rPr lang="es-ES" sz="2000" b="1" dirty="0">
                <a:cs typeface="Arial" pitchFamily="34" charset="0"/>
              </a:rPr>
              <a:t>inspiración</a:t>
            </a:r>
            <a:r>
              <a:rPr lang="es-ES" sz="2000" dirty="0">
                <a:cs typeface="Arial" pitchFamily="34" charset="0"/>
              </a:rPr>
              <a:t> es un fenómeno activo, caracterizado por</a:t>
            </a:r>
          </a:p>
          <a:p>
            <a:pPr algn="just"/>
            <a:r>
              <a:rPr lang="es-ES" sz="2000" dirty="0">
                <a:cs typeface="Arial" pitchFamily="34" charset="0"/>
              </a:rPr>
              <a:t>el aumento del volumen torácico que provoca una presión</a:t>
            </a:r>
          </a:p>
          <a:p>
            <a:pPr algn="just"/>
            <a:r>
              <a:rPr lang="es-ES" sz="2000" dirty="0">
                <a:cs typeface="Arial" pitchFamily="34" charset="0"/>
              </a:rPr>
              <a:t>Intrapulmonar negativa y determina el desplazamiento de</a:t>
            </a:r>
          </a:p>
          <a:p>
            <a:pPr algn="just"/>
            <a:r>
              <a:rPr lang="es-ES" sz="2000" dirty="0">
                <a:cs typeface="Arial" pitchFamily="34" charset="0"/>
              </a:rPr>
              <a:t>aire desde el exterior hacia los pulmones. </a:t>
            </a:r>
          </a:p>
          <a:p>
            <a:pPr algn="just"/>
            <a:r>
              <a:rPr lang="es-ES" sz="2000" dirty="0">
                <a:cs typeface="Arial" pitchFamily="34" charset="0"/>
              </a:rPr>
              <a:t>La </a:t>
            </a:r>
            <a:r>
              <a:rPr lang="es-ES" sz="2000" b="1" dirty="0">
                <a:cs typeface="Arial" pitchFamily="34" charset="0"/>
              </a:rPr>
              <a:t>contracción de los músculos </a:t>
            </a:r>
            <a:r>
              <a:rPr lang="es-ES" sz="2000" dirty="0">
                <a:cs typeface="Arial" pitchFamily="34" charset="0"/>
              </a:rPr>
              <a:t>inspiratorios</a:t>
            </a:r>
          </a:p>
          <a:p>
            <a:pPr algn="just"/>
            <a:r>
              <a:rPr lang="es-ES" sz="2000" dirty="0">
                <a:cs typeface="Arial" pitchFamily="34" charset="0"/>
              </a:rPr>
              <a:t>principales, </a:t>
            </a:r>
            <a:r>
              <a:rPr lang="es-ES" sz="2000" b="1" dirty="0">
                <a:cs typeface="Arial" pitchFamily="34" charset="0"/>
              </a:rPr>
              <a:t>diafragma e intercostales externos</a:t>
            </a:r>
            <a:r>
              <a:rPr lang="es-ES" sz="2000" dirty="0">
                <a:cs typeface="Arial" pitchFamily="34" charset="0"/>
              </a:rPr>
              <a:t>, </a:t>
            </a:r>
          </a:p>
          <a:p>
            <a:pPr algn="just"/>
            <a:r>
              <a:rPr lang="es-ES" sz="2000" dirty="0">
                <a:cs typeface="Arial" pitchFamily="34" charset="0"/>
              </a:rPr>
              <a:t>es la responsable de este proceso.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411760" y="1556792"/>
            <a:ext cx="3384376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ventilación es un proceso cíclico y consta de dos etapas: 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2686472"/>
            <a:ext cx="2736304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tooltip="Inhalación"/>
              </a:rPr>
              <a:t>inspiración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que es la entrada de aire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637312" y="2724036"/>
            <a:ext cx="300263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tooltip="Exhalación"/>
              </a:rPr>
              <a:t>espiración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que es la salida.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3203848" y="2514600"/>
            <a:ext cx="2232248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pulmones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01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parato respiratorio: ilustración vectorial de las vías respiratorias con la etiqueta Vect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6"/>
            <a:ext cx="3995936" cy="548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58847"/>
            <a:ext cx="8892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cs typeface="Arial" pitchFamily="34" charset="0"/>
              </a:rPr>
              <a:t>Una vez que la presión </a:t>
            </a:r>
            <a:r>
              <a:rPr lang="es-ES" sz="2000" dirty="0" err="1">
                <a:cs typeface="Arial" pitchFamily="34" charset="0"/>
              </a:rPr>
              <a:t>intrapulmonar</a:t>
            </a:r>
            <a:r>
              <a:rPr lang="es-ES" sz="2000" dirty="0">
                <a:cs typeface="Arial" pitchFamily="34" charset="0"/>
              </a:rPr>
              <a:t> iguala a la atmosférica, la inspiración se detiene y entonces, gracias a la fuerza elástica de la caja torácica, esta se retrae, generando una presión positiva que supera a la atmosférica y determinando la salida de aire desde los pulmones.</a:t>
            </a:r>
          </a:p>
          <a:p>
            <a:pPr algn="just"/>
            <a:endParaRPr lang="es-ES" sz="2000" dirty="0">
              <a:cs typeface="Arial" pitchFamily="34" charset="0"/>
            </a:endParaRPr>
          </a:p>
          <a:p>
            <a:pPr algn="just"/>
            <a:r>
              <a:rPr lang="es-ES" sz="2000" dirty="0">
                <a:cs typeface="Arial" pitchFamily="34" charset="0"/>
              </a:rPr>
              <a:t>En condiciones normales la respiración es un proceso pasivo.</a:t>
            </a:r>
          </a:p>
          <a:p>
            <a:pPr algn="just"/>
            <a:r>
              <a:rPr lang="es-ES" sz="2000" dirty="0">
                <a:cs typeface="Arial" pitchFamily="34" charset="0"/>
              </a:rPr>
              <a:t>Los músculos respiratorios activos son  capaces</a:t>
            </a:r>
          </a:p>
          <a:p>
            <a:pPr algn="just"/>
            <a:r>
              <a:rPr lang="es-ES" sz="2000" dirty="0">
                <a:cs typeface="Arial" pitchFamily="34" charset="0"/>
              </a:rPr>
              <a:t>de disminuir aún más el volumen intratorácico y </a:t>
            </a:r>
          </a:p>
          <a:p>
            <a:pPr algn="just"/>
            <a:r>
              <a:rPr lang="es-ES" sz="2000" dirty="0">
                <a:cs typeface="Arial" pitchFamily="34" charset="0"/>
              </a:rPr>
              <a:t>aumentar la cantidad de aire que se desplaza al </a:t>
            </a:r>
          </a:p>
          <a:p>
            <a:pPr algn="just"/>
            <a:r>
              <a:rPr lang="es-ES" sz="2000" dirty="0">
                <a:cs typeface="Arial" pitchFamily="34" charset="0"/>
              </a:rPr>
              <a:t>exterior, lo que ocurre en la espiración forzada.</a:t>
            </a:r>
          </a:p>
          <a:p>
            <a:pPr algn="just"/>
            <a:endParaRPr lang="es-ES" sz="2000" dirty="0">
              <a:cs typeface="Arial" pitchFamily="34" charset="0"/>
            </a:endParaRPr>
          </a:p>
          <a:p>
            <a:pPr algn="just"/>
            <a:r>
              <a:rPr lang="es-ES" sz="2000" dirty="0">
                <a:cs typeface="Arial" pitchFamily="34" charset="0"/>
              </a:rPr>
              <a:t>Mientras este ciclo ventilatorio ocurre,</a:t>
            </a:r>
          </a:p>
          <a:p>
            <a:pPr algn="just"/>
            <a:r>
              <a:rPr lang="es-ES" sz="2000" dirty="0">
                <a:cs typeface="Arial" pitchFamily="34" charset="0"/>
              </a:rPr>
              <a:t>en los sacos alveolares, los gases contenidos </a:t>
            </a:r>
          </a:p>
          <a:p>
            <a:pPr algn="just"/>
            <a:r>
              <a:rPr lang="es-ES" sz="2000" dirty="0">
                <a:cs typeface="Arial" pitchFamily="34" charset="0"/>
              </a:rPr>
              <a:t>en el aire que participan en el intercambio gaseoso</a:t>
            </a:r>
            <a:r>
              <a:rPr lang="es-ES" sz="2000" dirty="0">
                <a:cs typeface="Arial" pitchFamily="34" charset="0"/>
                <a:hlinkClick r:id="rId3" tooltip="Hematosis"/>
              </a:rPr>
              <a:t> </a:t>
            </a:r>
          </a:p>
          <a:p>
            <a:pPr algn="just"/>
            <a:r>
              <a:rPr lang="es-ES" sz="2000" dirty="0">
                <a:cs typeface="Arial" pitchFamily="34" charset="0"/>
              </a:rPr>
              <a:t>O2 y CO2 difunden a favor de su gradiente de </a:t>
            </a:r>
          </a:p>
          <a:p>
            <a:pPr algn="just"/>
            <a:r>
              <a:rPr lang="es-ES" sz="2000" dirty="0">
                <a:cs typeface="Arial" pitchFamily="34" charset="0"/>
              </a:rPr>
              <a:t>concentración, de lo que resulta la oxigenación </a:t>
            </a:r>
          </a:p>
          <a:p>
            <a:pPr algn="just"/>
            <a:r>
              <a:rPr lang="es-ES" sz="2000" dirty="0">
                <a:cs typeface="Arial" pitchFamily="34" charset="0"/>
              </a:rPr>
              <a:t>y detoxificación de la sangre.</a:t>
            </a:r>
            <a:endParaRPr lang="es-E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42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7484" y="570102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   El </a:t>
            </a:r>
            <a:r>
              <a:rPr lang="es-ES" sz="2800" dirty="0">
                <a:latin typeface="Arial" pitchFamily="34" charset="0"/>
                <a:cs typeface="Arial" pitchFamily="34" charset="0"/>
                <a:hlinkClick r:id="rId2" tooltip="Diafragma (anatomía)"/>
              </a:rPr>
              <a:t>diafragma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, como todo músculo, puede contraerse y relajarse. 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4 Elipse"/>
          <p:cNvSpPr/>
          <p:nvPr/>
        </p:nvSpPr>
        <p:spPr>
          <a:xfrm>
            <a:off x="179512" y="1484783"/>
            <a:ext cx="3168352" cy="252028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la inhalación, el diafragma se contrae y se allana, y la cavidad torácica se amplía.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4934694" y="1484784"/>
            <a:ext cx="3888432" cy="21476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la exhalación, el diafragma se relaja y el aire es expulsado de los pulmones.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27484" y="5152919"/>
            <a:ext cx="4032448" cy="1286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contracción crea un vacío que succiona el aire hacia los pulmones (inhalación)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8" name="7 Flecha derecha"/>
          <p:cNvSpPr/>
          <p:nvPr/>
        </p:nvSpPr>
        <p:spPr>
          <a:xfrm rot="7580164">
            <a:off x="2737779" y="124246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 rot="5635758">
            <a:off x="1553942" y="440219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/>
          <p:cNvSpPr/>
          <p:nvPr/>
        </p:nvSpPr>
        <p:spPr>
          <a:xfrm rot="3029698">
            <a:off x="4445489" y="1241351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 descr="aparato respiratorio: ilustración vectorial de las vías respiratorias con la etiqueta Vectores">
            <a:extLst>
              <a:ext uri="{FF2B5EF4-FFF2-40B4-BE49-F238E27FC236}">
                <a16:creationId xmlns:a16="http://schemas.microsoft.com/office/drawing/2014/main" id="{77FF4FC2-7AAD-D499-151B-32BE65774E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0" b="16337"/>
          <a:stretch>
            <a:fillRect/>
          </a:stretch>
        </p:blipFill>
        <p:spPr bwMode="auto">
          <a:xfrm>
            <a:off x="5148064" y="3861048"/>
            <a:ext cx="399593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63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44052" y="2967335"/>
            <a:ext cx="725589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48637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parato respiratorio: Ilustración digital de pulmones humanos en fondo de color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07504" y="222180"/>
            <a:ext cx="87849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BIBLIOGRAFÍA:</a:t>
            </a:r>
          </a:p>
          <a:p>
            <a:pPr algn="ctr">
              <a:defRPr/>
            </a:pPr>
            <a:endParaRPr lang="es-ES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ES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BÁSICA</a:t>
            </a:r>
          </a:p>
          <a:p>
            <a:pPr algn="ctr">
              <a:defRPr/>
            </a:pPr>
            <a:endParaRPr lang="es-ES" sz="24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GANONG “Fisiología Medica”  23ed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GUYTUN Y HALL “Tratado de Fisiología Médica”, decimosegunda edición.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TORTORA – DERRICKSON “Principios de anatomía y fisiología”. 11ª Edición.</a:t>
            </a:r>
          </a:p>
          <a:p>
            <a:pPr>
              <a:defRPr/>
            </a:pPr>
            <a:r>
              <a:rPr lang="es-ES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COMPLEMENTARIA:</a:t>
            </a:r>
          </a:p>
          <a:p>
            <a:pPr algn="ctr">
              <a:defRPr/>
            </a:pPr>
            <a:endParaRPr lang="es-ES" sz="24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Stuart Ira Fox. Fisiología Humana. 12 Ed. Mac Graw Hill. 2011.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de datos, </a:t>
            </a:r>
            <a:r>
              <a:rPr lang="es-EC" sz="2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PubMed</a:t>
            </a: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2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Elsevier</a:t>
            </a: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2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Hinari</a:t>
            </a: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EBSCO, Cielo, </a:t>
            </a:r>
            <a:r>
              <a:rPr lang="es-EC" sz="2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lang="es-EC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76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8A6C048-25C9-D53B-5814-FAFEC6CEF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1844824"/>
            <a:ext cx="3556843" cy="383360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A7809D9-F88E-EE46-C483-F6C47F096587}"/>
              </a:ext>
            </a:extLst>
          </p:cNvPr>
          <p:cNvSpPr txBox="1"/>
          <p:nvPr/>
        </p:nvSpPr>
        <p:spPr>
          <a:xfrm>
            <a:off x="107504" y="620688"/>
            <a:ext cx="5400600" cy="47204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3429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/>
              <a:t>El </a:t>
            </a:r>
            <a:r>
              <a:rPr lang="en-US" sz="2000" b="0" i="0" u="none" strike="noStrike" baseline="0" dirty="0" err="1"/>
              <a:t>sistema</a:t>
            </a:r>
            <a:r>
              <a:rPr lang="en-US" sz="2000" b="0" i="0" u="none" strike="noStrike" baseline="0" dirty="0"/>
              <a:t> o </a:t>
            </a:r>
            <a:r>
              <a:rPr lang="en-US" sz="2000" b="0" i="0" u="none" strike="noStrike" baseline="0" dirty="0" err="1"/>
              <a:t>aparato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respiratorio</a:t>
            </a:r>
            <a:r>
              <a:rPr lang="en-US" sz="2000" b="0" i="0" u="none" strike="noStrike" baseline="0" dirty="0"/>
              <a:t> es </a:t>
            </a:r>
            <a:r>
              <a:rPr lang="en-US" sz="2000" b="0" i="0" u="none" strike="noStrike" baseline="0" dirty="0" err="1"/>
              <a:t>el</a:t>
            </a:r>
            <a:r>
              <a:rPr lang="en-US" sz="2000" b="0" i="0" u="none" strike="noStrike" baseline="0" dirty="0"/>
              <a:t> conjunto de </a:t>
            </a:r>
            <a:r>
              <a:rPr lang="en-US" sz="2000" b="0" i="0" u="none" strike="noStrike" baseline="0" dirty="0" err="1"/>
              <a:t>órganos</a:t>
            </a:r>
            <a:r>
              <a:rPr lang="en-US" sz="2000" b="0" i="0" u="none" strike="noStrike" baseline="0" dirty="0"/>
              <a:t> que </a:t>
            </a:r>
            <a:r>
              <a:rPr lang="en-US" sz="2000" b="0" i="0" u="none" strike="noStrike" baseline="0" dirty="0" err="1"/>
              <a:t>participan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en</a:t>
            </a:r>
            <a:r>
              <a:rPr lang="en-US" sz="2000" b="0" i="0" u="none" strike="noStrike" baseline="0" dirty="0"/>
              <a:t> la </a:t>
            </a:r>
            <a:r>
              <a:rPr lang="en-US" sz="2000" b="0" i="0" u="none" strike="noStrike" baseline="0" dirty="0" err="1"/>
              <a:t>función</a:t>
            </a:r>
            <a:r>
              <a:rPr lang="en-US" sz="2000" b="0" i="0" u="none" strike="noStrike" baseline="0" dirty="0"/>
              <a:t> de </a:t>
            </a:r>
            <a:r>
              <a:rPr lang="en-US" sz="2000" b="0" i="0" u="none" strike="noStrike" baseline="0" dirty="0" err="1"/>
              <a:t>respiración</a:t>
            </a:r>
            <a:r>
              <a:rPr lang="en-US" sz="2000" b="0" i="0" u="none" strike="noStrike" baseline="0" dirty="0"/>
              <a:t>.</a:t>
            </a:r>
          </a:p>
          <a:p>
            <a:pPr indent="-3429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/>
              <a:t>La </a:t>
            </a:r>
            <a:r>
              <a:rPr lang="en-US" sz="2000" b="0" i="0" u="none" strike="noStrike" baseline="0" dirty="0" err="1"/>
              <a:t>respiración</a:t>
            </a:r>
            <a:r>
              <a:rPr lang="en-US" sz="2000" b="0" i="0" u="none" strike="noStrike" baseline="0" dirty="0"/>
              <a:t> es la </a:t>
            </a:r>
            <a:r>
              <a:rPr lang="en-US" sz="2000" b="0" i="0" u="none" strike="noStrike" baseline="0" dirty="0" err="1"/>
              <a:t>función</a:t>
            </a:r>
            <a:r>
              <a:rPr lang="en-US" sz="2000" b="0" i="0" u="none" strike="noStrike" baseline="0" dirty="0"/>
              <a:t> de </a:t>
            </a:r>
            <a:r>
              <a:rPr lang="en-US" sz="2000" b="0" i="0" u="none" strike="noStrike" baseline="0" dirty="0" err="1"/>
              <a:t>nutrición</a:t>
            </a:r>
            <a:r>
              <a:rPr lang="en-US" sz="2000" b="0" i="0" u="none" strike="noStrike" baseline="0" dirty="0"/>
              <a:t> </a:t>
            </a:r>
            <a:r>
              <a:rPr lang="en-US" sz="2000" dirty="0"/>
              <a:t>que </a:t>
            </a:r>
            <a:r>
              <a:rPr lang="en-US" sz="2000" dirty="0" err="1"/>
              <a:t>consiste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intercambio</a:t>
            </a:r>
            <a:r>
              <a:rPr lang="en-US" sz="2000" dirty="0"/>
              <a:t> </a:t>
            </a:r>
            <a:r>
              <a:rPr lang="en-US" sz="2000" dirty="0" err="1"/>
              <a:t>gaseoso</a:t>
            </a:r>
            <a:r>
              <a:rPr lang="en-US" sz="2000" dirty="0"/>
              <a:t> entre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organismo</a:t>
            </a:r>
            <a:r>
              <a:rPr lang="en-US" sz="2000" dirty="0"/>
              <a:t> y </a:t>
            </a:r>
            <a:r>
              <a:rPr lang="en-US" sz="2000" dirty="0" err="1"/>
              <a:t>el</a:t>
            </a:r>
            <a:r>
              <a:rPr lang="en-US" sz="2000" dirty="0"/>
              <a:t> medio que lo </a:t>
            </a:r>
            <a:r>
              <a:rPr lang="en-US" sz="2000" dirty="0" err="1"/>
              <a:t>rodea</a:t>
            </a:r>
            <a:r>
              <a:rPr lang="en-US" sz="2000" dirty="0"/>
              <a:t>,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cual</a:t>
            </a:r>
            <a:r>
              <a:rPr lang="en-US" sz="2000" dirty="0"/>
              <a:t> se </a:t>
            </a:r>
            <a:r>
              <a:rPr lang="en-US" sz="2000" dirty="0" err="1"/>
              <a:t>adquiere</a:t>
            </a:r>
            <a:r>
              <a:rPr lang="en-US" sz="2000" dirty="0"/>
              <a:t> </a:t>
            </a:r>
            <a:r>
              <a:rPr lang="en-US" sz="2000" dirty="0" err="1"/>
              <a:t>oxígeno</a:t>
            </a:r>
            <a:r>
              <a:rPr lang="en-US" sz="2000" dirty="0"/>
              <a:t> y se </a:t>
            </a:r>
            <a:r>
              <a:rPr lang="en-US" sz="2000" dirty="0" err="1"/>
              <a:t>elimina</a:t>
            </a:r>
            <a:r>
              <a:rPr lang="en-US" sz="2000" dirty="0"/>
              <a:t> </a:t>
            </a:r>
            <a:r>
              <a:rPr lang="en-US" sz="2000" dirty="0" err="1"/>
              <a:t>dióxido</a:t>
            </a:r>
            <a:r>
              <a:rPr lang="en-US" sz="2000" dirty="0"/>
              <a:t> de </a:t>
            </a:r>
            <a:r>
              <a:rPr lang="en-US" sz="2000" dirty="0" err="1"/>
              <a:t>carbono</a:t>
            </a:r>
            <a:r>
              <a:rPr lang="en-US" sz="2000" dirty="0"/>
              <a:t>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051478" y="0"/>
            <a:ext cx="9252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802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60140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itchFamily="34" charset="0"/>
                <a:cs typeface="Arial" pitchFamily="34" charset="0"/>
              </a:rPr>
              <a:t>El aparato respiratorio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r>
              <a:rPr lang="es-ES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es-ES" sz="2000" dirty="0">
                <a:latin typeface="Arial" pitchFamily="34" charset="0"/>
                <a:cs typeface="Arial" pitchFamily="34" charset="0"/>
              </a:rPr>
            </a:br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869754" y="1219979"/>
            <a:ext cx="5112568" cy="1249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encargado de proveer al cuerpo de oxígeno necesario para que a nivel mitocondrial se produzca la 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3024708" y="3645024"/>
            <a:ext cx="3707532" cy="238683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Respiración Celular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 rot="10800000" flipV="1">
            <a:off x="4500432" y="2585634"/>
            <a:ext cx="756084" cy="761921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curvada hacia la derecha"/>
          <p:cNvSpPr/>
          <p:nvPr/>
        </p:nvSpPr>
        <p:spPr>
          <a:xfrm>
            <a:off x="1979712" y="770947"/>
            <a:ext cx="648072" cy="773410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6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31998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latin typeface="Arial" pitchFamily="34" charset="0"/>
                <a:cs typeface="Arial" pitchFamily="34" charset="0"/>
              </a:rPr>
              <a:t>Las partes que conforman al aparato respiratorio se pueden clasificar de acuerdo a estructura y de acuerdo a su función.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b="1" dirty="0">
                <a:latin typeface="Arial" pitchFamily="34" charset="0"/>
                <a:cs typeface="Arial" pitchFamily="34" charset="0"/>
              </a:rPr>
              <a:t>Según su estructura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br>
              <a:rPr lang="es-ES" sz="2000" dirty="0">
                <a:latin typeface="Arial" pitchFamily="34" charset="0"/>
                <a:cs typeface="Arial" pitchFamily="34" charset="0"/>
              </a:rPr>
            </a:b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2807296" y="628378"/>
            <a:ext cx="3059832" cy="136391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1. </a:t>
            </a:r>
            <a:r>
              <a:rPr lang="en-US" sz="2000" dirty="0" err="1">
                <a:solidFill>
                  <a:schemeClr val="tx1"/>
                </a:solidFill>
              </a:rPr>
              <a:t>Vías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respiratorias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conductoras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r>
              <a:rPr lang="es-ES" sz="2000" b="1" dirty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467544" y="1542778"/>
            <a:ext cx="244827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Vías respiratorias altas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588224" y="1535088"/>
            <a:ext cx="244827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Vías respiratorias bajas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90399" y="2780928"/>
            <a:ext cx="3816424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s-E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Fosas nasales</a:t>
            </a:r>
          </a:p>
          <a:p>
            <a:pPr marL="342900" indent="-342900">
              <a:buAutoNum type="arabicPeriod"/>
            </a:pPr>
            <a:r>
              <a:rPr lang="es-E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Faringe</a:t>
            </a:r>
          </a:p>
          <a:p>
            <a:r>
              <a:rPr lang="es-E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Laringe</a:t>
            </a:r>
            <a:br>
              <a:rPr lang="es-ES" sz="2000" dirty="0">
                <a:latin typeface="Arial" pitchFamily="34" charset="0"/>
                <a:cs typeface="Arial" pitchFamily="34" charset="0"/>
              </a:rPr>
            </a:br>
            <a:endParaRPr lang="es-ES" sz="2000" dirty="0"/>
          </a:p>
        </p:txBody>
      </p:sp>
      <p:sp>
        <p:nvSpPr>
          <p:cNvPr id="9" name="8 Rectángulo"/>
          <p:cNvSpPr/>
          <p:nvPr/>
        </p:nvSpPr>
        <p:spPr>
          <a:xfrm>
            <a:off x="5076056" y="2457178"/>
            <a:ext cx="4067944" cy="1907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Tráquea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Bronquios:  (2)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Bronquiolos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 err="1">
                <a:solidFill>
                  <a:schemeClr val="tx1"/>
                </a:solidFill>
              </a:rPr>
              <a:t>Pulomones</a:t>
            </a:r>
            <a:r>
              <a:rPr lang="es-ES" sz="2000" dirty="0">
                <a:solidFill>
                  <a:schemeClr val="tx1"/>
                </a:solidFill>
              </a:rPr>
              <a:t>: (2)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Alveolos</a:t>
            </a:r>
          </a:p>
          <a:p>
            <a:pPr marL="342900" indent="-342900" algn="ctr">
              <a:buFont typeface="+mj-lt"/>
              <a:buAutoNum type="arabicPeriod"/>
            </a:pPr>
            <a:endParaRPr lang="es-ES" dirty="0"/>
          </a:p>
        </p:txBody>
      </p:sp>
      <p:sp>
        <p:nvSpPr>
          <p:cNvPr id="10" name="9 Flecha derecha"/>
          <p:cNvSpPr/>
          <p:nvPr/>
        </p:nvSpPr>
        <p:spPr>
          <a:xfrm rot="1525467">
            <a:off x="5683442" y="1366539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derecha"/>
          <p:cNvSpPr/>
          <p:nvPr/>
        </p:nvSpPr>
        <p:spPr>
          <a:xfrm rot="9275371">
            <a:off x="2356547" y="1383932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5400000">
            <a:off x="7744493" y="2663750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 rot="5400000">
            <a:off x="2027317" y="2405083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4 Elipse">
            <a:extLst>
              <a:ext uri="{FF2B5EF4-FFF2-40B4-BE49-F238E27FC236}">
                <a16:creationId xmlns:a16="http://schemas.microsoft.com/office/drawing/2014/main" id="{F06C9B2C-109D-FA33-495C-C4BABDF257A4}"/>
              </a:ext>
            </a:extLst>
          </p:cNvPr>
          <p:cNvSpPr/>
          <p:nvPr/>
        </p:nvSpPr>
        <p:spPr>
          <a:xfrm>
            <a:off x="5236736" y="4371471"/>
            <a:ext cx="3746584" cy="9170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s-ES" sz="2000" b="1" dirty="0">
                <a:solidFill>
                  <a:schemeClr val="tx1"/>
                </a:solidFill>
              </a:rPr>
              <a:t>Zona respiratoria (intercambio gaseoso)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EB3AA3-FEED-DE0B-F210-D80CBE646E83}"/>
              </a:ext>
            </a:extLst>
          </p:cNvPr>
          <p:cNvSpPr txBox="1"/>
          <p:nvPr/>
        </p:nvSpPr>
        <p:spPr>
          <a:xfrm>
            <a:off x="6475292" y="5133307"/>
            <a:ext cx="2508028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/>
              <a:t>Aquí es donde se produce el </a:t>
            </a:r>
            <a:r>
              <a:rPr lang="es-ES" b="1" dirty="0"/>
              <a:t>intercambio de O2 y CO2</a:t>
            </a:r>
            <a:r>
              <a:rPr lang="es-ES" dirty="0"/>
              <a:t> con la sangre.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7B3B0EC-CC0A-728B-0956-47A4B94E46B8}"/>
              </a:ext>
            </a:extLst>
          </p:cNvPr>
          <p:cNvSpPr txBox="1"/>
          <p:nvPr/>
        </p:nvSpPr>
        <p:spPr>
          <a:xfrm>
            <a:off x="280924" y="5339363"/>
            <a:ext cx="42910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</a:rPr>
              <a:t>Pulmones: ramas del árbol </a:t>
            </a:r>
            <a:r>
              <a:rPr lang="en-US" dirty="0" err="1">
                <a:latin typeface="Times New Roman" panose="02020603050405020304" pitchFamily="18" charset="0"/>
              </a:rPr>
              <a:t>bronquial</a:t>
            </a:r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                  Árbol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alveolar</a:t>
            </a:r>
          </a:p>
        </p:txBody>
      </p:sp>
      <p:sp>
        <p:nvSpPr>
          <p:cNvPr id="19" name="4 Elipse">
            <a:extLst>
              <a:ext uri="{FF2B5EF4-FFF2-40B4-BE49-F238E27FC236}">
                <a16:creationId xmlns:a16="http://schemas.microsoft.com/office/drawing/2014/main" id="{FA4C16B7-143D-0DB3-2568-1E1A403A5B55}"/>
              </a:ext>
            </a:extLst>
          </p:cNvPr>
          <p:cNvSpPr/>
          <p:nvPr/>
        </p:nvSpPr>
        <p:spPr>
          <a:xfrm>
            <a:off x="325319" y="4332780"/>
            <a:ext cx="3746584" cy="91704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 Porción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respiratoria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órganos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respiratorios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13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426975-7D2E-CAD7-B4D5-3B268DA088F8}"/>
              </a:ext>
            </a:extLst>
          </p:cNvPr>
          <p:cNvSpPr txBox="1"/>
          <p:nvPr/>
        </p:nvSpPr>
        <p:spPr>
          <a:xfrm>
            <a:off x="267530" y="285490"/>
            <a:ext cx="4629016" cy="35350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 </a:t>
            </a:r>
            <a:r>
              <a:rPr lang="en-US" sz="2000" dirty="0" err="1"/>
              <a:t>bifurcación</a:t>
            </a:r>
            <a:r>
              <a:rPr lang="en-US" sz="2000" dirty="0"/>
              <a:t> </a:t>
            </a:r>
            <a:r>
              <a:rPr lang="en-US" sz="2000" dirty="0" err="1"/>
              <a:t>traqueal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 carina, se produce a </a:t>
            </a:r>
            <a:r>
              <a:rPr lang="en-US" sz="2000" dirty="0" err="1"/>
              <a:t>nivel</a:t>
            </a:r>
            <a:r>
              <a:rPr lang="en-US" sz="2000" dirty="0"/>
              <a:t> de la 5ª </a:t>
            </a:r>
            <a:r>
              <a:rPr lang="en-US" sz="2000" dirty="0" err="1"/>
              <a:t>vértebra</a:t>
            </a:r>
            <a:r>
              <a:rPr lang="en-US" sz="2000" dirty="0"/>
              <a:t> </a:t>
            </a:r>
            <a:r>
              <a:rPr lang="en-US" sz="2000" dirty="0" err="1"/>
              <a:t>torácica</a:t>
            </a:r>
            <a:r>
              <a:rPr lang="en-US" sz="2000" dirty="0"/>
              <a:t>, </a:t>
            </a:r>
            <a:r>
              <a:rPr lang="en-US" sz="2000" dirty="0" err="1"/>
              <a:t>saliendo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bronquio</a:t>
            </a:r>
            <a:r>
              <a:rPr lang="en-US" sz="2000" dirty="0"/>
              <a:t> principal derecho a 2 cm, y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bronquio</a:t>
            </a:r>
            <a:r>
              <a:rPr lang="en-US" sz="2000" dirty="0"/>
              <a:t> del </a:t>
            </a:r>
            <a:r>
              <a:rPr lang="en-US" sz="2000" dirty="0" err="1"/>
              <a:t>lóbulo</a:t>
            </a:r>
            <a:r>
              <a:rPr lang="en-US" sz="2000" dirty="0"/>
              <a:t> superior </a:t>
            </a:r>
            <a:r>
              <a:rPr lang="en-US" sz="2000" dirty="0" err="1"/>
              <a:t>izquierdo</a:t>
            </a:r>
            <a:r>
              <a:rPr lang="en-US" sz="2000" dirty="0"/>
              <a:t> a 5 cm de </a:t>
            </a:r>
            <a:r>
              <a:rPr lang="en-US" sz="2000" dirty="0" err="1"/>
              <a:t>dicha</a:t>
            </a:r>
            <a:r>
              <a:rPr lang="en-US" sz="2000" dirty="0"/>
              <a:t> carina. </a:t>
            </a:r>
          </a:p>
          <a:p>
            <a:pPr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El </a:t>
            </a:r>
            <a:r>
              <a:rPr lang="en-US" sz="2000" dirty="0" err="1"/>
              <a:t>bronquio</a:t>
            </a:r>
            <a:r>
              <a:rPr lang="en-US" sz="2000" dirty="0"/>
              <a:t> principal derecho forma un </a:t>
            </a:r>
            <a:r>
              <a:rPr lang="en-US" sz="2000" dirty="0" err="1"/>
              <a:t>ángulo</a:t>
            </a:r>
            <a:r>
              <a:rPr lang="en-US" sz="2000" dirty="0"/>
              <a:t> con la vertical de </a:t>
            </a:r>
            <a:r>
              <a:rPr lang="en-US" sz="2000" dirty="0" err="1"/>
              <a:t>unos</a:t>
            </a:r>
            <a:r>
              <a:rPr lang="en-US" sz="2000" dirty="0"/>
              <a:t> 25º, </a:t>
            </a:r>
            <a:r>
              <a:rPr lang="en-US" sz="2000" dirty="0" err="1"/>
              <a:t>mientras</a:t>
            </a:r>
            <a:r>
              <a:rPr lang="en-US" sz="2000" dirty="0"/>
              <a:t> que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izquierdo</a:t>
            </a:r>
            <a:r>
              <a:rPr lang="en-US" sz="2000" dirty="0"/>
              <a:t>, se </a:t>
            </a:r>
            <a:r>
              <a:rPr lang="en-US" sz="2000" dirty="0" err="1"/>
              <a:t>angula</a:t>
            </a:r>
            <a:r>
              <a:rPr lang="en-US" sz="2000" dirty="0"/>
              <a:t> </a:t>
            </a:r>
            <a:r>
              <a:rPr lang="en-US" sz="2000" dirty="0" err="1"/>
              <a:t>unos</a:t>
            </a:r>
            <a:r>
              <a:rPr lang="en-US" sz="2000" dirty="0"/>
              <a:t> 45º, </a:t>
            </a:r>
            <a:r>
              <a:rPr lang="en-US" sz="2000" dirty="0" err="1"/>
              <a:t>siendo</a:t>
            </a:r>
            <a:r>
              <a:rPr lang="en-US" sz="2000" dirty="0"/>
              <a:t> </a:t>
            </a:r>
            <a:r>
              <a:rPr lang="en-US" sz="2000" dirty="0" err="1"/>
              <a:t>más</a:t>
            </a:r>
            <a:r>
              <a:rPr lang="en-US" sz="2000" dirty="0"/>
              <a:t> largo que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bronquiotronco</a:t>
            </a:r>
            <a:r>
              <a:rPr lang="en-US" sz="2000" dirty="0"/>
              <a:t> derecho </a:t>
            </a:r>
            <a:r>
              <a:rPr lang="en-US" sz="2000" dirty="0" err="1"/>
              <a:t>porque</a:t>
            </a:r>
            <a:r>
              <a:rPr lang="en-US" sz="2000" dirty="0"/>
              <a:t> </a:t>
            </a:r>
            <a:r>
              <a:rPr lang="en-US" sz="2000" dirty="0" err="1"/>
              <a:t>tiene</a:t>
            </a:r>
            <a:r>
              <a:rPr lang="en-US" sz="2000" dirty="0"/>
              <a:t> que </a:t>
            </a:r>
            <a:r>
              <a:rPr lang="en-US" sz="2000" dirty="0" err="1"/>
              <a:t>superar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cayado</a:t>
            </a:r>
            <a:r>
              <a:rPr lang="en-US" sz="2000" dirty="0"/>
              <a:t> </a:t>
            </a:r>
            <a:r>
              <a:rPr lang="en-US" sz="2000" dirty="0" err="1"/>
              <a:t>aórtico</a:t>
            </a:r>
            <a:r>
              <a:rPr lang="en-US" sz="2000" dirty="0"/>
              <a:t> antes de </a:t>
            </a:r>
            <a:r>
              <a:rPr lang="en-US" sz="2000" dirty="0" err="1"/>
              <a:t>entrar</a:t>
            </a:r>
            <a:r>
              <a:rPr lang="en-US" sz="2000" dirty="0"/>
              <a:t> al </a:t>
            </a:r>
            <a:r>
              <a:rPr lang="en-US" sz="2000" dirty="0" err="1"/>
              <a:t>pulmón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hilio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5"/>
            <a:ext cx="306939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"/>
            <a:ext cx="306939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2"/>
            <a:ext cx="3051501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10"/>
            <a:ext cx="2708601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 descr="http://aparatosistema.com/images/sistema-respiratorio.jpg">
            <a:extLst>
              <a:ext uri="{FF2B5EF4-FFF2-40B4-BE49-F238E27FC236}">
                <a16:creationId xmlns:a16="http://schemas.microsoft.com/office/drawing/2014/main" id="{B11657EC-C513-8173-AF26-52E78813D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9" y="285490"/>
            <a:ext cx="4032448" cy="530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65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2CBEAD3-BD77-29E0-2559-2E895B87C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48581"/>
              </p:ext>
            </p:extLst>
          </p:nvPr>
        </p:nvGraphicFramePr>
        <p:xfrm>
          <a:off x="1403648" y="476672"/>
          <a:ext cx="655272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124">
                  <a:extLst>
                    <a:ext uri="{9D8B030D-6E8A-4147-A177-3AD203B41FA5}">
                      <a16:colId xmlns:a16="http://schemas.microsoft.com/office/drawing/2014/main" val="2586073242"/>
                    </a:ext>
                  </a:extLst>
                </a:gridCol>
                <a:gridCol w="3328604">
                  <a:extLst>
                    <a:ext uri="{9D8B030D-6E8A-4147-A177-3AD203B41FA5}">
                      <a16:colId xmlns:a16="http://schemas.microsoft.com/office/drawing/2014/main" val="57144621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chemeClr val="tx1"/>
                          </a:solidFill>
                        </a:rPr>
                        <a:t>Características del bronquio principal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30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2400" b="1" dirty="0"/>
                        <a:t>Derecho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400" b="1" dirty="0"/>
                        <a:t>Izquierdo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90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0" dirty="0"/>
                        <a:t>más corto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0" dirty="0"/>
                        <a:t>más largo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/>
                        <a:t>más ancho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/>
                        <a:t>más estrecho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20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/>
                        <a:t>orientación más vertical que el izquierdo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/>
                        <a:t>orientación más horizontal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158161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5927192A-98CE-B82B-4ECF-36418D7D483E}"/>
              </a:ext>
            </a:extLst>
          </p:cNvPr>
          <p:cNvSpPr txBox="1"/>
          <p:nvPr/>
        </p:nvSpPr>
        <p:spPr>
          <a:xfrm>
            <a:off x="1259632" y="4509120"/>
            <a:ext cx="66967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El bronquio principal derecho es el que más frecuentemente se ve afectado por cuerpos extraños que ingresan por vía aérea, debido a razones anatómicas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5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súmenes de Bronquios | Descarga apuntes de Bronquios">
            <a:extLst>
              <a:ext uri="{FF2B5EF4-FFF2-40B4-BE49-F238E27FC236}">
                <a16:creationId xmlns:a16="http://schemas.microsoft.com/office/drawing/2014/main" id="{884DC3CC-9CC0-BE82-8EA9-5A8FE1A9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8880" y="456986"/>
            <a:ext cx="5184576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BC74963B-571C-C5D0-60F1-0CD5A44768A8}"/>
              </a:ext>
            </a:extLst>
          </p:cNvPr>
          <p:cNvSpPr/>
          <p:nvPr/>
        </p:nvSpPr>
        <p:spPr>
          <a:xfrm>
            <a:off x="2843808" y="1772816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142E3AE4-C2B4-C579-F008-BDB299345720}"/>
              </a:ext>
            </a:extLst>
          </p:cNvPr>
          <p:cNvSpPr/>
          <p:nvPr/>
        </p:nvSpPr>
        <p:spPr>
          <a:xfrm>
            <a:off x="3936030" y="5230738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3C89A4AA-F7F5-A6B3-2CB7-469C4E431937}"/>
              </a:ext>
            </a:extLst>
          </p:cNvPr>
          <p:cNvSpPr/>
          <p:nvPr/>
        </p:nvSpPr>
        <p:spPr>
          <a:xfrm>
            <a:off x="2123728" y="5212829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5B07180-6E2C-42FF-40B0-B884FCD480FA}"/>
              </a:ext>
            </a:extLst>
          </p:cNvPr>
          <p:cNvSpPr/>
          <p:nvPr/>
        </p:nvSpPr>
        <p:spPr>
          <a:xfrm>
            <a:off x="5694732" y="5229200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F63A9DD-A96D-4ADE-0102-F6C74D2AFE60}"/>
              </a:ext>
            </a:extLst>
          </p:cNvPr>
          <p:cNvSpPr/>
          <p:nvPr/>
        </p:nvSpPr>
        <p:spPr>
          <a:xfrm>
            <a:off x="4974652" y="1772816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4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39588"/>
            <a:ext cx="913296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br>
              <a:rPr lang="es-ES" sz="2000" dirty="0">
                <a:latin typeface="Arial" pitchFamily="34" charset="0"/>
                <a:cs typeface="Arial" pitchFamily="34" charset="0"/>
              </a:rPr>
            </a:b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1606724" y="0"/>
            <a:ext cx="5976664" cy="1319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el punto de vista funcional, las vías respiratorias se clasifican en:</a:t>
            </a:r>
            <a:b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3762" y="1124744"/>
            <a:ext cx="253402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Vías aéreas de conducción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13090" y="1136948"/>
            <a:ext cx="280831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Vías aéreas de intercambio</a:t>
            </a:r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8" name="7 Proceso alternativo"/>
          <p:cNvSpPr/>
          <p:nvPr/>
        </p:nvSpPr>
        <p:spPr>
          <a:xfrm>
            <a:off x="93762" y="2051348"/>
            <a:ext cx="4788024" cy="17376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consiste en una serie de cavidades y tubos interconectados que abarcan desde la 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cavidad nasal, la faringe, la laringe, la tráquea, los bronquios, los bronquiolos, hasta los bronquíolos termi</a:t>
            </a:r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nales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-51767" y="3825230"/>
            <a:ext cx="4584018" cy="16561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función de estás vías respiratoria es filtrar, calentar y humedecer el aire inspirado, para conducirlo hasta los lobulillos respiratorios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5436096" y="2117626"/>
            <a:ext cx="385192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está constituida por el área </a:t>
            </a:r>
            <a:r>
              <a:rPr lang="es-E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intrapulmonar</a:t>
            </a:r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donde tiene lugar el intercambio gaseoso.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25760" y="5589240"/>
            <a:ext cx="3438128" cy="1268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Aquí no se produce intercambio gaseoso, sólo se transporta el aire hasta los niveles más bajos de las vías aéreas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5436096" y="3212976"/>
            <a:ext cx="3728814" cy="12024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Comprende 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bronquiolos respiratorios, conductos alveolares, sacos alveolares y los alvéolos.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788024" y="4495750"/>
            <a:ext cx="4344937" cy="1453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este conjunto de estructuras se les denomina 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lobulillo respiratorio</a:t>
            </a:r>
            <a:r>
              <a:rPr lang="es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los cuales representan la unidad funcional del pulmón debido a que a este nivel si se produce el  intercambio gaseoso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4" name="13 Flecha curvada hacia la derecha"/>
          <p:cNvSpPr/>
          <p:nvPr/>
        </p:nvSpPr>
        <p:spPr>
          <a:xfrm>
            <a:off x="5853050" y="662036"/>
            <a:ext cx="720080" cy="949824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Flecha curvada hacia la izquierda"/>
          <p:cNvSpPr/>
          <p:nvPr/>
        </p:nvSpPr>
        <p:spPr>
          <a:xfrm>
            <a:off x="2394012" y="768918"/>
            <a:ext cx="1098652" cy="1003898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8892480" y="1594148"/>
            <a:ext cx="0" cy="75473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8892480" y="2920194"/>
            <a:ext cx="0" cy="6035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8831460" y="4196494"/>
            <a:ext cx="0" cy="6035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323528" y="1737348"/>
            <a:ext cx="0" cy="6035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323528" y="3415029"/>
            <a:ext cx="0" cy="6035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467544" y="5125008"/>
            <a:ext cx="0" cy="60359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288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1136</Words>
  <Application>Microsoft Office PowerPoint</Application>
  <PresentationFormat>Presentación en pantalla (4:3)</PresentationFormat>
  <Paragraphs>177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Cordovez Martínez María del Carmen</cp:lastModifiedBy>
  <cp:revision>20</cp:revision>
  <dcterms:created xsi:type="dcterms:W3CDTF">2016-06-30T03:04:55Z</dcterms:created>
  <dcterms:modified xsi:type="dcterms:W3CDTF">2025-06-29T23:06:48Z</dcterms:modified>
</cp:coreProperties>
</file>