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311" r:id="rId2"/>
    <p:sldId id="313" r:id="rId3"/>
    <p:sldId id="314" r:id="rId4"/>
    <p:sldId id="324" r:id="rId5"/>
    <p:sldId id="315" r:id="rId6"/>
    <p:sldId id="262" r:id="rId7"/>
    <p:sldId id="265" r:id="rId8"/>
    <p:sldId id="267" r:id="rId9"/>
    <p:sldId id="256" r:id="rId10"/>
    <p:sldId id="268" r:id="rId11"/>
    <p:sldId id="272" r:id="rId12"/>
    <p:sldId id="325" r:id="rId13"/>
    <p:sldId id="257" r:id="rId14"/>
    <p:sldId id="316" r:id="rId15"/>
    <p:sldId id="270" r:id="rId16"/>
    <p:sldId id="271" r:id="rId17"/>
    <p:sldId id="317" r:id="rId18"/>
    <p:sldId id="274" r:id="rId19"/>
    <p:sldId id="275" r:id="rId20"/>
    <p:sldId id="318" r:id="rId21"/>
    <p:sldId id="294" r:id="rId22"/>
    <p:sldId id="327" r:id="rId23"/>
    <p:sldId id="326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02" r:id="rId34"/>
    <p:sldId id="305" r:id="rId35"/>
    <p:sldId id="320" r:id="rId36"/>
    <p:sldId id="321" r:id="rId37"/>
    <p:sldId id="322" r:id="rId38"/>
    <p:sldId id="323" r:id="rId39"/>
    <p:sldId id="33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71" d="100"/>
          <a:sy n="71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DCA944-D2E1-4358-33FC-B793DB4F7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AF8374-B794-E819-89CE-B541A2281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98B26A-2ED8-E43C-BA03-F3112A718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43A9DF-C86E-62EB-5362-1F7D6E36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16112F-72BF-3F11-E559-3A8037688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94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2C2D6D-178E-06EC-1835-D9F8D27A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A5BF5C-43B9-1A12-6A7F-52ABE06C0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07403B-0AAD-F338-A4E8-4ACA38364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D46EEB-378A-A9BC-194E-892891ED9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9FEE94-3DB2-1987-E394-DAAE01F1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87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B4AA5C-E2AC-A97F-6868-4D7515A2C9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84F3B3-5733-7667-54A1-BB92AAB8C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5A1F89-D39B-E22D-21A9-E0720681E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759CA8-1742-8A2E-6F28-E12706CBB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08A489-3B19-FF0D-F16A-8BB402320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23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20EB3-C492-6824-28E1-07A1972F8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587D67-B004-9D47-9FE7-B9750D14A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7D3C39-F88F-7DDB-A8F0-93337FE6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4BB7EA-7283-446B-30BE-07FB292C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8BA090-A1A5-2A74-CE01-70DC0B19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1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BED24D-97F1-86FA-C11B-0D067384B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0B7D13-184C-282A-61BC-E8BA98CD1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7E25DC-1228-5958-2EC5-CFFE32AD1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004608-AE87-D74C-A50F-734B1C48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384B20-6B27-5D8E-0080-DACE62AD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8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55148D-D613-D2BB-C932-0A787A64C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3B90AB-34DB-8B94-E9D3-E8BA46F23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B23905-3F98-2141-8B11-BF9CD9DA4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8F4A08-70D1-3F17-4D65-198429000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722333-6005-4508-324B-4CD024A0D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4919B7-0164-D493-639A-F23AB798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4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2AC6D2-6249-90D1-C8D7-F034C3CC5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9A12A0-E823-5392-BAA1-866FADCCE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7B6B14-B43F-C0B0-3ED7-AE3CA6278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5F650A7-1B6B-4E3B-2984-FDAD3CD6F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4DAFF16-645D-EDFE-BA40-CEC8D04B2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0825368-2A52-BD46-8E30-58987BBB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6/15/2025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1A049B-EADD-EDE8-6B7D-7CA49C9C7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52214E6-73DB-AB40-64C5-8C6913DDD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36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0518BB-6AAF-A48D-E653-A10BFF73C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84235FF-AFCF-BCF1-90FA-4445E1129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6/15/2025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3E27AB-22B5-89F6-41E7-B84C77CDE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6FDCA1-6562-8858-E020-DDED6F8DA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5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7E33353-ABC5-411C-4BD4-F4C359396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6/15/2025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2E4A3C8-BEED-775A-B73C-6853A9F3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1BAD68-AAF0-4C86-74D6-D4BF75C3D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5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D7063-6C05-AB88-C4D6-B1FE81F61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39954F-19F4-738F-52CE-9FBD1A7D3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4520F2-094D-1E08-822E-6B9B21389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231D68-5AA2-5070-A21B-7ECEA079C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4D4A5A-64D7-7607-1943-9850F2BF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C66BAE-FE7E-23A0-941D-41798B84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7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6409D-B89D-C324-DD8D-F0DCF098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1547C8E-916E-73BA-5A79-B5BA0E2231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CB56AF-A607-29D0-0DF5-E64FACBC8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CB2A5B-316C-301D-96FE-46008B6A1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E4CB0F-A289-FC34-D7F7-459D6DA88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FE7D90-3FC6-6FC3-7EDB-506482F2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57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9E3FFD-A823-FDFF-D868-6194C037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F7AFAA-BCD8-ECEE-2F99-B7B81C61E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8C51C6-D7C9-8B7C-B924-139A85330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6/15/2025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B69834-83B6-4244-ED49-05E58DAEC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DD6176-DF92-AEDC-3BD9-D364874C8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5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C0643DE-84FA-83C9-A189-46689DF81847}"/>
              </a:ext>
            </a:extLst>
          </p:cNvPr>
          <p:cNvSpPr txBox="1"/>
          <p:nvPr/>
        </p:nvSpPr>
        <p:spPr>
          <a:xfrm>
            <a:off x="2346158" y="1048435"/>
            <a:ext cx="6097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TEMA: Anatomía y fisiología arterias y venas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829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sí mantiene los vasos sanguíneos en buen estado - Blog">
            <a:extLst>
              <a:ext uri="{FF2B5EF4-FFF2-40B4-BE49-F238E27FC236}">
                <a16:creationId xmlns:a16="http://schemas.microsoft.com/office/drawing/2014/main" id="{D0D672A8-3B5D-7D1D-AA18-898AB938E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278" y="2853304"/>
            <a:ext cx="3293969" cy="380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48682" y="0"/>
            <a:ext cx="11505436" cy="7431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sangre </a:t>
            </a:r>
          </a:p>
          <a:p>
            <a:pPr algn="just">
              <a:lnSpc>
                <a:spcPct val="150000"/>
              </a:lnSpc>
              <a:defRPr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un líquido corporal que circula por todo el organismo a través de intrincadas redes de vasos sanguíneos, las cuales le permiten llegar a todos los sitios del cuerpo gracias a la actividad contráctil del corazón, el cual, le impulsa como una bomba hidráulica por todo el sistema vascular.</a:t>
            </a:r>
          </a:p>
          <a:p>
            <a:pPr algn="just">
              <a:lnSpc>
                <a:spcPct val="150000"/>
              </a:lnSpc>
              <a:defRPr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sangre cumple con numerosas 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funciones: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Transporte de O2 desde los pulmones hacia los tejidos y CO2 desde los tejidos hacia los pulmones.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Transporte de nutrientes hacia los tejidos.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Transporte de sustancias de desecho, productos del metabolismo, hacia los</a:t>
            </a:r>
          </a:p>
          <a:p>
            <a:pPr algn="just">
              <a:lnSpc>
                <a:spcPct val="150000"/>
              </a:lnSpc>
              <a:defRPr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órganos excretores (riñones).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Transporte de hormonas desde sus sitios de producción hasta sus sitios de acción.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Transporte de medicamentos.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Cumple un rol fundamental en los mecanismos inmunitarios ( de defensa) del organismo.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Interviene en el mantenimiento del equilibrio ácido-básico del organismo.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Desencadena fenómenos de hemostasia y coagulación para evitar  y detener las </a:t>
            </a:r>
          </a:p>
          <a:p>
            <a:pPr algn="just">
              <a:lnSpc>
                <a:spcPct val="150000"/>
              </a:lnSpc>
              <a:defRPr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pérdidas sanguíneas.   </a:t>
            </a:r>
          </a:p>
          <a:p>
            <a:pPr algn="just">
              <a:lnSpc>
                <a:spcPct val="150000"/>
              </a:lnSpc>
              <a:defRPr/>
            </a:pP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500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208213" y="38134"/>
            <a:ext cx="7775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COMPOSICIÓN DE LA SANGRE</a:t>
            </a:r>
          </a:p>
        </p:txBody>
      </p:sp>
      <p:pic>
        <p:nvPicPr>
          <p:cNvPr id="15363" name="Picture 6" descr="red blood 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693" y="3861807"/>
            <a:ext cx="4866389" cy="267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Blood_sm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19" y="405882"/>
            <a:ext cx="4341308" cy="317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16542" y="585525"/>
            <a:ext cx="8144050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sangre consta de dos grandes componentes:</a:t>
            </a:r>
          </a:p>
          <a:p>
            <a:pPr algn="just">
              <a:lnSpc>
                <a:spcPct val="150000"/>
              </a:lnSpc>
              <a:defRPr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componente líquido: Plasma.</a:t>
            </a:r>
          </a:p>
          <a:p>
            <a:pPr algn="just">
              <a:lnSpc>
                <a:spcPct val="150000"/>
              </a:lnSpc>
              <a:defRPr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componente celular: Elementos Formes: células sanguíneas</a:t>
            </a:r>
          </a:p>
          <a:p>
            <a:pPr algn="just">
              <a:lnSpc>
                <a:spcPct val="150000"/>
              </a:lnSpc>
              <a:defRPr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Existen tres familias de células sanguíneas: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Glóbulos Rojos ( eritrocitos o hematíes )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Glóbulos Blancos ( leucocitos)</a:t>
            </a:r>
          </a:p>
          <a:p>
            <a:pPr algn="just">
              <a:lnSpc>
                <a:spcPct val="150000"/>
              </a:lnSpc>
              <a:buFontTx/>
              <a:buChar char="•"/>
              <a:defRPr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Plaquetas</a:t>
            </a:r>
          </a:p>
        </p:txBody>
      </p:sp>
    </p:spTree>
    <p:extLst>
      <p:ext uri="{BB962C8B-B14F-4D97-AF65-F5344CB8AC3E}">
        <p14:creationId xmlns:p14="http://schemas.microsoft.com/office/powerpoint/2010/main" val="3172288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07595-1D79-18AD-97A3-0DAFCE9F2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>
            <a:extLst>
              <a:ext uri="{FF2B5EF4-FFF2-40B4-BE49-F238E27FC236}">
                <a16:creationId xmlns:a16="http://schemas.microsoft.com/office/drawing/2014/main" id="{A07ED556-5953-4A29-3F33-6FFF89216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38134"/>
            <a:ext cx="7775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COMPOSICIÓN DE LA SANGRE</a:t>
            </a:r>
          </a:p>
        </p:txBody>
      </p:sp>
      <p:pic>
        <p:nvPicPr>
          <p:cNvPr id="15363" name="Picture 6" descr="red blood cells">
            <a:extLst>
              <a:ext uri="{FF2B5EF4-FFF2-40B4-BE49-F238E27FC236}">
                <a16:creationId xmlns:a16="http://schemas.microsoft.com/office/drawing/2014/main" id="{66CF13EF-9714-BDFF-9253-0F6C0F554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66" y="4194879"/>
            <a:ext cx="3097213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Blood_smear">
            <a:extLst>
              <a:ext uri="{FF2B5EF4-FFF2-40B4-BE49-F238E27FC236}">
                <a16:creationId xmlns:a16="http://schemas.microsoft.com/office/drawing/2014/main" id="{E01EB96A-45AE-5B1D-307C-0708A8D28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32" y="4201464"/>
            <a:ext cx="3630259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846A924-78AA-E0C8-667B-8A0D3DD15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07" y="716866"/>
            <a:ext cx="9088118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36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8648" y="233083"/>
            <a:ext cx="11377540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CIRCULACIÓN DE LA SANGRE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circulación sanguínea se caracteriza por ser </a:t>
            </a:r>
            <a:r>
              <a:rPr lang="es-EC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doble, cerrada y completa</a:t>
            </a: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Doble porque pasa dos veces por el corazón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Cerrada porque no se comunica con el exterior como en otros organismos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Completa porque la sangre arterial nunca se mezcla con la sangre venosa.</a:t>
            </a:r>
            <a:b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s-EC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su estudio, la circulación sanguínea puede dividirse en:</a:t>
            </a:r>
            <a:r>
              <a:rPr lang="es-EC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Circulación mayor y menor</a:t>
            </a:r>
          </a:p>
        </p:txBody>
      </p:sp>
      <p:pic>
        <p:nvPicPr>
          <p:cNvPr id="4" name="Picture 2" descr="[c10.bmp]">
            <a:extLst>
              <a:ext uri="{FF2B5EF4-FFF2-40B4-BE49-F238E27FC236}">
                <a16:creationId xmlns:a16="http://schemas.microsoft.com/office/drawing/2014/main" id="{985F92B5-1FD7-348A-8497-1FF990DE0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901" y="3724441"/>
            <a:ext cx="35242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591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21440-8EA3-63A8-2AE7-5D10921CB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95897" y="212729"/>
            <a:ext cx="10645422" cy="650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Circulación mayor: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el recorrido que hace la sangre desde el ventrículo izquierdo hasta la aurícula derecha.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sangre oxigenada en los pulmones llega al corazón (sangre arterial), y por la válvula aórtica abandona el ventrículo izquierdo para ingresar a la arteria aorta. 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 gran arteria se bifurca en arterias de menor calibre, que a su vez se ramifican hasta formarse las arteriolas, que también se dividen dando origen a millones de capilares para entregar oxígeno y nutrientes a todas las células del organismo. 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células eliminan dióxido de carbono y desechos del metabolismo, que pasan a los capilares venosos.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mayoría de los desechos son conducidos por las venas renales hacia el riñón para ser eliminados del cuerpo.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dióxido de carbono es transportado por vénulas que arriban a venas de mayor calibre, hasta que toda la sangre desoxigenada es volcada a las venas cavas superior e inferior que la llevan hasta la aurícula derecha.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13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[c10.bmp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19" y="3670653"/>
            <a:ext cx="35242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91911" y="188584"/>
            <a:ext cx="10969148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Circulación menor</a:t>
            </a:r>
            <a:r>
              <a:rPr lang="es-EC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el trayecto que realiza la sangre a partir del ventrículo derecho hasta llegar a la aurícula izquierda.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Desde el ventrículo derecho, la sangre venosa es impulsada hacia la arteria pulmonar, que la lleva directamente hacia los pulmones.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 llegar a los alvéolos pulmonares se lleva a cabo el </a:t>
            </a:r>
            <a:r>
              <a:rPr lang="es-EC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intercambio gaseoso (hematosis). 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sangre, ahora oxigenada, regresa por cuatro venas pulmonares (dos derechas y dos izquierdas) hacia la aurícula izquierda.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921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5777" y="187742"/>
            <a:ext cx="10827705" cy="512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CIRCULACIÓN PORTAL HEPÁTICA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una división de la circulación mayor.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glándula hepática posee doble circulación, ya que por un lado recibe sangre desde la aorta que llega por la arteria hepática con nutrientes y oxígeno para las células del hígado (hepatocitos). 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 otro lado, la sangre venosa procedente del páncreas, del bazo, del estómago, de los intestinos y de la vesícula biliar llega al hígado a través de la vena porta.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nutrientes absorbidos desde el estómago y los intestinos son almacenados, modificados o </a:t>
            </a:r>
            <a:r>
              <a:rPr lang="es-EC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detoxificados</a:t>
            </a: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la glándula, según se trate.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sangre de la arteria hepática y de la vena porta se mezclan 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los sinusoides hepáticos que son espacios existentes entre los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hepatocitos.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 descr="circulación portal hepá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67" y="3585227"/>
            <a:ext cx="4944533" cy="282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64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6BF9B-C66A-6131-8B05-94DF67939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53FE5A0-B747-9408-9F6C-73BACB7102D8}"/>
              </a:ext>
            </a:extLst>
          </p:cNvPr>
          <p:cNvSpPr txBox="1"/>
          <p:nvPr/>
        </p:nvSpPr>
        <p:spPr>
          <a:xfrm>
            <a:off x="295835" y="240804"/>
            <a:ext cx="11304494" cy="6507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CIRCULACIÓN CORONARIA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otra división de la circulación mayor.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proporciona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sangre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oxígeno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músculo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cardíaco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también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conocido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miocardio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Este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está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formado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arterias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se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ramifican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alrededor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corazón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alimentando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células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garantizando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funcionamiento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funcionamiento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circulación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coronaria: 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Arterias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coronarias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surgen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aorta,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llevan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sangre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oxigenada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músculo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cardíaco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Las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principales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son la arteria coronaria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derecha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la arteria coronaria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izquierda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Venas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coronarias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recogen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sangre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desoxigenada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miocardio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la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devuelven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las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aurículas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Capilares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arterias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coronarias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ramifican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capilares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irrigan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células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miocardio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Intercambio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gases: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capilares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produce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intercambio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O2 y CO2 entre la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sangre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las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células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cardíacas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Seno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coronario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cardíacas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coronario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que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drena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aurícula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derecha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364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1.bp.blogspot.com/_TYKXEPKoytc/S_Bn-0TreyI/AAAAAAAADZc/c8K4tzgeGG0/s1600/c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170" y="2303929"/>
            <a:ext cx="6289830" cy="455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97224" y="0"/>
            <a:ext cx="11510682" cy="512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CIRCULACIÓN FETAL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una división de la circulación mayor que aporta sangre al feto mediante la placenta. 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Durante la vida fetal, la placenta asume funciones que a futuro estarán a cargo de los pulmones, del sistema digestivo y de los riñones.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placenta provee de oxígeno y nutrientes a la sangre del feto y la depura de los desechos. 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sangre oxigenada circula hacia el feto por dos venas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umbilicales, que se retuercen en el interior 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cordón. 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 entrar en el ombligo fetal se transforman en un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solo vaso,  la vena umbilical, que se dirige al hígado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fetal.</a:t>
            </a:r>
          </a:p>
        </p:txBody>
      </p:sp>
    </p:spTree>
    <p:extLst>
      <p:ext uri="{BB962C8B-B14F-4D97-AF65-F5344CB8AC3E}">
        <p14:creationId xmlns:p14="http://schemas.microsoft.com/office/powerpoint/2010/main" val="1019698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5180" y="126322"/>
            <a:ext cx="10381785" cy="5584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CIRCULACIÓN CAPILAR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es-EC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capilares sanguíneos</a:t>
            </a: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tienen como función principal intercambiar O2 y nutrientes celulares desde la luz capilar hacia el espacio intersticial, es decir, hacia el lugar entre células y capilares.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Además, recibe desde dicho intersticio el dióxido de carbono y los desechos del metabolismo de las células.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intercambio de sustancias se hace posible debido al reducido diámetro capilar de 8-12 micras y a la mínima velocidad que tiene la sangre en su interior.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regulación del flujo de sangre capilar está a cargo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la capa muscular de las arteriolas, mediante la reducción </a:t>
            </a:r>
          </a:p>
          <a:p>
            <a:pPr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su diámetro (vasoconstricción) o el </a:t>
            </a:r>
          </a:p>
          <a:p>
            <a:pPr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aumento del mismo  (vasodilatación).</a:t>
            </a:r>
            <a:b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s-EC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G367: Tema 7. Circulación capilar">
            <a:extLst>
              <a:ext uri="{FF2B5EF4-FFF2-40B4-BE49-F238E27FC236}">
                <a16:creationId xmlns:a16="http://schemas.microsoft.com/office/drawing/2014/main" id="{8D17E77F-21F5-E173-98D0-460EF56A7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3038475"/>
            <a:ext cx="523875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9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363B9-9535-A29F-EF10-544852F35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B910C0B-01E9-7A30-1938-3D8FF4521A96}"/>
              </a:ext>
            </a:extLst>
          </p:cNvPr>
          <p:cNvSpPr txBox="1"/>
          <p:nvPr/>
        </p:nvSpPr>
        <p:spPr>
          <a:xfrm>
            <a:off x="409575" y="463540"/>
            <a:ext cx="11372850" cy="4422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El </a:t>
            </a:r>
            <a:r>
              <a:rPr lang="es-EC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sistema cardiovascular </a:t>
            </a:r>
          </a:p>
          <a:p>
            <a:pPr>
              <a:lnSpc>
                <a:spcPct val="150000"/>
              </a:lnSpc>
            </a:pPr>
            <a:r>
              <a:rPr lang="es-EC" dirty="0">
                <a:solidFill>
                  <a:srgbClr val="000000"/>
                </a:solidFill>
                <a:latin typeface="verdana" panose="020B0604030504040204" pitchFamily="34" charset="0"/>
              </a:rPr>
              <a:t>Está compuesto por: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C" dirty="0">
                <a:solidFill>
                  <a:srgbClr val="000000"/>
                </a:solidFill>
                <a:latin typeface="verdana" panose="020B0604030504040204" pitchFamily="34" charset="0"/>
              </a:rPr>
              <a:t> corazón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C" dirty="0">
                <a:solidFill>
                  <a:srgbClr val="000000"/>
                </a:solidFill>
                <a:latin typeface="verdana" panose="020B0604030504040204" pitchFamily="34" charset="0"/>
              </a:rPr>
              <a:t>vasos sanguíneos: arterias</a:t>
            </a:r>
          </a:p>
          <a:p>
            <a:pPr>
              <a:lnSpc>
                <a:spcPct val="150000"/>
              </a:lnSpc>
            </a:pPr>
            <a:r>
              <a:rPr lang="es-EC" dirty="0">
                <a:solidFill>
                  <a:srgbClr val="000000"/>
                </a:solidFill>
                <a:latin typeface="verdana" panose="020B0604030504040204" pitchFamily="34" charset="0"/>
              </a:rPr>
              <a:t>                               arteriolas</a:t>
            </a:r>
          </a:p>
          <a:p>
            <a:pPr>
              <a:lnSpc>
                <a:spcPct val="150000"/>
              </a:lnSpc>
            </a:pPr>
            <a:r>
              <a:rPr lang="es-EC" dirty="0">
                <a:solidFill>
                  <a:srgbClr val="000000"/>
                </a:solidFill>
                <a:latin typeface="verdana" panose="020B0604030504040204" pitchFamily="34" charset="0"/>
              </a:rPr>
              <a:t>                               capilares </a:t>
            </a:r>
          </a:p>
          <a:p>
            <a:pPr>
              <a:lnSpc>
                <a:spcPct val="150000"/>
              </a:lnSpc>
            </a:pPr>
            <a:r>
              <a:rPr lang="es-EC" dirty="0">
                <a:solidFill>
                  <a:srgbClr val="000000"/>
                </a:solidFill>
                <a:latin typeface="verdana" panose="020B0604030504040204" pitchFamily="34" charset="0"/>
              </a:rPr>
              <a:t>                               vénulas </a:t>
            </a:r>
          </a:p>
          <a:p>
            <a:pPr>
              <a:lnSpc>
                <a:spcPct val="150000"/>
              </a:lnSpc>
            </a:pPr>
            <a:r>
              <a:rPr lang="es-EC" dirty="0">
                <a:solidFill>
                  <a:srgbClr val="000000"/>
                </a:solidFill>
                <a:latin typeface="verdana" panose="020B0604030504040204" pitchFamily="34" charset="0"/>
              </a:rPr>
              <a:t>                               venas</a:t>
            </a:r>
          </a:p>
          <a:p>
            <a:pPr>
              <a:lnSpc>
                <a:spcPct val="150000"/>
              </a:lnSpc>
            </a:pPr>
            <a:r>
              <a:rPr lang="es-EC" dirty="0">
                <a:solidFill>
                  <a:srgbClr val="000000"/>
                </a:solidFill>
                <a:latin typeface="verdana" panose="020B0604030504040204" pitchFamily="34" charset="0"/>
              </a:rPr>
              <a:t>                                </a:t>
            </a:r>
          </a:p>
          <a:p>
            <a:pPr>
              <a:lnSpc>
                <a:spcPct val="150000"/>
              </a:lnSpc>
            </a:pPr>
            <a:r>
              <a:rPr lang="es-EC" dirty="0">
                <a:solidFill>
                  <a:srgbClr val="000000"/>
                </a:solidFill>
                <a:latin typeface="verdana" panose="020B0604030504040204" pitchFamily="34" charset="0"/>
              </a:rPr>
              <a:t>                               </a:t>
            </a:r>
          </a:p>
        </p:txBody>
      </p:sp>
      <p:pic>
        <p:nvPicPr>
          <p:cNvPr id="1026" name="Picture 2" descr="VASOS SANQUÍNEOS ¿QUE FUNCIÓN REALIZAN? CIGB por una ciencia sostenible Un  vaso sanguíneo es una estructura hueca y tubular que conduce la sangre  impulsada por la acción del corazón, cuya función principal">
            <a:extLst>
              <a:ext uri="{FF2B5EF4-FFF2-40B4-BE49-F238E27FC236}">
                <a16:creationId xmlns:a16="http://schemas.microsoft.com/office/drawing/2014/main" id="{DA746C75-D18E-97E2-D901-67F7BA49E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146" y="940454"/>
            <a:ext cx="5011830" cy="406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230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B9BED-118B-C4A0-2E51-50B2BA4CA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367: Tema 7. Circulación capilar">
            <a:extLst>
              <a:ext uri="{FF2B5EF4-FFF2-40B4-BE49-F238E27FC236}">
                <a16:creationId xmlns:a16="http://schemas.microsoft.com/office/drawing/2014/main" id="{8193E28D-C1CE-D238-1244-B66FC065F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2725421"/>
            <a:ext cx="523875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A2A435B-F95B-0E68-CF61-8DB7523D71FD}"/>
              </a:ext>
            </a:extLst>
          </p:cNvPr>
          <p:cNvSpPr txBox="1"/>
          <p:nvPr/>
        </p:nvSpPr>
        <p:spPr>
          <a:xfrm>
            <a:off x="161365" y="313054"/>
            <a:ext cx="10829364" cy="5584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intercambio de gases, nutrientes y desechos se realiza por diferentes mecanismos. </a:t>
            </a:r>
          </a:p>
          <a:p>
            <a:pPr algn="just">
              <a:lnSpc>
                <a:spcPct val="150000"/>
              </a:lnSpc>
            </a:pPr>
            <a:r>
              <a:rPr lang="es-EC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Difusión</a:t>
            </a: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donde el pasaje de sustancias se realiza a favor de un gradiente de concentración, es decir, desde un lugar de mayor concentración a otro de menor. Moléculas pequeñas e hidrosolubles como el oxígeno y el dióxido de carbono difunden por ese mecanismo. </a:t>
            </a:r>
          </a:p>
          <a:p>
            <a:pPr algn="just">
              <a:lnSpc>
                <a:spcPct val="150000"/>
              </a:lnSpc>
            </a:pPr>
            <a:r>
              <a:rPr lang="es-EC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Filtración</a:t>
            </a: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donde el pasaje se realiza de acuerdo a la presión </a:t>
            </a:r>
            <a:r>
              <a:rPr lang="es-EC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intracapilar</a:t>
            </a: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al tamaño de los poros de sus paredes. </a:t>
            </a:r>
          </a:p>
          <a:p>
            <a:pPr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el extremo arterial del capilar, con más presión sanguínea, </a:t>
            </a:r>
          </a:p>
          <a:p>
            <a:pPr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filtración se produce hacia el intersticio. En el extremo del capilar</a:t>
            </a:r>
          </a:p>
          <a:p>
            <a:pPr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próximo a las vénulas desciende la presión en su interior, </a:t>
            </a:r>
          </a:p>
          <a:p>
            <a:pPr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lo cual se favorece la entrada de </a:t>
            </a:r>
          </a:p>
          <a:p>
            <a:pPr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desechos hacia la luz capilar.</a:t>
            </a:r>
            <a:b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s-EC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755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539524" y="64168"/>
            <a:ext cx="915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b="1" dirty="0">
                <a:latin typeface="Arial" panose="020B0604020202020204" pitchFamily="34" charset="0"/>
                <a:cs typeface="Arial" panose="020B0604020202020204" pitchFamily="34" charset="0"/>
              </a:rPr>
              <a:t>VASOS SANGUÍNEOS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24" y="859956"/>
            <a:ext cx="6390470" cy="4886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761" y="859956"/>
            <a:ext cx="4712615" cy="502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25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539524" y="64168"/>
            <a:ext cx="915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b="1" dirty="0">
                <a:latin typeface="Arial" panose="020B0604020202020204" pitchFamily="34" charset="0"/>
                <a:cs typeface="Arial" panose="020B0604020202020204" pitchFamily="34" charset="0"/>
              </a:rPr>
              <a:t>VASOS SANGUÍNEOS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76518" y="790042"/>
            <a:ext cx="6642847" cy="47705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VE" sz="2200" dirty="0"/>
              <a:t>Tronco pulmonar: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MX" sz="2200" dirty="0"/>
              <a:t>Bajo el arco de la aorta se divide en sus dos ramas: arteria pulmonar derecha e izquierda.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MX" sz="2200" b="1" u="sng" dirty="0"/>
              <a:t>Arteria pulmonar derecha </a:t>
            </a:r>
            <a:r>
              <a:rPr lang="es-MX" sz="2200" dirty="0"/>
              <a:t>está en contacto con la aorta ascendente, a la cual se adosa.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MX" sz="2200" dirty="0"/>
              <a:t>Es más larga, de dirección transversal, algo más voluminosa que la izquierda. Se dirige horizontalmente a la derecha y pasa bajo el arco de la aorta, por detrás de la vena cava superior, antes de dirigirse al hilio pulmonar derecho.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MX" sz="2200" dirty="0"/>
              <a:t> </a:t>
            </a:r>
            <a:r>
              <a:rPr lang="es-MX" sz="2200" b="1" u="sng" dirty="0"/>
              <a:t>Arteria pulmonar izquierda </a:t>
            </a:r>
            <a:r>
              <a:rPr lang="es-MX" sz="2200" dirty="0"/>
              <a:t>parece prolongar el tronco pulmonar.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664" y="790042"/>
            <a:ext cx="3948512" cy="491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79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539524" y="64168"/>
            <a:ext cx="915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b="1" dirty="0">
                <a:latin typeface="Arial" panose="020B0604020202020204" pitchFamily="34" charset="0"/>
                <a:cs typeface="Arial" panose="020B0604020202020204" pitchFamily="34" charset="0"/>
              </a:rPr>
              <a:t>VASOS SANGUÍNEOS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18395" y="693324"/>
            <a:ext cx="5946574" cy="51090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VE" sz="2200" dirty="0"/>
              <a:t>Aorta: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MX" sz="2200" dirty="0"/>
              <a:t>Arteria principal del cuerpo, da origen directa o indirectamente, a todas las arterias de la circulación sistémica.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MX" sz="2200" dirty="0"/>
              <a:t>En su origen tiene un calibre de 2.5 cm, adelgazándose progresivamente a medida que se ramifica.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MX" sz="2200" dirty="0"/>
              <a:t>Origen: ventrículo izquierdo, del que está separado por la válvula semilunar aórtica.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MX" sz="2200" dirty="0"/>
              <a:t>Se extiende formando un «bastón», cayado aórtico, primero por encima del corazón y, luego, por delante de la columna vertebral hasta la cuarta vértebra lumbar.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48" y="992952"/>
            <a:ext cx="5311009" cy="506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5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539524" y="64168"/>
            <a:ext cx="915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b="1" dirty="0">
                <a:latin typeface="Arial" panose="020B0604020202020204" pitchFamily="34" charset="0"/>
                <a:cs typeface="Arial" panose="020B0604020202020204" pitchFamily="34" charset="0"/>
              </a:rPr>
              <a:t>VASOS SANGUÍNEOS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72324" y="630097"/>
            <a:ext cx="6425423" cy="54476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s-VE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Aorta:</a:t>
            </a:r>
            <a:endParaRPr lang="es-MX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distinguen, en su trayecto, tres segmentos: aorta ascendente, </a:t>
            </a:r>
            <a:r>
              <a:rPr lang="es-MX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arco o cayado aórtico</a:t>
            </a: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s-MX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aorta descendente.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 última atraviesa el tórax y el abdomen, por lo que topográficamente se divide en dos porciones, la aorta torácica y la aorta abdominal.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la 4ta vértebra lumbar se divide, dando origen a las </a:t>
            </a:r>
            <a:r>
              <a:rPr lang="es-MX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arterias ilíacas comunes</a:t>
            </a: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que irrigan la pelvis y los miembros inferiores.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la zona de la bifurcación nace la </a:t>
            </a:r>
            <a:r>
              <a:rPr lang="es-MX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arteria sacra media</a:t>
            </a: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una rama delgada que desciende por delante del sacro hasta el cóccix y contribuye a irrigar las paredes pélvicas.</a:t>
            </a:r>
            <a:endParaRPr lang="es-VE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47" y="898755"/>
            <a:ext cx="4808709" cy="506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5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539524" y="64168"/>
            <a:ext cx="915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b="1" dirty="0">
                <a:latin typeface="Arial" panose="020B0604020202020204" pitchFamily="34" charset="0"/>
                <a:cs typeface="Arial" panose="020B0604020202020204" pitchFamily="34" charset="0"/>
              </a:rPr>
              <a:t>VASOS SANGUÍNEOS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72324" y="1024053"/>
            <a:ext cx="6183651" cy="35086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s-V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Aorta: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MX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Aorta ascendente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encuentra dentro del saco pericárdico, por encima del corazón. 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Desde su origen en la base del ventrículo izquierdo se dirige hacia arriba y algo hacia la derecha y adelante.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Tiene un trayecto de unos 4 cm, y se continúa con el arco aórtico. </a:t>
            </a:r>
            <a:endParaRPr lang="es-V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457" y="884205"/>
            <a:ext cx="2903679" cy="45055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927" y="3656753"/>
            <a:ext cx="1818255" cy="283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14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539524" y="64168"/>
            <a:ext cx="915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b="1" dirty="0">
                <a:latin typeface="Arial" panose="020B0604020202020204" pitchFamily="34" charset="0"/>
                <a:cs typeface="Arial" panose="020B0604020202020204" pitchFamily="34" charset="0"/>
              </a:rPr>
              <a:t>VASOS SANGUÍNEOS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11324" y="487585"/>
            <a:ext cx="6674514" cy="58828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V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Aorta: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cayado o arco aórtico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sigue a continuación de la aorta ascendente.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dirige hacia atrás y hacia la izquierda describiendo un arco cóncavo hacia abajo, hasta colocarse en la vertiente lateral izquierda del cuerpo de la cuarta vértebra torácica.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allí se incurva para continuarse con la aorta descendente. 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Ocupa el mediastino superior.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304" y="1332411"/>
            <a:ext cx="3256904" cy="46503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632" y="1332411"/>
            <a:ext cx="4568727" cy="449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539524" y="64168"/>
            <a:ext cx="915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b="1" dirty="0">
                <a:latin typeface="Arial" panose="020B0604020202020204" pitchFamily="34" charset="0"/>
                <a:cs typeface="Arial" panose="020B0604020202020204" pitchFamily="34" charset="0"/>
              </a:rPr>
              <a:t>VASOS SANGUÍNEOS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10465" y="740719"/>
            <a:ext cx="6674514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VE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</a:t>
            </a:r>
            <a:r>
              <a:rPr lang="es-MX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yado</a:t>
            </a: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arco aórtico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la convexidad del cayado nacen tres grandes arterias para la cabeza y las extremidades superiores: 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Tronco arterial braquiocefálico: arteria subclavia derecha y arteria carótida común derecha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Arteria carótida común izquierda.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Subclavia izquierda.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05F8C15-3A15-4BBD-8AE6-6CB0D4784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762" y="525833"/>
            <a:ext cx="2973729" cy="402004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00151" y="3894933"/>
            <a:ext cx="6096000" cy="707886"/>
          </a:xfrm>
          <a:prstGeom prst="rect">
            <a:avLst/>
          </a:prstGeom>
          <a:ln w="57150">
            <a:solidFill>
              <a:schemeClr val="accent3"/>
            </a:solidFill>
          </a:ln>
        </p:spPr>
        <p:txBody>
          <a:bodyPr>
            <a:spAutoFit/>
          </a:bodyPr>
          <a:lstStyle/>
          <a:p>
            <a:r>
              <a:rPr lang="es-EC" sz="2000" dirty="0"/>
              <a:t>Las arterias subclavias derecha e izquierda irrigan el tórax, la cabeza, el cuello, los hombros y los brazos.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00151" y="5110155"/>
            <a:ext cx="6643894" cy="1323439"/>
          </a:xfrm>
          <a:prstGeom prst="rect">
            <a:avLst/>
          </a:prstGeom>
          <a:ln w="5715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sz="2000" dirty="0"/>
              <a:t>Las arterias carótidas comunes se ramifica en las arterias carótidas internas y externas.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sz="2000" dirty="0"/>
              <a:t>Las arterias carótidas internas irrigan el cerebro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sz="2000" dirty="0"/>
              <a:t>Las arterias carótidas externas irrigan la cara y el cuello.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491" y="4103347"/>
            <a:ext cx="1634834" cy="232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8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539524" y="64168"/>
            <a:ext cx="915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b="1" dirty="0">
                <a:latin typeface="Arial" panose="020B0604020202020204" pitchFamily="34" charset="0"/>
                <a:cs typeface="Arial" panose="020B0604020202020204" pitchFamily="34" charset="0"/>
              </a:rPr>
              <a:t>VASOS SANGUÍNEOS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83243" y="486504"/>
            <a:ext cx="6167659" cy="62478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s-VE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Aorta: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MX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Aorta torácica </a:t>
            </a: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porción de la aorta descendente que ocupa el mediastino posterior.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origina como continuación del cayado de la aorta y se extiende hasta su paso por el orificio aórtico del diafragma.</a:t>
            </a:r>
          </a:p>
          <a:p>
            <a:pPr algn="just">
              <a:spcBef>
                <a:spcPts val="1200"/>
              </a:spcBef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ella se derivan: 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Arterias bronquiales: dos izquierdas y una derecha. 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Ramas esofágicos son pequeños vasos, que irrigan la pared del esófago.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Ramas pericárdicas alcanzan la cara posterior del saco pericárdico.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ramas mediastínicos irrigan los ganglios linfáticos del mediastino posterior.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4AAC42-1B84-45F4-B8B7-A9B4113BD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589" y="3780144"/>
            <a:ext cx="2667501" cy="285229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282" y="525833"/>
            <a:ext cx="2501240" cy="40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7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539524" y="64168"/>
            <a:ext cx="915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b="1" dirty="0">
                <a:latin typeface="Arial" panose="020B0604020202020204" pitchFamily="34" charset="0"/>
                <a:cs typeface="Arial" panose="020B0604020202020204" pitchFamily="34" charset="0"/>
              </a:rPr>
              <a:t>VASOS SANGUÍNEOS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83243" y="486504"/>
            <a:ext cx="6167659" cy="597086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VE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Aorta: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MX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Aorta abdominal: </a:t>
            </a: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extiende desde el orificio aórtico del diafragma hasta la cuarta vértebra lumbar donde se divide en las arterias ilíacas comunes.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Emite ramas parietales y viscerales.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</a:t>
            </a:r>
            <a:r>
              <a:rPr lang="es-MX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parietales</a:t>
            </a: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pares, son las </a:t>
            </a:r>
            <a:r>
              <a:rPr lang="es-MX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arterias lumbares </a:t>
            </a: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las </a:t>
            </a:r>
            <a:r>
              <a:rPr lang="es-MX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frénicas inferiores</a:t>
            </a: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destinadas a irrigar las paredes del abdomen, diafragma y columna vertebral con su contenido.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</a:t>
            </a:r>
            <a:r>
              <a:rPr lang="es-MX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ramas viscerales </a:t>
            </a: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están destinadas a las vísceras abdominales: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MX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Arterias suprarrenales medias, renales y gonadales 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(testiculares u ováricas).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MX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tronco celíaco, la arteria mesentérica superior y la arteria mesentérica inferior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6BD9F1-0D48-44C6-9EA0-6DAA1D245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400" y="486503"/>
            <a:ext cx="4715498" cy="608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6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8D653-B072-3F1E-6083-5ED2D8DDA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095B63D-C7AC-483E-4B80-7506B5F6EBD1}"/>
              </a:ext>
            </a:extLst>
          </p:cNvPr>
          <p:cNvSpPr txBox="1"/>
          <p:nvPr/>
        </p:nvSpPr>
        <p:spPr>
          <a:xfrm>
            <a:off x="242045" y="573062"/>
            <a:ext cx="10757649" cy="5584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 </a:t>
            </a:r>
            <a:r>
              <a:rPr lang="es-EC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función principal </a:t>
            </a: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el transporte de la sangre y de las sustancias que ella contiene, para que puedan ser aprovechadas por las células.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Además, la movilización del flujo sanguíneo hace posible eliminar los desechos celulares del organismo.</a:t>
            </a:r>
          </a:p>
          <a:p>
            <a:pPr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sangre es impulsada por el corazón hacia todo el cuerpo, a través de conductos de distintos calibres, con lo cual:</a:t>
            </a:r>
            <a:b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-Llega el oxígeno y los nutrientes hacia todas las células del organismo</a:t>
            </a:r>
            <a:b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-Se transporta hacia los tejidos sustancias como el agua, hormonas, enzimas y anticuerpos, entre otros.</a:t>
            </a:r>
            <a:b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-Se mantiene constante la temperatura corporal.</a:t>
            </a:r>
            <a:b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-Los productos de desecho y el dióxido de carbono son conducidos hacia los riñones y los pulmones, respectivamente, para ser eliminados del organismo. 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0EC374-5B41-60CD-3B39-2B7A66D40AA4}"/>
              </a:ext>
            </a:extLst>
          </p:cNvPr>
          <p:cNvSpPr txBox="1"/>
          <p:nvPr/>
        </p:nvSpPr>
        <p:spPr>
          <a:xfrm>
            <a:off x="376518" y="49554"/>
            <a:ext cx="6096000" cy="451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El </a:t>
            </a:r>
            <a:r>
              <a:rPr lang="es-EC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sistema cardiovascular </a:t>
            </a:r>
          </a:p>
        </p:txBody>
      </p:sp>
    </p:spTree>
    <p:extLst>
      <p:ext uri="{BB962C8B-B14F-4D97-AF65-F5344CB8AC3E}">
        <p14:creationId xmlns:p14="http://schemas.microsoft.com/office/powerpoint/2010/main" val="3624135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539524" y="64168"/>
            <a:ext cx="915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b="1" dirty="0">
                <a:latin typeface="Arial" panose="020B0604020202020204" pitchFamily="34" charset="0"/>
                <a:cs typeface="Arial" panose="020B0604020202020204" pitchFamily="34" charset="0"/>
              </a:rPr>
              <a:t>VASOS SANGUÍNEOS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88174" y="642596"/>
            <a:ext cx="7134602" cy="50210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sangre venosa de la circulación sistémica retorna a la aurícula derecha del corazón por el sistema de las venas cavas, con excepción de la sangre del propio corazón, que lo hace directamente mediante el seno coronario.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distinguen dos sistemas: de la </a:t>
            </a:r>
            <a:r>
              <a:rPr lang="es-MX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vena cava superior y de la vena cava inferior.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cava superior recoge la sangre del diafragma para arriba y la cava inferior, la del diafragma para abajo.</a:t>
            </a:r>
            <a:endParaRPr lang="es-V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6" name="Picture 6" descr="Resultado de imagen para sistema venoso 3D">
            <a:extLst>
              <a:ext uri="{FF2B5EF4-FFF2-40B4-BE49-F238E27FC236}">
                <a16:creationId xmlns:a16="http://schemas.microsoft.com/office/drawing/2014/main" id="{50F39B02-F63A-432E-BD6D-04F69BF12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7" r="16255"/>
          <a:stretch/>
        </p:blipFill>
        <p:spPr bwMode="auto">
          <a:xfrm>
            <a:off x="7514706" y="757430"/>
            <a:ext cx="4389120" cy="57245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19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539524" y="64168"/>
            <a:ext cx="915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b="1" dirty="0">
                <a:latin typeface="Arial" panose="020B0604020202020204" pitchFamily="34" charset="0"/>
                <a:cs typeface="Arial" panose="020B0604020202020204" pitchFamily="34" charset="0"/>
              </a:rPr>
              <a:t>VASOS SANGUÍNEOS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88175" y="713891"/>
            <a:ext cx="11151843" cy="41977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V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VENA CAVA SUPERIOR: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un vaso muy grueso, de unos 2 cm de diámetro y unos 7 cm de longitud, que se sitúa en el mediastino superior.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cava superior se sitúa a la derecha de la aorta ascendente, por dentro y por detrás del pulmón derecho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Venas tributarias: </a:t>
            </a:r>
          </a:p>
          <a:p>
            <a:pPr algn="just">
              <a:lnSpc>
                <a:spcPct val="150000"/>
              </a:lnSpc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• Vena yugular interna derecha e izquierda. </a:t>
            </a:r>
          </a:p>
          <a:p>
            <a:pPr algn="just">
              <a:lnSpc>
                <a:spcPct val="150000"/>
              </a:lnSpc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• Vena subclavia derecha e izquierda. </a:t>
            </a:r>
          </a:p>
          <a:p>
            <a:pPr algn="just">
              <a:lnSpc>
                <a:spcPct val="150000"/>
              </a:lnSpc>
            </a:pPr>
            <a:r>
              <a:rPr lang="es-419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• Vena braquiocefálica derecha e izquierda.</a:t>
            </a:r>
            <a:endParaRPr lang="es-V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A0F6EF-2D56-40B6-82C3-873EC5D1D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41712"/>
            <a:ext cx="5807825" cy="315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81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539524" y="64168"/>
            <a:ext cx="915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b="1" dirty="0">
                <a:latin typeface="Arial" panose="020B0604020202020204" pitchFamily="34" charset="0"/>
                <a:cs typeface="Arial" panose="020B0604020202020204" pitchFamily="34" charset="0"/>
              </a:rPr>
              <a:t>VASOS SANGUÍNEOS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82881" y="583357"/>
            <a:ext cx="7032566" cy="59862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0" lvl="1" algn="just">
              <a:spcBef>
                <a:spcPts val="1800"/>
              </a:spcBef>
            </a:pPr>
            <a:r>
              <a:rPr lang="es-MX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Vena cava inferior: </a:t>
            </a:r>
          </a:p>
          <a:p>
            <a:pPr marL="342900" lvl="1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Origen:  lado derecho de la quinta vértebra lumbar mediante la confluencia de las dos venas ilíacas comunes.</a:t>
            </a:r>
          </a:p>
          <a:p>
            <a:pPr marL="342900" lvl="1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Asciende en la parte profunda y posterior del abdomen, en el retroperitoneo primario, situándose a la derecha de la aorta abdominal.</a:t>
            </a:r>
          </a:p>
          <a:p>
            <a:pPr marL="342900" lvl="1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la parte alta del abdomen se separa de la aorta, pasa por detrás del hígado.</a:t>
            </a:r>
          </a:p>
          <a:p>
            <a:pPr marL="342900" lvl="1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Penetra en el tórax atravesando el diafragma por el orificio de la vena cava, a la altura de T-8. </a:t>
            </a:r>
          </a:p>
          <a:p>
            <a:pPr marL="342900" lvl="1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el tórax tiene un trayecto </a:t>
            </a:r>
            <a:r>
              <a:rPr lang="es-MX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intrapericárdico</a:t>
            </a:r>
            <a:r>
              <a:rPr lang="es-MX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extremadamente corto, y acaba inmediatamente en la aurícula derecha.</a:t>
            </a:r>
            <a:endParaRPr lang="es-VE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EDCA0CF-54BD-48EB-BB50-C409EA5D1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614"/>
          <a:stretch/>
        </p:blipFill>
        <p:spPr>
          <a:xfrm>
            <a:off x="7392279" y="787644"/>
            <a:ext cx="4675667" cy="47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539524" y="64168"/>
            <a:ext cx="915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b="1" dirty="0">
                <a:latin typeface="Arial" panose="020B0604020202020204" pitchFamily="34" charset="0"/>
                <a:cs typeface="Arial" panose="020B0604020202020204" pitchFamily="34" charset="0"/>
              </a:rPr>
              <a:t>VASOS SANGUÍNEOS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82881" y="583357"/>
            <a:ext cx="7032566" cy="335681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es-V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VENA CAVA INFERIOR:</a:t>
            </a:r>
          </a:p>
          <a:p>
            <a:pPr marL="0"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V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Recibe sangre de los miembros inferiores, pelvis, pared abdominal, riñones, glándulas suprarrenales, y de viseras intraabdominales. </a:t>
            </a:r>
          </a:p>
          <a:p>
            <a:pPr marL="0"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V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 longitud en el adulto es de 20- 25 cm. </a:t>
            </a:r>
          </a:p>
          <a:p>
            <a:pPr marL="0"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V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 calibre es de 20-22 </a:t>
            </a:r>
            <a:r>
              <a:rPr lang="es-V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mm.</a:t>
            </a:r>
            <a:r>
              <a:rPr lang="es-V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5364" name="Picture 4" descr="Imagen relacionada">
            <a:extLst>
              <a:ext uri="{FF2B5EF4-FFF2-40B4-BE49-F238E27FC236}">
                <a16:creationId xmlns:a16="http://schemas.microsoft.com/office/drawing/2014/main" id="{4419D496-B30A-4D03-A6F9-C252E68F3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602" y="170303"/>
            <a:ext cx="3210057" cy="633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019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5. Venas del antebrazo. | Download Scientific Diagram">
            <a:extLst>
              <a:ext uri="{FF2B5EF4-FFF2-40B4-BE49-F238E27FC236}">
                <a16:creationId xmlns:a16="http://schemas.microsoft.com/office/drawing/2014/main" id="{27581D58-EEC8-C7C7-CAE3-777519137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691" y="1367118"/>
            <a:ext cx="68008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539524" y="64168"/>
            <a:ext cx="915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b="1">
                <a:latin typeface="Arial" panose="020B0604020202020204" pitchFamily="34" charset="0"/>
                <a:cs typeface="Arial" panose="020B0604020202020204" pitchFamily="34" charset="0"/>
              </a:rPr>
              <a:t>VASOS SANGUÍNEOS</a:t>
            </a:r>
            <a:endParaRPr lang="es-V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02364" y="676883"/>
            <a:ext cx="7014639" cy="557813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es-419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VENAS DEL ANTEBRAZO Y BRAZO</a:t>
            </a:r>
            <a:r>
              <a:rPr lang="es-V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lvl="1" algn="just">
              <a:lnSpc>
                <a:spcPct val="150000"/>
              </a:lnSpc>
            </a:pPr>
            <a:r>
              <a:rPr lang="es-419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corriente sanguínea nacida de los plexos superficiales de la mano asciende por </a:t>
            </a:r>
          </a:p>
          <a:p>
            <a:pPr marL="0" lvl="1" algn="just">
              <a:lnSpc>
                <a:spcPct val="150000"/>
              </a:lnSpc>
            </a:pPr>
            <a:r>
              <a:rPr lang="es-419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extremidad superior siguiendo</a:t>
            </a:r>
          </a:p>
          <a:p>
            <a:pPr marL="0" lvl="1" algn="just">
              <a:lnSpc>
                <a:spcPct val="150000"/>
              </a:lnSpc>
            </a:pPr>
            <a:r>
              <a:rPr lang="es-419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inicialmente tres complejas vías venosas: </a:t>
            </a:r>
          </a:p>
          <a:p>
            <a:pPr marL="0" lvl="1" algn="just">
              <a:lnSpc>
                <a:spcPct val="150000"/>
              </a:lnSpc>
            </a:pPr>
            <a:r>
              <a:rPr lang="es-419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vena cefálica</a:t>
            </a:r>
          </a:p>
          <a:p>
            <a:pPr marL="0" lvl="1" algn="just">
              <a:lnSpc>
                <a:spcPct val="150000"/>
              </a:lnSpc>
            </a:pPr>
            <a:r>
              <a:rPr lang="es-419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vena basílica</a:t>
            </a:r>
          </a:p>
          <a:p>
            <a:pPr marL="0" lvl="1" algn="just">
              <a:lnSpc>
                <a:spcPct val="150000"/>
              </a:lnSpc>
            </a:pPr>
            <a:r>
              <a:rPr lang="es-419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vena mediana antebraquial: en la fosa cubital suele dividirse en «Y», en una vena mediana cefálica y otra mediana basílica, que se unen a las venas respectivas</a:t>
            </a:r>
          </a:p>
        </p:txBody>
      </p:sp>
    </p:spTree>
    <p:extLst>
      <p:ext uri="{BB962C8B-B14F-4D97-AF65-F5344CB8AC3E}">
        <p14:creationId xmlns:p14="http://schemas.microsoft.com/office/powerpoint/2010/main" val="11071167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7A65C-F8C6-8F77-2308-689E71DE7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enas y arterias del miembro inferior | fraii | uDocz">
            <a:extLst>
              <a:ext uri="{FF2B5EF4-FFF2-40B4-BE49-F238E27FC236}">
                <a16:creationId xmlns:a16="http://schemas.microsoft.com/office/drawing/2014/main" id="{064A8DF0-01E8-6534-A852-E60E94D81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4" b="14510"/>
          <a:stretch>
            <a:fillRect/>
          </a:stretch>
        </p:blipFill>
        <p:spPr bwMode="auto">
          <a:xfrm>
            <a:off x="6837550" y="357491"/>
            <a:ext cx="5300663" cy="636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B7938EB-6688-207C-B3DA-8F7D93D1E4FC}"/>
              </a:ext>
            </a:extLst>
          </p:cNvPr>
          <p:cNvSpPr txBox="1"/>
          <p:nvPr/>
        </p:nvSpPr>
        <p:spPr>
          <a:xfrm>
            <a:off x="210671" y="405864"/>
            <a:ext cx="6898342" cy="5584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s-EC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MIEMBROS INFERIORES</a:t>
            </a:r>
          </a:p>
          <a:p>
            <a:pPr algn="just">
              <a:lnSpc>
                <a:spcPct val="150000"/>
              </a:lnSpc>
              <a:buNone/>
            </a:pPr>
            <a:r>
              <a:rPr lang="es-EC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arterias y venas de los miembros inferiores son responsables de llevar sangre oxigenada desde el corazón y de retornar la sangre desoxigenada de vuelta al corazón, respectivamente. </a:t>
            </a:r>
          </a:p>
          <a:p>
            <a:pPr algn="just">
              <a:lnSpc>
                <a:spcPct val="150000"/>
              </a:lnSpc>
              <a:buNone/>
            </a:pPr>
            <a:r>
              <a:rPr lang="es-EC" sz="20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EC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rterias:</a:t>
            </a:r>
          </a:p>
          <a:p>
            <a:pPr algn="just">
              <a:lnSpc>
                <a:spcPct val="150000"/>
              </a:lnSpc>
              <a:buNone/>
            </a:pPr>
            <a:r>
              <a:rPr lang="es-EC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femoral, poplítea, tibial anterior, tibial posterior y peronea.</a:t>
            </a:r>
          </a:p>
          <a:p>
            <a:pPr algn="just">
              <a:lnSpc>
                <a:spcPct val="150000"/>
              </a:lnSpc>
              <a:buNone/>
            </a:pPr>
            <a:r>
              <a:rPr lang="es-EC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Venas:</a:t>
            </a:r>
            <a:r>
              <a:rPr lang="es-EC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dividen en sistemas profundos y superficiales</a:t>
            </a:r>
          </a:p>
          <a:p>
            <a:pPr algn="just" fontAlgn="ctr">
              <a:lnSpc>
                <a:spcPct val="150000"/>
              </a:lnSpc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 venoso profundo:</a:t>
            </a:r>
          </a:p>
          <a:p>
            <a:pPr algn="just" fontAlgn="ctr">
              <a:lnSpc>
                <a:spcPct val="150000"/>
              </a:lnSpc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venas tibiales, peroneas, poplítea y femoral. </a:t>
            </a:r>
          </a:p>
          <a:p>
            <a:pPr algn="just">
              <a:lnSpc>
                <a:spcPct val="150000"/>
              </a:lnSpc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 venoso superficial:</a:t>
            </a:r>
          </a:p>
          <a:p>
            <a:pPr algn="just">
              <a:lnSpc>
                <a:spcPct val="150000"/>
              </a:lnSpc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venas safenas mayor y menor, que drenan la piel y el tejido subcutáneo</a:t>
            </a:r>
          </a:p>
        </p:txBody>
      </p:sp>
    </p:spTree>
    <p:extLst>
      <p:ext uri="{BB962C8B-B14F-4D97-AF65-F5344CB8AC3E}">
        <p14:creationId xmlns:p14="http://schemas.microsoft.com/office/powerpoint/2010/main" val="444245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D5743-11D4-D022-A7EE-29FC005A1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62AB0FE-7BFB-4EB4-DB84-87C47C9B8F92}"/>
              </a:ext>
            </a:extLst>
          </p:cNvPr>
          <p:cNvSpPr txBox="1"/>
          <p:nvPr/>
        </p:nvSpPr>
        <p:spPr>
          <a:xfrm>
            <a:off x="215154" y="88890"/>
            <a:ext cx="8624046" cy="6507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Arterias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Arteria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ilíaca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externa: </a:t>
            </a:r>
            <a:r>
              <a:rPr lang="es-EC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origina de la arteria ilíaca común y se continúa como arteria femoral. 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Arteria femoral: </a:t>
            </a:r>
            <a:r>
              <a:rPr lang="es-EC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Principal arteria de la extremidad inferior, se continúa desde la arteria ilíaca externa y da origen a la arteria poplítea. 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Arteria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poplítea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C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encuentra en la fosa poplítea (detrás de la rodilla) y se divide en las arterias tibial anterior y posterior. 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Arteria tibial anterior: </a:t>
            </a:r>
            <a:r>
              <a:rPr lang="es-EC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Irriga la parte anterior de la pierna y continúa como arteria dorsal del pie. 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Arteria tibial posterior: </a:t>
            </a:r>
            <a:r>
              <a:rPr lang="es-EC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Irriga la parte posterior de la pierna y se divide en las arterias plantares medial y lateral. 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Arteria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peronea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C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Sigue un trayecto paralelo a la tibia, a lo largo del peroné. 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Arterias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geniculares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C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ramifican a múltiples niveles de la rodilla para irrigar las estructuras de la rodilla.  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316" name="Picture 4" descr="CIRCULACIÓN DE MIEMBROS INFERIORES . - ppt descargar">
            <a:extLst>
              <a:ext uri="{FF2B5EF4-FFF2-40B4-BE49-F238E27FC236}">
                <a16:creationId xmlns:a16="http://schemas.microsoft.com/office/drawing/2014/main" id="{791A0AEE-3F3E-E958-798C-74522F673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" t="3649" r="47053" b="3649"/>
          <a:stretch>
            <a:fillRect/>
          </a:stretch>
        </p:blipFill>
        <p:spPr bwMode="auto">
          <a:xfrm>
            <a:off x="8839200" y="250254"/>
            <a:ext cx="3030071" cy="635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1188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78A2F-792B-05E1-AD70-A91DCEEC1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FB4B0EC-87B2-AF9F-24DE-A535E4FDB663}"/>
              </a:ext>
            </a:extLst>
          </p:cNvPr>
          <p:cNvSpPr txBox="1"/>
          <p:nvPr/>
        </p:nvSpPr>
        <p:spPr>
          <a:xfrm>
            <a:off x="403411" y="267469"/>
            <a:ext cx="8525435" cy="4661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Venas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es-EC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Vena safena magna:</a:t>
            </a:r>
            <a:r>
              <a:rPr lang="es-EC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La vena superficial más larga, recorre la pierna y el muslo, desembocando en la vena femoral. 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es-EC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Vena safena parva:</a:t>
            </a:r>
            <a:r>
              <a:rPr lang="es-EC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Drena la parte posterior de la pierna y desemboca en la vena poplítea. 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es-EC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Venas tibiales, peroneas, poplítea y femoral:</a:t>
            </a:r>
            <a:r>
              <a:rPr lang="es-EC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Forman parte del sistema profundo y se encuentran acompañando a sus arterias correspondientes. 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es-EC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Vena ilíaca externa:</a:t>
            </a:r>
            <a:r>
              <a:rPr lang="es-EC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Recibe la sangre de la vena femoral y se une con la vena ilíaca interna para formar la vena ilíaca común. 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es-EC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Vena ilíaca común:</a:t>
            </a:r>
            <a:r>
              <a:rPr lang="es-EC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Drena en la vena cava inferior, que lleva la sangre al corazón. 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4" descr="CIRCULACIÓN DE MIEMBROS INFERIORES . - ppt descargar">
            <a:extLst>
              <a:ext uri="{FF2B5EF4-FFF2-40B4-BE49-F238E27FC236}">
                <a16:creationId xmlns:a16="http://schemas.microsoft.com/office/drawing/2014/main" id="{A4D13B9D-B409-0FDE-912E-30DA79417D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9" t="3649" r="5686" b="3649"/>
          <a:stretch>
            <a:fillRect/>
          </a:stretch>
        </p:blipFill>
        <p:spPr bwMode="auto">
          <a:xfrm>
            <a:off x="9269506" y="174612"/>
            <a:ext cx="2922494" cy="635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142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15FB6-02B2-4264-D5A0-52438308E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IRCULACIÓN DE MIEMBROS INFERIORES . - ppt descargar">
            <a:extLst>
              <a:ext uri="{FF2B5EF4-FFF2-40B4-BE49-F238E27FC236}">
                <a16:creationId xmlns:a16="http://schemas.microsoft.com/office/drawing/2014/main" id="{A55AE51E-5E67-5461-27D6-446D8E227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t="2410" r="4859"/>
          <a:stretch>
            <a:fillRect/>
          </a:stretch>
        </p:blipFill>
        <p:spPr bwMode="auto">
          <a:xfrm>
            <a:off x="6488935" y="82626"/>
            <a:ext cx="5703065" cy="669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BA9C81D-08C9-4E8B-FB44-13E3D285A698}"/>
              </a:ext>
            </a:extLst>
          </p:cNvPr>
          <p:cNvSpPr txBox="1"/>
          <p:nvPr/>
        </p:nvSpPr>
        <p:spPr>
          <a:xfrm>
            <a:off x="196359" y="0"/>
            <a:ext cx="10787458" cy="6129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s-ES" sz="2400" b="1" i="0" dirty="0"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Función:</a:t>
            </a:r>
          </a:p>
          <a:p>
            <a:pPr algn="just" fontAlgn="ctr">
              <a:lnSpc>
                <a:spcPct val="150000"/>
              </a:lnSpc>
            </a:pPr>
            <a:r>
              <a:rPr lang="es-ES" sz="2400" b="1" i="0" dirty="0"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arterias </a:t>
            </a:r>
            <a:r>
              <a:rPr lang="es-ES" sz="2400" b="0" i="0" dirty="0"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llevan sangre oxigenada desde el corazón</a:t>
            </a:r>
          </a:p>
          <a:p>
            <a:pPr algn="just" fontAlgn="ctr">
              <a:lnSpc>
                <a:spcPct val="150000"/>
              </a:lnSpc>
            </a:pPr>
            <a:r>
              <a:rPr lang="es-ES" sz="2400" b="0" i="0" dirty="0"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los tejidos de las extremidades inferiores, proporcionando</a:t>
            </a:r>
          </a:p>
          <a:p>
            <a:pPr algn="just" fontAlgn="ctr">
              <a:lnSpc>
                <a:spcPct val="150000"/>
              </a:lnSpc>
            </a:pPr>
            <a:r>
              <a:rPr lang="es-ES" sz="2400" b="0" i="0" dirty="0"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nutrientes y oxígeno esenciales. </a:t>
            </a:r>
            <a:endParaRPr lang="es-ES" sz="2400" b="0" i="0" dirty="0">
              <a:solidFill>
                <a:srgbClr val="0B57D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lnSpc>
                <a:spcPct val="150000"/>
              </a:lnSpc>
            </a:pPr>
            <a:r>
              <a:rPr lang="es-ES" sz="2400" b="1" i="0" dirty="0"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venas </a:t>
            </a:r>
            <a:r>
              <a:rPr lang="es-ES" sz="2400" b="0" i="0" dirty="0"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recogen la sangre desoxigenada y los</a:t>
            </a:r>
          </a:p>
          <a:p>
            <a:pPr algn="just" fontAlgn="ctr">
              <a:lnSpc>
                <a:spcPct val="150000"/>
              </a:lnSpc>
            </a:pPr>
            <a:r>
              <a:rPr lang="es-ES" sz="2400" b="0" i="0" dirty="0"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productos de desecho de los tejidos y la devuelven </a:t>
            </a:r>
          </a:p>
          <a:p>
            <a:pPr algn="just" fontAlgn="ctr">
              <a:lnSpc>
                <a:spcPct val="150000"/>
              </a:lnSpc>
            </a:pPr>
            <a:r>
              <a:rPr lang="es-ES" sz="2400" b="0" i="0" dirty="0"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 corazón para su oxigenación en los pulmones. </a:t>
            </a:r>
            <a:endParaRPr lang="es-ES" sz="2400" b="0" i="0" dirty="0">
              <a:solidFill>
                <a:srgbClr val="0B57D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400" b="0" i="0" dirty="0"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" sz="2400" b="1" i="0" dirty="0"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 venoso profundo </a:t>
            </a:r>
            <a:r>
              <a:rPr lang="es-ES" sz="2400" b="0" i="0" dirty="0"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esencial para el</a:t>
            </a:r>
          </a:p>
          <a:p>
            <a:pPr algn="just">
              <a:lnSpc>
                <a:spcPct val="150000"/>
              </a:lnSpc>
            </a:pPr>
            <a:r>
              <a:rPr lang="es-ES" sz="2400" b="0" i="0" dirty="0"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retorno venoso principal, mientras que el sistema</a:t>
            </a:r>
          </a:p>
          <a:p>
            <a:pPr algn="just">
              <a:lnSpc>
                <a:spcPct val="150000"/>
              </a:lnSpc>
            </a:pPr>
            <a:r>
              <a:rPr lang="es-ES" sz="2400" b="0" i="0" dirty="0"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superficial ayuda en la regulación de la </a:t>
            </a:r>
          </a:p>
          <a:p>
            <a:pPr algn="just">
              <a:lnSpc>
                <a:spcPct val="150000"/>
              </a:lnSpc>
            </a:pPr>
            <a:r>
              <a:rPr lang="es-ES" sz="2400" b="0" i="0" dirty="0"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temperatura y el drenaje linfático. </a:t>
            </a:r>
          </a:p>
        </p:txBody>
      </p:sp>
    </p:spTree>
    <p:extLst>
      <p:ext uri="{BB962C8B-B14F-4D97-AF65-F5344CB8AC3E}">
        <p14:creationId xmlns:p14="http://schemas.microsoft.com/office/powerpoint/2010/main" val="1498559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998C694-4173-4154-302C-626EA1282329}"/>
              </a:ext>
            </a:extLst>
          </p:cNvPr>
          <p:cNvSpPr txBox="1"/>
          <p:nvPr/>
        </p:nvSpPr>
        <p:spPr>
          <a:xfrm>
            <a:off x="3739200" y="2302849"/>
            <a:ext cx="6097836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s-ES" sz="3600" b="1" i="0" dirty="0">
                <a:solidFill>
                  <a:srgbClr val="001D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691826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ASOS SANQUÍNEOS ¿QUE FUNCIÓN REALIZAN? CIGB por una ciencia sostenible Un  vaso sanguíneo es una estructura hueca y tubular que conduce la sangre  impulsada por la acción del corazón, cuya función principal">
            <a:extLst>
              <a:ext uri="{FF2B5EF4-FFF2-40B4-BE49-F238E27FC236}">
                <a16:creationId xmlns:a16="http://schemas.microsoft.com/office/drawing/2014/main" id="{1452CE28-152E-1B01-8518-78CF84483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10" y="3038196"/>
            <a:ext cx="5011830" cy="406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2334233-0C1E-7095-6057-044F3EDA6507}"/>
              </a:ext>
            </a:extLst>
          </p:cNvPr>
          <p:cNvSpPr txBox="1"/>
          <p:nvPr/>
        </p:nvSpPr>
        <p:spPr>
          <a:xfrm>
            <a:off x="188259" y="0"/>
            <a:ext cx="11241742" cy="696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FUNCIONES</a:t>
            </a:r>
          </a:p>
          <a:p>
            <a:pPr algn="just">
              <a:lnSpc>
                <a:spcPct val="150000"/>
              </a:lnSpc>
            </a:pPr>
            <a:r>
              <a:rPr lang="es-ES" sz="2000" b="1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ARTERIAS: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transporta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sangre </a:t>
            </a:r>
            <a:r>
              <a:rPr lang="es-ES" sz="2000" b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una presión alta hacia los tejidos, motivo 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 el cual las arterias tienen unas paredes vasculares fuertes y unos flujos sanguíneos importantes con una velocidad alta.</a:t>
            </a:r>
          </a:p>
          <a:p>
            <a:pPr algn="just">
              <a:lnSpc>
                <a:spcPct val="150000"/>
              </a:lnSpc>
            </a:pPr>
            <a:endParaRPr lang="es-ES" sz="2000" b="0" i="0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000" b="1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ARTERIOLAS:</a:t>
            </a:r>
            <a:r>
              <a:rPr lang="es-ES" sz="2000" b="0" i="1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 las últimas ramas pequeñas del sistema arterial y actúan </a:t>
            </a:r>
            <a:r>
              <a:rPr lang="es-ES" sz="2000" b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controlando los conductos 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través de los cuales se libera la sangre en los capilares. Las arteriolas tienen paredes musculares fuertes que pueden cerrarlas por completo o que pueden, al relajarse, </a:t>
            </a:r>
          </a:p>
          <a:p>
            <a:pPr algn="just">
              <a:lnSpc>
                <a:spcPct val="150000"/>
              </a:lnSpc>
            </a:pP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dilatar los vasos varias veces, con lo que pueden alterar mucho el </a:t>
            </a:r>
          </a:p>
          <a:p>
            <a:pPr algn="just">
              <a:lnSpc>
                <a:spcPct val="150000"/>
              </a:lnSpc>
            </a:pP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flujo sanguíneo en cada lecho tisular en respuesta a 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necesidades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000" b="0" i="0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000" b="1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CAPILARES:</a:t>
            </a:r>
            <a:r>
              <a:rPr lang="es-ES" sz="2000" b="0" i="1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consiste en el intercambio de líquidos, </a:t>
            </a:r>
            <a:r>
              <a:rPr lang="es-E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nutrientes,electrólitos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just">
              <a:lnSpc>
                <a:spcPct val="150000"/>
              </a:lnSpc>
            </a:pP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hormonas y otras sustancias en la sangre y en el líquido intersticial.</a:t>
            </a:r>
          </a:p>
          <a:p>
            <a:pPr algn="just">
              <a:lnSpc>
                <a:spcPct val="150000"/>
              </a:lnSpc>
            </a:pP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cumplir esta función, las paredes del capilar son finas y tienen </a:t>
            </a:r>
          </a:p>
          <a:p>
            <a:pPr algn="just">
              <a:lnSpc>
                <a:spcPct val="150000"/>
              </a:lnSpc>
            </a:pP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muchos </a:t>
            </a:r>
            <a:r>
              <a:rPr lang="es-ES" sz="2000" b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poros diminutos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que son permeables al agua y 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otras</a:t>
            </a:r>
            <a:endParaRPr lang="en-US" sz="2000" b="0" i="0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moléculas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pequeñas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558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B5E40-3B26-840E-5BC1-A01BBAC71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DF3E45-E93D-96D7-D62C-B6060E5674B4}"/>
              </a:ext>
            </a:extLst>
          </p:cNvPr>
          <p:cNvSpPr txBox="1"/>
          <p:nvPr/>
        </p:nvSpPr>
        <p:spPr>
          <a:xfrm>
            <a:off x="251011" y="409302"/>
            <a:ext cx="10892118" cy="4661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VÉNULAS:</a:t>
            </a:r>
            <a:r>
              <a:rPr lang="es-ES" sz="2000" b="0" i="1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recogen la sangre de los capilares y después se reúnen gradualmente formando venas de</a:t>
            </a:r>
          </a:p>
          <a:p>
            <a:pPr algn="just">
              <a:lnSpc>
                <a:spcPct val="150000"/>
              </a:lnSpc>
            </a:pP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tamaño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progresivamente</a:t>
            </a:r>
            <a:r>
              <a:rPr lang="en-U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mayor.</a:t>
            </a:r>
          </a:p>
          <a:p>
            <a:pPr algn="just">
              <a:lnSpc>
                <a:spcPct val="150000"/>
              </a:lnSpc>
            </a:pPr>
            <a:endParaRPr lang="en-US" sz="2000" b="0" i="0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000" b="1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VENAS:</a:t>
            </a:r>
            <a:r>
              <a:rPr lang="es-ES" sz="2000" b="0" i="1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transportan la sangre que vuelve desde las vénulas al corazón; también sirven como una reserva importante de sangre extra. Como la presión del sistema venoso es muy baja, las paredes de las venas son finas. </a:t>
            </a:r>
          </a:p>
          <a:p>
            <a:pPr algn="just">
              <a:lnSpc>
                <a:spcPct val="150000"/>
              </a:lnSpc>
            </a:pP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Aun así, tienen una fuerza muscular suficiente para contraerse</a:t>
            </a:r>
          </a:p>
          <a:p>
            <a:pPr algn="just">
              <a:lnSpc>
                <a:spcPct val="150000"/>
              </a:lnSpc>
            </a:pP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expandirse y, de esa forma, actuar como un reservorio</a:t>
            </a:r>
          </a:p>
          <a:p>
            <a:pPr algn="just">
              <a:lnSpc>
                <a:spcPct val="150000"/>
              </a:lnSpc>
            </a:pP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controlable para la sangre extra, mucha o poca, dependiendo de </a:t>
            </a:r>
          </a:p>
          <a:p>
            <a:pPr algn="just">
              <a:lnSpc>
                <a:spcPct val="150000"/>
              </a:lnSpc>
            </a:pPr>
            <a:r>
              <a:rPr lang="es-ES" sz="20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necesidades de la circulación.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VASOS SANQUÍNEOS ¿QUE FUNCIÓN REALIZAN? CIGB por una ciencia sostenible Un  vaso sanguíneo es una estructura hueca y tubular que conduce la sangre  impulsada por la acción del corazón, cuya función principal">
            <a:extLst>
              <a:ext uri="{FF2B5EF4-FFF2-40B4-BE49-F238E27FC236}">
                <a16:creationId xmlns:a16="http://schemas.microsoft.com/office/drawing/2014/main" id="{DD748146-454E-FF34-B263-5213B9DB7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159" y="2796796"/>
            <a:ext cx="5011830" cy="406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458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rtes de una art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97" y="3189529"/>
            <a:ext cx="5100162" cy="366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62843" y="166007"/>
            <a:ext cx="10752004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ARTERIAS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 los vasos que nacen del corazón y transportan la sangre hacia todos los tejidos del organismo. Están formadas por tres capas concéntricas. De afuera a adentro son: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s-EC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Túnica externa</a:t>
            </a: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formada por tejido conectivo.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s-EC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Túnica media</a:t>
            </a: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compuesta por fibras elásticas y musculares lisas.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s-EC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Túnica interna: </a:t>
            </a: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células epiteliales planas en íntimo contacto con la sangre.</a:t>
            </a:r>
            <a:b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s-EC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73195" y="3189529"/>
            <a:ext cx="7712969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ARTERIOLAS</a:t>
            </a:r>
            <a:b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 vasos de pequeña dimensión, como resultado de múltiples ramificaciones de las arterias.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arteriolas reciben la sangre desde las arterias y la llevan hacia los capilares. 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Presentan esfínteres (válvulas) por donde entra la sangre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hacia los capilares. </a:t>
            </a:r>
          </a:p>
          <a:p>
            <a:pPr algn="just">
              <a:lnSpc>
                <a:spcPct val="150000"/>
              </a:lnSpc>
            </a:pPr>
            <a:endParaRPr lang="es-EC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arteriolas tienen las mismas capas que las arterias, aunque mucho más delgadas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508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27463" y="272962"/>
            <a:ext cx="11038396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CAPILARES SANGUÍNEOS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 vasos microscópicos que pierden las capas externa y media. En consecuencia, el capilar no es más que una muy delgada capa de células epiteliales planas y una pequeña red de fibras reticulares. El diámetro de los capilares oscila entre 8 y 12 micras</a:t>
            </a:r>
          </a:p>
          <a:p>
            <a:pPr>
              <a:lnSpc>
                <a:spcPct val="150000"/>
              </a:lnSpc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-Capilares arteriales: </a:t>
            </a: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Transportan los nutrientes y la sangre oxigenada a todas las células del organismo</a:t>
            </a:r>
          </a:p>
          <a:p>
            <a:pPr>
              <a:lnSpc>
                <a:spcPct val="150000"/>
              </a:lnSpc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-Capilares venosos: </a:t>
            </a: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Recogen de las células los desechos y la sangre desoxigenada hacia las vénulas.</a:t>
            </a:r>
            <a:b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s-EC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10923" y="3327973"/>
            <a:ext cx="6096000" cy="23529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VÉNULAS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Toman los desechos celulares y la sangre desoxigenada 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los capilares venosos y los traslada hacia las venas. 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Tienen las mismas capas que estos vasos, pero de un calibre mucho menor.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VASOS SANQUÍNEOS ¿QUE FUNCIÓN REALIZAN? CIGB por una ciencia sostenible Un  vaso sanguíneo es una estructura hueca y tubular que conduce la sangre  impulsada por la acción del corazón, cuya función principal">
            <a:extLst>
              <a:ext uri="{FF2B5EF4-FFF2-40B4-BE49-F238E27FC236}">
                <a16:creationId xmlns:a16="http://schemas.microsoft.com/office/drawing/2014/main" id="{9514A065-4674-746C-E10B-847F098BB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247" y="3182279"/>
            <a:ext cx="5011830" cy="406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727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859" y="338089"/>
            <a:ext cx="7913648" cy="512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VENAS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 vasos que se originan de la unión de muchas vénulas y drenan la sangre en el corazón. 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venas son más delgadas que las arterias, ya que tienen una musculatura de menor grosor. </a:t>
            </a: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diámetro es mayor que el de las arterias.</a:t>
            </a:r>
            <a:b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el interior de las venas existen válvulas semilunares que impiden el retroceso de la sangre y favorecen su recorrido hacia la aurícula derecha. </a:t>
            </a:r>
          </a:p>
          <a:p>
            <a:pPr algn="just">
              <a:lnSpc>
                <a:spcPct val="150000"/>
              </a:lnSpc>
            </a:pPr>
            <a:endParaRPr lang="es-EC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válvulas se abren cuando  el músculo se contrae (A) y  se cierran cuando el músculo  está en reposo (B).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válvulas semilunares de las ve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12" y="1128022"/>
            <a:ext cx="3343070" cy="537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935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17395" y="474147"/>
            <a:ext cx="909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verdana" panose="020B0604030504040204" pitchFamily="34" charset="0"/>
              </a:rPr>
              <a:t>Las venas poseen las mismas estructuras que las arterias</a:t>
            </a:r>
            <a:endParaRPr lang="es-EC" dirty="0"/>
          </a:p>
        </p:txBody>
      </p:sp>
      <p:pic>
        <p:nvPicPr>
          <p:cNvPr id="5122" name="Picture 2" descr="capas de los vasos sanguíne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99" y="1598342"/>
            <a:ext cx="8393150" cy="465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9034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4462</TotalTime>
  <Words>3485</Words>
  <Application>Microsoft Office PowerPoint</Application>
  <PresentationFormat>Panorámica</PresentationFormat>
  <Paragraphs>268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6" baseType="lpstr">
      <vt:lpstr>Aptos</vt:lpstr>
      <vt:lpstr>Aptos Display</vt:lpstr>
      <vt:lpstr>Arial</vt:lpstr>
      <vt:lpstr>Calibri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Morella Guillen</dc:creator>
  <cp:lastModifiedBy>Cordovez Martínez María del Carmen</cp:lastModifiedBy>
  <cp:revision>135</cp:revision>
  <dcterms:created xsi:type="dcterms:W3CDTF">2015-01-11T05:51:52Z</dcterms:created>
  <dcterms:modified xsi:type="dcterms:W3CDTF">2025-06-15T19:45:46Z</dcterms:modified>
</cp:coreProperties>
</file>