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7" r:id="rId3"/>
    <p:sldId id="256" r:id="rId4"/>
    <p:sldId id="258" r:id="rId5"/>
    <p:sldId id="259" r:id="rId6"/>
    <p:sldId id="260" r:id="rId7"/>
    <p:sldId id="366" r:id="rId8"/>
    <p:sldId id="261" r:id="rId9"/>
    <p:sldId id="262" r:id="rId10"/>
    <p:sldId id="263" r:id="rId11"/>
    <p:sldId id="264" r:id="rId12"/>
    <p:sldId id="271" r:id="rId13"/>
    <p:sldId id="270" r:id="rId14"/>
    <p:sldId id="266" r:id="rId15"/>
    <p:sldId id="267" r:id="rId16"/>
    <p:sldId id="268" r:id="rId17"/>
    <p:sldId id="269" r:id="rId18"/>
    <p:sldId id="367" r:id="rId19"/>
    <p:sldId id="272" r:id="rId20"/>
    <p:sldId id="273" r:id="rId21"/>
    <p:sldId id="274" r:id="rId22"/>
    <p:sldId id="364" r:id="rId23"/>
    <p:sldId id="356" r:id="rId24"/>
    <p:sldId id="357" r:id="rId25"/>
    <p:sldId id="358" r:id="rId26"/>
    <p:sldId id="360" r:id="rId27"/>
    <p:sldId id="359" r:id="rId28"/>
    <p:sldId id="298" r:id="rId29"/>
    <p:sldId id="299" r:id="rId30"/>
    <p:sldId id="300" r:id="rId31"/>
    <p:sldId id="302" r:id="rId32"/>
    <p:sldId id="301" r:id="rId33"/>
    <p:sldId id="303" r:id="rId34"/>
    <p:sldId id="368" r:id="rId35"/>
    <p:sldId id="362" r:id="rId36"/>
    <p:sldId id="370" r:id="rId37"/>
    <p:sldId id="369"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11346-6384-4A31-80AC-B682BE280DBA}" type="datetimeFigureOut">
              <a:rPr lang="en-US" smtClean="0"/>
              <a:t>6/2/2025</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FFE06-0C29-472A-8C63-1EB72AAB3BB6}" type="slidenum">
              <a:rPr lang="en-US" smtClean="0"/>
              <a:t>‹Nº›</a:t>
            </a:fld>
            <a:endParaRPr lang="en-US"/>
          </a:p>
        </p:txBody>
      </p:sp>
    </p:spTree>
    <p:extLst>
      <p:ext uri="{BB962C8B-B14F-4D97-AF65-F5344CB8AC3E}">
        <p14:creationId xmlns:p14="http://schemas.microsoft.com/office/powerpoint/2010/main" val="116146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22</a:t>
            </a:fld>
            <a:endParaRPr lang="en-US" sz="1200" b="0" i="0">
              <a:latin typeface="Calibri"/>
              <a:ea typeface="+mn-ea"/>
              <a:cs typeface="+mn-cs"/>
            </a:endParaRPr>
          </a:p>
        </p:txBody>
      </p:sp>
    </p:spTree>
    <p:extLst>
      <p:ext uri="{BB962C8B-B14F-4D97-AF65-F5344CB8AC3E}">
        <p14:creationId xmlns:p14="http://schemas.microsoft.com/office/powerpoint/2010/main" val="301833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31</a:t>
            </a:fld>
            <a:endParaRPr lang="en-US" sz="1200" b="0" i="0">
              <a:latin typeface="Calibri"/>
              <a:ea typeface="+mn-ea"/>
              <a:cs typeface="+mn-cs"/>
            </a:endParaRPr>
          </a:p>
        </p:txBody>
      </p:sp>
    </p:spTree>
    <p:extLst>
      <p:ext uri="{BB962C8B-B14F-4D97-AF65-F5344CB8AC3E}">
        <p14:creationId xmlns:p14="http://schemas.microsoft.com/office/powerpoint/2010/main" val="211397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32</a:t>
            </a:fld>
            <a:endParaRPr lang="en-US" sz="1200" b="0" i="0">
              <a:latin typeface="Calibri"/>
              <a:ea typeface="+mn-ea"/>
              <a:cs typeface="+mn-cs"/>
            </a:endParaRPr>
          </a:p>
        </p:txBody>
      </p:sp>
    </p:spTree>
    <p:extLst>
      <p:ext uri="{BB962C8B-B14F-4D97-AF65-F5344CB8AC3E}">
        <p14:creationId xmlns:p14="http://schemas.microsoft.com/office/powerpoint/2010/main" val="189196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33</a:t>
            </a:fld>
            <a:endParaRPr lang="en-US" sz="1200" b="0" i="0">
              <a:latin typeface="Calibri"/>
              <a:ea typeface="+mn-ea"/>
              <a:cs typeface="+mn-cs"/>
            </a:endParaRPr>
          </a:p>
        </p:txBody>
      </p:sp>
    </p:spTree>
    <p:extLst>
      <p:ext uri="{BB962C8B-B14F-4D97-AF65-F5344CB8AC3E}">
        <p14:creationId xmlns:p14="http://schemas.microsoft.com/office/powerpoint/2010/main" val="267299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35</a:t>
            </a:fld>
            <a:endParaRPr lang="en-US" sz="1200" b="0" i="0">
              <a:latin typeface="Calibri"/>
              <a:ea typeface="+mn-ea"/>
              <a:cs typeface="+mn-cs"/>
            </a:endParaRPr>
          </a:p>
        </p:txBody>
      </p:sp>
    </p:spTree>
    <p:extLst>
      <p:ext uri="{BB962C8B-B14F-4D97-AF65-F5344CB8AC3E}">
        <p14:creationId xmlns:p14="http://schemas.microsoft.com/office/powerpoint/2010/main" val="288693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23</a:t>
            </a:fld>
            <a:endParaRPr lang="en-US" sz="1200" b="0" i="0">
              <a:latin typeface="Calibri"/>
              <a:ea typeface="+mn-ea"/>
              <a:cs typeface="+mn-cs"/>
            </a:endParaRPr>
          </a:p>
        </p:txBody>
      </p:sp>
    </p:spTree>
    <p:extLst>
      <p:ext uri="{BB962C8B-B14F-4D97-AF65-F5344CB8AC3E}">
        <p14:creationId xmlns:p14="http://schemas.microsoft.com/office/powerpoint/2010/main" val="177097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24</a:t>
            </a:fld>
            <a:endParaRPr lang="en-US" sz="1200" b="0" i="0">
              <a:latin typeface="Calibri"/>
              <a:ea typeface="+mn-ea"/>
              <a:cs typeface="+mn-cs"/>
            </a:endParaRPr>
          </a:p>
        </p:txBody>
      </p:sp>
    </p:spTree>
    <p:extLst>
      <p:ext uri="{BB962C8B-B14F-4D97-AF65-F5344CB8AC3E}">
        <p14:creationId xmlns:p14="http://schemas.microsoft.com/office/powerpoint/2010/main" val="328612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25</a:t>
            </a:fld>
            <a:endParaRPr lang="en-US" sz="1200" b="0" i="0">
              <a:latin typeface="Calibri"/>
              <a:ea typeface="+mn-ea"/>
              <a:cs typeface="+mn-cs"/>
            </a:endParaRPr>
          </a:p>
        </p:txBody>
      </p:sp>
    </p:spTree>
    <p:extLst>
      <p:ext uri="{BB962C8B-B14F-4D97-AF65-F5344CB8AC3E}">
        <p14:creationId xmlns:p14="http://schemas.microsoft.com/office/powerpoint/2010/main" val="414476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26</a:t>
            </a:fld>
            <a:endParaRPr lang="en-US" sz="1200" b="0" i="0">
              <a:latin typeface="Calibri"/>
              <a:ea typeface="+mn-ea"/>
              <a:cs typeface="+mn-cs"/>
            </a:endParaRPr>
          </a:p>
        </p:txBody>
      </p:sp>
    </p:spTree>
    <p:extLst>
      <p:ext uri="{BB962C8B-B14F-4D97-AF65-F5344CB8AC3E}">
        <p14:creationId xmlns:p14="http://schemas.microsoft.com/office/powerpoint/2010/main" val="198550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27</a:t>
            </a:fld>
            <a:endParaRPr lang="en-US" sz="1200" b="0" i="0">
              <a:latin typeface="Calibri"/>
              <a:ea typeface="+mn-ea"/>
              <a:cs typeface="+mn-cs"/>
            </a:endParaRPr>
          </a:p>
        </p:txBody>
      </p:sp>
    </p:spTree>
    <p:extLst>
      <p:ext uri="{BB962C8B-B14F-4D97-AF65-F5344CB8AC3E}">
        <p14:creationId xmlns:p14="http://schemas.microsoft.com/office/powerpoint/2010/main" val="10936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28</a:t>
            </a:fld>
            <a:endParaRPr lang="en-US" sz="1200" b="0" i="0">
              <a:latin typeface="Calibri"/>
              <a:ea typeface="+mn-ea"/>
              <a:cs typeface="+mn-cs"/>
            </a:endParaRPr>
          </a:p>
        </p:txBody>
      </p:sp>
    </p:spTree>
    <p:extLst>
      <p:ext uri="{BB962C8B-B14F-4D97-AF65-F5344CB8AC3E}">
        <p14:creationId xmlns:p14="http://schemas.microsoft.com/office/powerpoint/2010/main" val="318506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29</a:t>
            </a:fld>
            <a:endParaRPr lang="en-US" sz="1200" b="0" i="0">
              <a:latin typeface="Calibri"/>
              <a:ea typeface="+mn-ea"/>
              <a:cs typeface="+mn-cs"/>
            </a:endParaRPr>
          </a:p>
        </p:txBody>
      </p:sp>
    </p:spTree>
    <p:extLst>
      <p:ext uri="{BB962C8B-B14F-4D97-AF65-F5344CB8AC3E}">
        <p14:creationId xmlns:p14="http://schemas.microsoft.com/office/powerpoint/2010/main" val="233142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just">
              <a:spcAft>
                <a:spcPts val="1200"/>
              </a:spcAft>
            </a:pPr>
            <a:r>
              <a:rPr lang="es-VE" sz="1200" b="1" dirty="0"/>
              <a:t>2. Contractilidad</a:t>
            </a:r>
          </a:p>
          <a:p>
            <a:pPr algn="just">
              <a:spcAft>
                <a:spcPts val="1200"/>
              </a:spcAft>
            </a:pPr>
            <a:r>
              <a:rPr lang="es-VE" sz="1200" dirty="0"/>
              <a:t>Capacidad del tejido muscular de contraerse luego de haber sido estimulado por un potencial de acción.</a:t>
            </a:r>
          </a:p>
          <a:p>
            <a:pPr algn="just">
              <a:spcAft>
                <a:spcPts val="1200"/>
              </a:spcAft>
            </a:pPr>
            <a:r>
              <a:rPr lang="es-VE" sz="1200" dirty="0"/>
              <a:t>Cuando un músculo se contrae, genera tensión (fuerza de </a:t>
            </a:r>
            <a:r>
              <a:rPr lang="es-VE" sz="1200" dirty="0" err="1"/>
              <a:t>contracciónb</a:t>
            </a:r>
            <a:r>
              <a:rPr lang="es-VE" sz="1200" dirty="0"/>
              <a:t>)al atraer sus puntos de inserción.</a:t>
            </a:r>
          </a:p>
          <a:p>
            <a:pPr algn="just">
              <a:spcAft>
                <a:spcPts val="1200"/>
              </a:spcAft>
            </a:pPr>
            <a:r>
              <a:rPr lang="es-VE" sz="1200"/>
              <a:t>Si la tensión generada es lo suficientemente grande como para vencer la resistencia del objeto a moverse,  el músculo se acorta dando lugar a la realización de un movimiento.</a:t>
            </a:r>
          </a:p>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30</a:t>
            </a:fld>
            <a:endParaRPr lang="en-US" sz="1200" b="0" i="0">
              <a:latin typeface="Calibri"/>
              <a:ea typeface="+mn-ea"/>
              <a:cs typeface="+mn-cs"/>
            </a:endParaRPr>
          </a:p>
        </p:txBody>
      </p:sp>
    </p:spTree>
    <p:extLst>
      <p:ext uri="{BB962C8B-B14F-4D97-AF65-F5344CB8AC3E}">
        <p14:creationId xmlns:p14="http://schemas.microsoft.com/office/powerpoint/2010/main" val="238020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293765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402145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322674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377086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20696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203663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100649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341359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245481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129274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F4AF42-08A7-4E41-BBB8-8BDC57DD1B48}" type="datetimeFigureOut">
              <a:rPr lang="es-ES" smtClean="0"/>
              <a:t>02/06/2025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D55375-20F4-4BC1-88A6-8E91B7A3CF6F}" type="slidenum">
              <a:rPr lang="es-ES" smtClean="0"/>
              <a:t>‹Nº›</a:t>
            </a:fld>
            <a:endParaRPr lang="es-ES"/>
          </a:p>
        </p:txBody>
      </p:sp>
    </p:spTree>
    <p:extLst>
      <p:ext uri="{BB962C8B-B14F-4D97-AF65-F5344CB8AC3E}">
        <p14:creationId xmlns:p14="http://schemas.microsoft.com/office/powerpoint/2010/main" val="373229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4AF42-08A7-4E41-BBB8-8BDC57DD1B48}" type="datetimeFigureOut">
              <a:rPr lang="es-ES" smtClean="0"/>
              <a:t>02/06/2025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55375-20F4-4BC1-88A6-8E91B7A3CF6F}" type="slidenum">
              <a:rPr lang="es-ES" smtClean="0"/>
              <a:t>‹Nº›</a:t>
            </a:fld>
            <a:endParaRPr lang="es-ES"/>
          </a:p>
        </p:txBody>
      </p:sp>
    </p:spTree>
    <p:extLst>
      <p:ext uri="{BB962C8B-B14F-4D97-AF65-F5344CB8AC3E}">
        <p14:creationId xmlns:p14="http://schemas.microsoft.com/office/powerpoint/2010/main" val="1491810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6.pn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png"/><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0.gstatic.com/images?q=tbn:ANd9GcQKJHCxsL6gjrpekWSDHfW30KKapG3xj2hLhucM816Y_XLFWvdeaVtBmL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95" y="1052736"/>
            <a:ext cx="4697423" cy="666936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51520" y="476672"/>
            <a:ext cx="8568952" cy="4832092"/>
          </a:xfrm>
          <a:prstGeom prst="rect">
            <a:avLst/>
          </a:prstGeom>
        </p:spPr>
        <p:txBody>
          <a:bodyPr wrap="square">
            <a:spAutoFit/>
          </a:bodyPr>
          <a:lstStyle/>
          <a:p>
            <a:pPr>
              <a:defRPr/>
            </a:pPr>
            <a:br>
              <a:rPr lang="es-EC" sz="2800" b="1" dirty="0">
                <a:solidFill>
                  <a:schemeClr val="bg1"/>
                </a:solidFill>
                <a:cs typeface="Arial" pitchFamily="34" charset="0"/>
              </a:rPr>
            </a:br>
            <a:br>
              <a:rPr lang="es-EC" sz="2800" b="1" dirty="0">
                <a:solidFill>
                  <a:schemeClr val="bg1"/>
                </a:solidFill>
                <a:cs typeface="Arial" pitchFamily="34" charset="0"/>
              </a:rPr>
            </a:br>
            <a:r>
              <a:rPr lang="es-EC" sz="2800" b="1"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Arial" pitchFamily="34" charset="0"/>
              </a:rPr>
              <a:t>ASIGNATURA:</a:t>
            </a:r>
            <a:r>
              <a:rPr lang="es-EC" sz="2800" b="1" dirty="0">
                <a:solidFill>
                  <a:schemeClr val="bg1"/>
                </a:solidFill>
                <a:cs typeface="Arial" pitchFamily="34" charset="0"/>
              </a:rPr>
              <a:t> ANATOMÍA Y FISIOLOGÍA I</a:t>
            </a:r>
            <a:br>
              <a:rPr lang="es-EC" sz="2800" b="1" dirty="0">
                <a:solidFill>
                  <a:schemeClr val="bg1"/>
                </a:solidFill>
                <a:cs typeface="Arial" pitchFamily="34" charset="0"/>
              </a:rPr>
            </a:br>
            <a:br>
              <a:rPr lang="es-EC" sz="2800" b="1" dirty="0">
                <a:solidFill>
                  <a:schemeClr val="bg1"/>
                </a:solidFill>
                <a:cs typeface="Arial" pitchFamily="34" charset="0"/>
              </a:rPr>
            </a:br>
            <a:br>
              <a:rPr lang="es-EC" sz="2800" b="1" dirty="0">
                <a:solidFill>
                  <a:schemeClr val="bg1"/>
                </a:solidFill>
                <a:cs typeface="Arial" pitchFamily="34" charset="0"/>
              </a:rPr>
            </a:br>
            <a:r>
              <a:rPr lang="es-EC" sz="2800" b="1"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Arial" pitchFamily="34" charset="0"/>
              </a:rPr>
              <a:t>UNIDAD 3:</a:t>
            </a:r>
            <a:r>
              <a:rPr lang="es-EC" sz="2800" b="1" dirty="0">
                <a:solidFill>
                  <a:schemeClr val="bg1"/>
                </a:solidFill>
                <a:cs typeface="Arial" pitchFamily="34" charset="0"/>
              </a:rPr>
              <a:t> MOVIMIENBTO DEL CUERPO HUMANO</a:t>
            </a:r>
            <a:br>
              <a:rPr lang="es-EC" sz="2800" b="1" dirty="0">
                <a:solidFill>
                  <a:schemeClr val="bg1"/>
                </a:solidFill>
                <a:cs typeface="Arial" pitchFamily="34" charset="0"/>
              </a:rPr>
            </a:br>
            <a:br>
              <a:rPr lang="es-EC" sz="2800" b="1" i="1" dirty="0">
                <a:solidFill>
                  <a:schemeClr val="bg1"/>
                </a:solidFill>
                <a:cs typeface="Arial" pitchFamily="34" charset="0"/>
              </a:rPr>
            </a:br>
            <a:r>
              <a:rPr lang="es-EC" sz="2800" b="1"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Arial" pitchFamily="34" charset="0"/>
              </a:rPr>
              <a:t>TEMA: </a:t>
            </a:r>
            <a:r>
              <a:rPr lang="es-EC" sz="2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Arial" pitchFamily="34" charset="0"/>
              </a:rPr>
              <a:t>SISTEMA MUSCULAR</a:t>
            </a:r>
          </a:p>
          <a:p>
            <a:pPr>
              <a:defRPr/>
            </a:pPr>
            <a:endParaRPr lang="es-EC" sz="2800" b="1"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cs typeface="Arial" pitchFamily="34" charset="0"/>
            </a:endParaRPr>
          </a:p>
          <a:p>
            <a:pPr>
              <a:defRPr/>
            </a:pPr>
            <a:br>
              <a:rPr lang="es-EC" sz="2800" b="1" i="1" dirty="0">
                <a:solidFill>
                  <a:schemeClr val="bg1"/>
                </a:solidFill>
                <a:cs typeface="Arial" pitchFamily="34" charset="0"/>
              </a:rPr>
            </a:br>
            <a:endParaRPr lang="es-ES" sz="2800" dirty="0">
              <a:solidFill>
                <a:schemeClr val="bg1"/>
              </a:solidFill>
            </a:endParaRPr>
          </a:p>
        </p:txBody>
      </p:sp>
    </p:spTree>
    <p:extLst>
      <p:ext uri="{BB962C8B-B14F-4D97-AF65-F5344CB8AC3E}">
        <p14:creationId xmlns:p14="http://schemas.microsoft.com/office/powerpoint/2010/main" val="165657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ooAScFDzEic/TWCiAYQZxTI/AAAAAAAABD0/3npLflzlAzA/s1600/MUSCULO%2BESQUELE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128792"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5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59924"/>
            <a:ext cx="5004048" cy="4955203"/>
          </a:xfrm>
          <a:prstGeom prst="rect">
            <a:avLst/>
          </a:prstGeom>
        </p:spPr>
        <p:txBody>
          <a:bodyPr wrap="square">
            <a:spAutoFit/>
          </a:bodyPr>
          <a:lstStyle/>
          <a:p>
            <a:pPr marL="342900" indent="-342900" algn="just">
              <a:buFont typeface="Arial" pitchFamily="34" charset="0"/>
              <a:buChar char="•"/>
            </a:pPr>
            <a:r>
              <a:rPr lang="es-ES" sz="2400" dirty="0">
                <a:solidFill>
                  <a:schemeClr val="bg1"/>
                </a:solidFill>
              </a:rPr>
              <a:t>Son haces de fibras. </a:t>
            </a:r>
          </a:p>
          <a:p>
            <a:pPr marL="342900" indent="-342900" algn="just">
              <a:buFont typeface="Arial" pitchFamily="34" charset="0"/>
              <a:buChar char="•"/>
            </a:pPr>
            <a:r>
              <a:rPr lang="es-ES" sz="2400" dirty="0">
                <a:solidFill>
                  <a:schemeClr val="bg1"/>
                </a:solidFill>
              </a:rPr>
              <a:t>Cada fibra constituye una célula muscular (rodeada por tejido conectivo), cuya propiedad más destacada es la </a:t>
            </a:r>
            <a:r>
              <a:rPr lang="es-ES" sz="2400" b="1" dirty="0">
                <a:solidFill>
                  <a:schemeClr val="bg1"/>
                </a:solidFill>
              </a:rPr>
              <a:t>contractilidad</a:t>
            </a:r>
            <a:r>
              <a:rPr lang="es-ES" sz="2400" dirty="0">
                <a:solidFill>
                  <a:schemeClr val="bg1"/>
                </a:solidFill>
              </a:rPr>
              <a:t>.</a:t>
            </a:r>
          </a:p>
          <a:p>
            <a:pPr marL="342900" indent="-342900" algn="just">
              <a:buFont typeface="Arial" pitchFamily="34" charset="0"/>
              <a:buChar char="•"/>
            </a:pPr>
            <a:r>
              <a:rPr lang="es-ES" sz="2400" dirty="0">
                <a:solidFill>
                  <a:schemeClr val="bg1"/>
                </a:solidFill>
              </a:rPr>
              <a:t> Gracias a la facultad de contraerse de cada fibra muscular producto de una orden emitida por el  SN los mm se acortan y tiran de los huesos o tensan los órganos de los que forman parte y luego recuperan su posición de reposo.</a:t>
            </a:r>
          </a:p>
          <a:p>
            <a:pPr algn="just"/>
            <a:endParaRPr lang="es-ES" sz="2800" b="1" dirty="0">
              <a:solidFill>
                <a:schemeClr val="bg1"/>
              </a:solidFill>
            </a:endParaRPr>
          </a:p>
        </p:txBody>
      </p:sp>
      <p:sp>
        <p:nvSpPr>
          <p:cNvPr id="5" name="4 Rectángulo"/>
          <p:cNvSpPr/>
          <p:nvPr/>
        </p:nvSpPr>
        <p:spPr>
          <a:xfrm>
            <a:off x="288032" y="17052"/>
            <a:ext cx="4572000" cy="954107"/>
          </a:xfrm>
          <a:prstGeom prst="rect">
            <a:avLst/>
          </a:prstGeom>
        </p:spPr>
        <p:txBody>
          <a:bodyPr>
            <a:spAutoFit/>
          </a:bodyPr>
          <a:lstStyle/>
          <a:p>
            <a:pPr algn="ctr"/>
            <a:r>
              <a:rPr lang="es-ES" sz="2800" b="1" dirty="0">
                <a:solidFill>
                  <a:schemeClr val="bg1"/>
                </a:solidFill>
              </a:rPr>
              <a:t>Fibras Musculares</a:t>
            </a:r>
            <a:br>
              <a:rPr lang="es-ES" sz="2800" b="1" dirty="0">
                <a:solidFill>
                  <a:schemeClr val="bg1"/>
                </a:solidFill>
              </a:rPr>
            </a:br>
            <a:endParaRPr lang="es-ES" sz="2800" dirty="0"/>
          </a:p>
        </p:txBody>
      </p:sp>
      <p:pic>
        <p:nvPicPr>
          <p:cNvPr id="6" name="Picture 2" descr="http://4.bp.blogspot.com/-z5KnjnQ2tK4/TWCjZoY_7LI/AAAAAAAABD8/94cVXuPJA5o/s1600/FIBRAS%2BMUSCULA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052"/>
            <a:ext cx="4139952" cy="684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z5KnjnQ2tK4/TWCjZoY_7LI/AAAAAAAABD8/94cVXuPJA5o/s1600/FIBRAS%2BMUSCULA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191" y="1"/>
            <a:ext cx="4925354" cy="668504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8810" y="783868"/>
            <a:ext cx="4384785" cy="6001643"/>
          </a:xfrm>
          <a:prstGeom prst="rect">
            <a:avLst/>
          </a:prstGeom>
        </p:spPr>
        <p:txBody>
          <a:bodyPr wrap="square">
            <a:spAutoFit/>
          </a:bodyPr>
          <a:lstStyle/>
          <a:p>
            <a:pPr marL="342900" indent="-342900">
              <a:buFont typeface="Arial" pitchFamily="34" charset="0"/>
              <a:buChar char="•"/>
            </a:pPr>
            <a:r>
              <a:rPr lang="es-ES" sz="2400" b="1" dirty="0">
                <a:solidFill>
                  <a:schemeClr val="bg1"/>
                </a:solidFill>
              </a:rPr>
              <a:t>Las fibras musculares estriadas</a:t>
            </a:r>
            <a:r>
              <a:rPr lang="es-ES" sz="2400" dirty="0">
                <a:solidFill>
                  <a:schemeClr val="bg1"/>
                </a:solidFill>
              </a:rPr>
              <a:t> contienen unidades menores, las </a:t>
            </a:r>
            <a:r>
              <a:rPr lang="es-ES" sz="2400" b="1" dirty="0">
                <a:solidFill>
                  <a:schemeClr val="bg1"/>
                </a:solidFill>
              </a:rPr>
              <a:t>miofibrilla</a:t>
            </a:r>
            <a:r>
              <a:rPr lang="es-ES" sz="2400" dirty="0">
                <a:solidFill>
                  <a:schemeClr val="bg1"/>
                </a:solidFill>
              </a:rPr>
              <a:t>s, que por su parte están formadas por </a:t>
            </a:r>
            <a:r>
              <a:rPr lang="es-ES" sz="2400" b="1" dirty="0" err="1">
                <a:solidFill>
                  <a:schemeClr val="bg1"/>
                </a:solidFill>
              </a:rPr>
              <a:t>miofilamentos</a:t>
            </a:r>
            <a:r>
              <a:rPr lang="es-ES" sz="2400" b="1" dirty="0">
                <a:solidFill>
                  <a:schemeClr val="bg1"/>
                </a:solidFill>
              </a:rPr>
              <a:t> de actina y </a:t>
            </a:r>
            <a:r>
              <a:rPr lang="es-ES" sz="2400" b="1" dirty="0" err="1">
                <a:solidFill>
                  <a:schemeClr val="bg1"/>
                </a:solidFill>
              </a:rPr>
              <a:t>miosina</a:t>
            </a:r>
            <a:r>
              <a:rPr lang="es-ES" sz="2400" dirty="0">
                <a:solidFill>
                  <a:schemeClr val="bg1"/>
                </a:solidFill>
              </a:rPr>
              <a:t>(proteínas contráctiles). </a:t>
            </a:r>
          </a:p>
          <a:p>
            <a:pPr marL="342900" indent="-342900">
              <a:buFont typeface="Arial" pitchFamily="34" charset="0"/>
              <a:buChar char="•"/>
            </a:pPr>
            <a:r>
              <a:rPr lang="es-ES" sz="2400" dirty="0">
                <a:solidFill>
                  <a:schemeClr val="bg1"/>
                </a:solidFill>
              </a:rPr>
              <a:t>Esos filamentos están dispuestos en forma paralela a la dirección del movimiento celular durante la contracción, formando una unidad denominada </a:t>
            </a:r>
            <a:r>
              <a:rPr lang="es-ES" sz="2400" b="1" dirty="0" err="1">
                <a:solidFill>
                  <a:schemeClr val="bg1"/>
                </a:solidFill>
              </a:rPr>
              <a:t>sarcómero</a:t>
            </a:r>
            <a:r>
              <a:rPr lang="es-ES" sz="2400" dirty="0">
                <a:solidFill>
                  <a:schemeClr val="bg1"/>
                </a:solidFill>
              </a:rPr>
              <a:t>. </a:t>
            </a:r>
          </a:p>
          <a:p>
            <a:pPr marL="342900" indent="-342900">
              <a:buFont typeface="Arial" pitchFamily="34" charset="0"/>
              <a:buChar char="•"/>
            </a:pPr>
            <a:r>
              <a:rPr lang="es-ES" sz="2400" b="1" dirty="0">
                <a:solidFill>
                  <a:schemeClr val="bg1"/>
                </a:solidFill>
              </a:rPr>
              <a:t>Solo las fibras estriadas (esqueléticas y cardiacas) poseen </a:t>
            </a:r>
            <a:r>
              <a:rPr lang="es-ES" sz="2400" b="1" dirty="0" err="1">
                <a:solidFill>
                  <a:schemeClr val="bg1"/>
                </a:solidFill>
              </a:rPr>
              <a:t>sarcómeros</a:t>
            </a:r>
            <a:r>
              <a:rPr lang="es-ES" sz="2400" b="1" dirty="0">
                <a:solidFill>
                  <a:schemeClr val="bg1"/>
                </a:solidFill>
              </a:rPr>
              <a:t>.</a:t>
            </a:r>
            <a:endParaRPr lang="es-ES" sz="2400" dirty="0"/>
          </a:p>
        </p:txBody>
      </p:sp>
      <p:sp>
        <p:nvSpPr>
          <p:cNvPr id="3" name="2 Rectángulo"/>
          <p:cNvSpPr/>
          <p:nvPr/>
        </p:nvSpPr>
        <p:spPr>
          <a:xfrm>
            <a:off x="856313" y="260648"/>
            <a:ext cx="2859373" cy="523220"/>
          </a:xfrm>
          <a:prstGeom prst="rect">
            <a:avLst/>
          </a:prstGeom>
        </p:spPr>
        <p:txBody>
          <a:bodyPr wrap="none">
            <a:spAutoFit/>
          </a:bodyPr>
          <a:lstStyle/>
          <a:p>
            <a:r>
              <a:rPr lang="es-ES" sz="2800" b="1" dirty="0">
                <a:solidFill>
                  <a:schemeClr val="bg1"/>
                </a:solidFill>
              </a:rPr>
              <a:t>Fibras Musculares</a:t>
            </a:r>
            <a:endParaRPr lang="es-ES" sz="2800" b="1" dirty="0"/>
          </a:p>
        </p:txBody>
      </p:sp>
    </p:spTree>
    <p:extLst>
      <p:ext uri="{BB962C8B-B14F-4D97-AF65-F5344CB8AC3E}">
        <p14:creationId xmlns:p14="http://schemas.microsoft.com/office/powerpoint/2010/main" val="400655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2369" y="620688"/>
            <a:ext cx="8939261" cy="5047536"/>
          </a:xfrm>
          <a:prstGeom prst="rect">
            <a:avLst/>
          </a:prstGeom>
        </p:spPr>
        <p:txBody>
          <a:bodyPr wrap="square">
            <a:spAutoFit/>
          </a:bodyPr>
          <a:lstStyle/>
          <a:p>
            <a:pPr algn="just"/>
            <a:br>
              <a:rPr lang="es-ES" sz="2400" dirty="0"/>
            </a:br>
            <a:r>
              <a:rPr lang="es-ES" sz="2400" dirty="0">
                <a:solidFill>
                  <a:schemeClr val="bg1"/>
                </a:solidFill>
              </a:rPr>
              <a:t>Está formado </a:t>
            </a:r>
            <a:r>
              <a:rPr lang="es-ES" sz="2400" b="1" dirty="0">
                <a:solidFill>
                  <a:schemeClr val="bg1"/>
                </a:solidFill>
              </a:rPr>
              <a:t>por células multinucleadas </a:t>
            </a:r>
            <a:r>
              <a:rPr lang="es-ES" sz="2400" dirty="0">
                <a:solidFill>
                  <a:schemeClr val="bg1"/>
                </a:solidFill>
              </a:rPr>
              <a:t>que presentan estriaciones </a:t>
            </a:r>
            <a:r>
              <a:rPr lang="es-ES" sz="2400" b="1" dirty="0">
                <a:solidFill>
                  <a:schemeClr val="bg1"/>
                </a:solidFill>
              </a:rPr>
              <a:t>longitudinales y transversales</a:t>
            </a:r>
            <a:r>
              <a:rPr lang="es-ES" sz="2400" dirty="0">
                <a:solidFill>
                  <a:schemeClr val="bg1"/>
                </a:solidFill>
              </a:rPr>
              <a:t>. </a:t>
            </a:r>
            <a:r>
              <a:rPr lang="es-ES" sz="2400" b="1" dirty="0">
                <a:solidFill>
                  <a:schemeClr val="bg1"/>
                </a:solidFill>
              </a:rPr>
              <a:t>En la fibra muscular se distinguen el sarcolema o membrana plasmática, el </a:t>
            </a:r>
            <a:r>
              <a:rPr lang="es-ES" sz="2400" b="1" dirty="0" err="1">
                <a:solidFill>
                  <a:schemeClr val="bg1"/>
                </a:solidFill>
              </a:rPr>
              <a:t>sarcoplasma</a:t>
            </a:r>
            <a:r>
              <a:rPr lang="es-ES" sz="2400" b="1" dirty="0">
                <a:solidFill>
                  <a:schemeClr val="bg1"/>
                </a:solidFill>
              </a:rPr>
              <a:t> o citoplasma, y gran cantidad de núcleos. </a:t>
            </a:r>
          </a:p>
          <a:p>
            <a:pPr algn="just"/>
            <a:r>
              <a:rPr lang="es-ES" sz="2400" b="1" dirty="0">
                <a:solidFill>
                  <a:schemeClr val="bg1"/>
                </a:solidFill>
              </a:rPr>
              <a:t>El mm contiene tejido conectivo </a:t>
            </a:r>
            <a:r>
              <a:rPr lang="es-ES" sz="2400" dirty="0">
                <a:solidFill>
                  <a:schemeClr val="bg1"/>
                </a:solidFill>
              </a:rPr>
              <a:t>que lleva los vasos sanguíneos y linfáticos, y los nervios. </a:t>
            </a:r>
          </a:p>
          <a:p>
            <a:pPr algn="just"/>
            <a:r>
              <a:rPr lang="es-ES" sz="2400" b="1" dirty="0">
                <a:solidFill>
                  <a:schemeClr val="bg1"/>
                </a:solidFill>
              </a:rPr>
              <a:t>Cada fibra muscular estriada está inervada por un filete nervioso. </a:t>
            </a:r>
            <a:r>
              <a:rPr lang="es-ES" sz="2400" dirty="0">
                <a:solidFill>
                  <a:schemeClr val="bg1"/>
                </a:solidFill>
              </a:rPr>
              <a:t>Corresponde a la movilidad voluntaria</a:t>
            </a:r>
          </a:p>
          <a:p>
            <a:pPr algn="just"/>
            <a:r>
              <a:rPr lang="es-ES" sz="2400" dirty="0">
                <a:solidFill>
                  <a:schemeClr val="bg1"/>
                </a:solidFill>
              </a:rPr>
              <a:t> y representa grandes masas</a:t>
            </a:r>
          </a:p>
          <a:p>
            <a:pPr algn="just"/>
            <a:r>
              <a:rPr lang="es-ES" sz="2400" dirty="0">
                <a:solidFill>
                  <a:schemeClr val="bg1"/>
                </a:solidFill>
              </a:rPr>
              <a:t> musculares unidas a los huesos</a:t>
            </a:r>
          </a:p>
          <a:p>
            <a:pPr algn="just"/>
            <a:r>
              <a:rPr lang="es-ES" sz="2400" dirty="0">
                <a:solidFill>
                  <a:schemeClr val="bg1"/>
                </a:solidFill>
              </a:rPr>
              <a:t> del cuerpo, por lo que se</a:t>
            </a:r>
          </a:p>
          <a:p>
            <a:pPr algn="just"/>
            <a:r>
              <a:rPr lang="es-ES" sz="2400" dirty="0">
                <a:solidFill>
                  <a:schemeClr val="bg1"/>
                </a:solidFill>
              </a:rPr>
              <a:t> llama </a:t>
            </a:r>
            <a:r>
              <a:rPr lang="es-ES" sz="2400" b="1" dirty="0">
                <a:solidFill>
                  <a:schemeClr val="bg1"/>
                </a:solidFill>
              </a:rPr>
              <a:t>músculo esquelético.</a:t>
            </a:r>
          </a:p>
        </p:txBody>
      </p:sp>
      <p:sp>
        <p:nvSpPr>
          <p:cNvPr id="3" name="2 Rectángulo"/>
          <p:cNvSpPr/>
          <p:nvPr/>
        </p:nvSpPr>
        <p:spPr>
          <a:xfrm>
            <a:off x="2060372" y="202636"/>
            <a:ext cx="5630900" cy="523220"/>
          </a:xfrm>
          <a:prstGeom prst="rect">
            <a:avLst/>
          </a:prstGeom>
        </p:spPr>
        <p:txBody>
          <a:bodyPr wrap="none">
            <a:spAutoFit/>
          </a:bodyPr>
          <a:lstStyle/>
          <a:p>
            <a:r>
              <a:rPr lang="es-ES" sz="2800" b="1" dirty="0">
                <a:solidFill>
                  <a:schemeClr val="bg1"/>
                </a:solidFill>
              </a:rPr>
              <a:t>Tejido Muscular Estriado Esquelético</a:t>
            </a:r>
            <a:endParaRPr lang="es-ES" sz="2800" dirty="0">
              <a:solidFill>
                <a:schemeClr val="bg1"/>
              </a:solidFill>
            </a:endParaRPr>
          </a:p>
        </p:txBody>
      </p:sp>
      <p:pic>
        <p:nvPicPr>
          <p:cNvPr id="7170" name="Picture 2" descr="http://2.bp.blogspot.com/-qeao6taETxs/TWCkP52cTiI/AAAAAAAABEE/wXr8Fa8Wv4o/s1600/ESQUELE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005064"/>
            <a:ext cx="4932040"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5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fisiologia musc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598" y="0"/>
            <a:ext cx="2143125" cy="166582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55776" y="332656"/>
            <a:ext cx="3919406" cy="523220"/>
          </a:xfrm>
          <a:prstGeom prst="rect">
            <a:avLst/>
          </a:prstGeom>
        </p:spPr>
        <p:txBody>
          <a:bodyPr wrap="none">
            <a:spAutoFit/>
          </a:bodyPr>
          <a:lstStyle/>
          <a:p>
            <a:r>
              <a:rPr lang="es-ES" sz="2800" b="1" dirty="0">
                <a:solidFill>
                  <a:schemeClr val="bg1"/>
                </a:solidFill>
              </a:rPr>
              <a:t>Tejido Muscular Cardiaco</a:t>
            </a:r>
          </a:p>
        </p:txBody>
      </p:sp>
      <p:sp>
        <p:nvSpPr>
          <p:cNvPr id="5" name="4 Rectángulo"/>
          <p:cNvSpPr/>
          <p:nvPr/>
        </p:nvSpPr>
        <p:spPr>
          <a:xfrm>
            <a:off x="33235" y="1225689"/>
            <a:ext cx="8964488" cy="5632311"/>
          </a:xfrm>
          <a:prstGeom prst="rect">
            <a:avLst/>
          </a:prstGeom>
        </p:spPr>
        <p:txBody>
          <a:bodyPr wrap="square">
            <a:spAutoFit/>
          </a:bodyPr>
          <a:lstStyle/>
          <a:p>
            <a:pPr marL="342900" indent="-342900" algn="just">
              <a:buFont typeface="Arial" pitchFamily="34" charset="0"/>
              <a:buChar char="•"/>
            </a:pPr>
            <a:r>
              <a:rPr lang="es-ES" sz="2400" b="1" dirty="0">
                <a:solidFill>
                  <a:schemeClr val="bg1"/>
                </a:solidFill>
              </a:rPr>
              <a:t>El tejido muscular cardíaco o miocardio es un caso</a:t>
            </a:r>
          </a:p>
          <a:p>
            <a:pPr algn="just"/>
            <a:r>
              <a:rPr lang="es-ES" sz="2400" b="1" dirty="0">
                <a:solidFill>
                  <a:schemeClr val="bg1"/>
                </a:solidFill>
              </a:rPr>
              <a:t> especial de mm estriado pero de contracción involuntaria.</a:t>
            </a:r>
          </a:p>
          <a:p>
            <a:pPr marL="342900" indent="-342900" algn="just">
              <a:buFont typeface="Arial" pitchFamily="34" charset="0"/>
              <a:buChar char="•"/>
            </a:pPr>
            <a:r>
              <a:rPr lang="es-ES" sz="2400" dirty="0">
                <a:solidFill>
                  <a:schemeClr val="bg1"/>
                </a:solidFill>
              </a:rPr>
              <a:t>Las células que lo forman presentan estriaciones longitudinales y transversales imperfectas y difieren del músculo esquelético en la posición central de su único núcleo y en la ramificación e interconexión de las fibras.</a:t>
            </a:r>
          </a:p>
          <a:p>
            <a:pPr marL="342900" indent="-342900" algn="just">
              <a:buFont typeface="Arial" pitchFamily="34" charset="0"/>
              <a:buChar char="•"/>
            </a:pPr>
            <a:r>
              <a:rPr lang="es-ES" sz="2400" dirty="0">
                <a:solidFill>
                  <a:schemeClr val="bg1"/>
                </a:solidFill>
              </a:rPr>
              <a:t> Su control es involuntario.</a:t>
            </a:r>
          </a:p>
          <a:p>
            <a:pPr marL="342900" indent="-342900" algn="just">
              <a:buFont typeface="Arial" pitchFamily="34" charset="0"/>
              <a:buChar char="•"/>
            </a:pPr>
            <a:r>
              <a:rPr lang="es-ES" sz="2400" dirty="0">
                <a:solidFill>
                  <a:schemeClr val="bg1"/>
                </a:solidFill>
              </a:rPr>
              <a:t>Está inervado por el sistema nervioso autónomo, aunque los impulsos procedentes de él sólo aumentan o disminuyen su actividad sin ser responsables de la contracción rítmica característica del miocardio vivo.</a:t>
            </a:r>
          </a:p>
          <a:p>
            <a:pPr marL="342900" indent="-342900" algn="just">
              <a:buFont typeface="Arial" pitchFamily="34" charset="0"/>
              <a:buChar char="•"/>
            </a:pPr>
            <a:r>
              <a:rPr lang="es-ES" sz="2400" dirty="0">
                <a:solidFill>
                  <a:schemeClr val="bg1"/>
                </a:solidFill>
              </a:rPr>
              <a:t> El músculo cardíaco contiene una enorme cantidad de fibras musculares cuya principal característica es su gran contractilidad.</a:t>
            </a:r>
          </a:p>
          <a:p>
            <a:pPr algn="just"/>
            <a:br>
              <a:rPr lang="es-ES" sz="2400" dirty="0">
                <a:solidFill>
                  <a:schemeClr val="bg1"/>
                </a:solidFill>
              </a:rPr>
            </a:br>
            <a:endParaRPr lang="es-ES" sz="2400" dirty="0">
              <a:solidFill>
                <a:schemeClr val="bg1"/>
              </a:solidFill>
            </a:endParaRPr>
          </a:p>
        </p:txBody>
      </p:sp>
    </p:spTree>
    <p:extLst>
      <p:ext uri="{BB962C8B-B14F-4D97-AF65-F5344CB8AC3E}">
        <p14:creationId xmlns:p14="http://schemas.microsoft.com/office/powerpoint/2010/main" val="407694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YRrX1UshsRI/TWClmEEZOOI/AAAAAAAABEc/Pef3DAUnO2s/s1600/CARDIA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0"/>
            <a:ext cx="3099445" cy="573405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4468" y="487025"/>
            <a:ext cx="5672796" cy="6370975"/>
          </a:xfrm>
          <a:prstGeom prst="rect">
            <a:avLst/>
          </a:prstGeom>
        </p:spPr>
        <p:txBody>
          <a:bodyPr wrap="square">
            <a:spAutoFit/>
          </a:bodyPr>
          <a:lstStyle/>
          <a:p>
            <a:pPr marL="342900" indent="-342900" algn="just">
              <a:buFont typeface="Arial" pitchFamily="34" charset="0"/>
              <a:buChar char="•"/>
            </a:pPr>
            <a:r>
              <a:rPr lang="es-ES" sz="2400" dirty="0">
                <a:solidFill>
                  <a:schemeClr val="bg1"/>
                </a:solidFill>
              </a:rPr>
              <a:t>Al observar la fibra muscular miocárdica al microscopio electrónico se pueden reconocer, igual que en la fibra muscular estriada, miofibrillas dispuestas en paralelo.</a:t>
            </a:r>
          </a:p>
          <a:p>
            <a:pPr marL="342900" indent="-342900" algn="just">
              <a:buFont typeface="Arial" pitchFamily="34" charset="0"/>
              <a:buChar char="•"/>
            </a:pPr>
            <a:r>
              <a:rPr lang="es-ES" sz="2400" dirty="0">
                <a:solidFill>
                  <a:schemeClr val="bg1"/>
                </a:solidFill>
              </a:rPr>
              <a:t> Éstas poseen estriaciones transversales, con bandas obscuras y claras, que alternan entre sí, formadas por dos tipos de filamentos: unos gruesos de </a:t>
            </a:r>
            <a:r>
              <a:rPr lang="es-ES" sz="2400" dirty="0" err="1">
                <a:solidFill>
                  <a:schemeClr val="bg1"/>
                </a:solidFill>
              </a:rPr>
              <a:t>miosina</a:t>
            </a:r>
            <a:r>
              <a:rPr lang="es-ES" sz="2400" dirty="0">
                <a:solidFill>
                  <a:schemeClr val="bg1"/>
                </a:solidFill>
              </a:rPr>
              <a:t> y otros finos de actina, </a:t>
            </a:r>
            <a:r>
              <a:rPr lang="es-ES" sz="2400" dirty="0" err="1">
                <a:solidFill>
                  <a:schemeClr val="bg1"/>
                </a:solidFill>
              </a:rPr>
              <a:t>tropomiosina</a:t>
            </a:r>
            <a:r>
              <a:rPr lang="es-ES" sz="2400" dirty="0">
                <a:solidFill>
                  <a:schemeClr val="bg1"/>
                </a:solidFill>
              </a:rPr>
              <a:t> y </a:t>
            </a:r>
            <a:r>
              <a:rPr lang="es-ES" sz="2400" dirty="0" err="1">
                <a:solidFill>
                  <a:schemeClr val="bg1"/>
                </a:solidFill>
              </a:rPr>
              <a:t>troponina</a:t>
            </a:r>
            <a:r>
              <a:rPr lang="es-ES" sz="2400" dirty="0">
                <a:solidFill>
                  <a:schemeClr val="bg1"/>
                </a:solidFill>
              </a:rPr>
              <a:t>.</a:t>
            </a:r>
          </a:p>
          <a:p>
            <a:pPr marL="342900" indent="-342900" algn="just">
              <a:buFont typeface="Arial" pitchFamily="34" charset="0"/>
              <a:buChar char="•"/>
            </a:pPr>
            <a:r>
              <a:rPr lang="es-ES" sz="2400" dirty="0">
                <a:solidFill>
                  <a:schemeClr val="bg1"/>
                </a:solidFill>
              </a:rPr>
              <a:t> </a:t>
            </a:r>
            <a:r>
              <a:rPr lang="es-ES" sz="2400" b="1" dirty="0">
                <a:solidFill>
                  <a:schemeClr val="bg1"/>
                </a:solidFill>
              </a:rPr>
              <a:t>La actina y la </a:t>
            </a:r>
            <a:r>
              <a:rPr lang="es-ES" sz="2400" b="1" dirty="0" err="1">
                <a:solidFill>
                  <a:schemeClr val="bg1"/>
                </a:solidFill>
              </a:rPr>
              <a:t>miosina</a:t>
            </a:r>
            <a:r>
              <a:rPr lang="es-ES" sz="2400" b="1" dirty="0">
                <a:solidFill>
                  <a:schemeClr val="bg1"/>
                </a:solidFill>
              </a:rPr>
              <a:t> </a:t>
            </a:r>
            <a:r>
              <a:rPr lang="es-ES" sz="2400" dirty="0">
                <a:solidFill>
                  <a:schemeClr val="bg1"/>
                </a:solidFill>
              </a:rPr>
              <a:t>son las proteínas efectoras de la contracción, mientras que la </a:t>
            </a:r>
            <a:r>
              <a:rPr lang="es-ES" sz="2400" dirty="0" err="1">
                <a:solidFill>
                  <a:schemeClr val="bg1"/>
                </a:solidFill>
              </a:rPr>
              <a:t>tropomiosina</a:t>
            </a:r>
            <a:r>
              <a:rPr lang="es-ES" sz="2400" dirty="0">
                <a:solidFill>
                  <a:schemeClr val="bg1"/>
                </a:solidFill>
              </a:rPr>
              <a:t> y la </a:t>
            </a:r>
            <a:r>
              <a:rPr lang="es-ES" sz="2400" dirty="0" err="1">
                <a:solidFill>
                  <a:schemeClr val="bg1"/>
                </a:solidFill>
              </a:rPr>
              <a:t>troponina</a:t>
            </a:r>
            <a:r>
              <a:rPr lang="es-ES" sz="2400" dirty="0">
                <a:solidFill>
                  <a:schemeClr val="bg1"/>
                </a:solidFill>
              </a:rPr>
              <a:t> son las proteínas moduladoras.</a:t>
            </a:r>
          </a:p>
          <a:p>
            <a:pPr marL="342900" indent="-342900" algn="just">
              <a:buFont typeface="Arial" pitchFamily="34" charset="0"/>
              <a:buChar char="•"/>
            </a:pPr>
            <a:r>
              <a:rPr lang="es-ES" sz="2400" b="1" dirty="0">
                <a:solidFill>
                  <a:schemeClr val="bg1"/>
                </a:solidFill>
              </a:rPr>
              <a:t>La unidad funcional contráctil de la miofibrilla es el </a:t>
            </a:r>
            <a:r>
              <a:rPr lang="es-ES" sz="2400" b="1" dirty="0" err="1">
                <a:solidFill>
                  <a:schemeClr val="bg1"/>
                </a:solidFill>
              </a:rPr>
              <a:t>sarcómero</a:t>
            </a:r>
            <a:r>
              <a:rPr lang="es-ES" sz="2400" b="1" dirty="0">
                <a:solidFill>
                  <a:schemeClr val="bg1"/>
                </a:solidFill>
              </a:rPr>
              <a:t>.</a:t>
            </a:r>
          </a:p>
        </p:txBody>
      </p:sp>
      <p:sp>
        <p:nvSpPr>
          <p:cNvPr id="5" name="4 Rectángulo"/>
          <p:cNvSpPr/>
          <p:nvPr/>
        </p:nvSpPr>
        <p:spPr>
          <a:xfrm>
            <a:off x="903389" y="0"/>
            <a:ext cx="3919406" cy="523220"/>
          </a:xfrm>
          <a:prstGeom prst="rect">
            <a:avLst/>
          </a:prstGeom>
        </p:spPr>
        <p:txBody>
          <a:bodyPr wrap="none">
            <a:spAutoFit/>
          </a:bodyPr>
          <a:lstStyle/>
          <a:p>
            <a:r>
              <a:rPr lang="es-ES" sz="2800" b="1" dirty="0">
                <a:solidFill>
                  <a:schemeClr val="bg1"/>
                </a:solidFill>
              </a:rPr>
              <a:t>Tejido Muscular Cardiaco</a:t>
            </a:r>
          </a:p>
        </p:txBody>
      </p:sp>
    </p:spTree>
    <p:extLst>
      <p:ext uri="{BB962C8B-B14F-4D97-AF65-F5344CB8AC3E}">
        <p14:creationId xmlns:p14="http://schemas.microsoft.com/office/powerpoint/2010/main" val="427473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64422"/>
            <a:ext cx="8352928" cy="954107"/>
          </a:xfrm>
          <a:prstGeom prst="rect">
            <a:avLst/>
          </a:prstGeom>
        </p:spPr>
        <p:txBody>
          <a:bodyPr wrap="square">
            <a:spAutoFit/>
          </a:bodyPr>
          <a:lstStyle/>
          <a:p>
            <a:r>
              <a:rPr lang="es-ES" sz="2800" b="1" dirty="0">
                <a:solidFill>
                  <a:schemeClr val="bg1"/>
                </a:solidFill>
              </a:rPr>
              <a:t>Fisiología de la Contracción Muscular -La Respuesta a la Estimulación Sensorial: La Contracción Muscular</a:t>
            </a:r>
            <a:endParaRPr lang="es-ES" sz="2800" dirty="0">
              <a:solidFill>
                <a:schemeClr val="bg1"/>
              </a:solidFill>
            </a:endParaRPr>
          </a:p>
        </p:txBody>
      </p:sp>
      <p:sp>
        <p:nvSpPr>
          <p:cNvPr id="5" name="4 Rectángulo"/>
          <p:cNvSpPr/>
          <p:nvPr/>
        </p:nvSpPr>
        <p:spPr>
          <a:xfrm>
            <a:off x="0" y="1196752"/>
            <a:ext cx="9144000" cy="4585871"/>
          </a:xfrm>
          <a:prstGeom prst="rect">
            <a:avLst/>
          </a:prstGeom>
        </p:spPr>
        <p:txBody>
          <a:bodyPr wrap="square">
            <a:spAutoFit/>
          </a:bodyPr>
          <a:lstStyle/>
          <a:p>
            <a:pPr marL="342900" indent="-342900">
              <a:buFont typeface="Arial" pitchFamily="34" charset="0"/>
              <a:buChar char="•"/>
            </a:pPr>
            <a:r>
              <a:rPr lang="es-ES" sz="2800" b="1" dirty="0">
                <a:solidFill>
                  <a:schemeClr val="bg1"/>
                </a:solidFill>
              </a:rPr>
              <a:t>Los mm están accionados por nervios motores </a:t>
            </a:r>
            <a:r>
              <a:rPr lang="es-ES" sz="2400" dirty="0">
                <a:solidFill>
                  <a:schemeClr val="bg1"/>
                </a:solidFill>
              </a:rPr>
              <a:t>que regulan la contracción voluntaria y </a:t>
            </a:r>
            <a:r>
              <a:rPr lang="es-ES" sz="2400" b="1" dirty="0">
                <a:solidFill>
                  <a:schemeClr val="bg1"/>
                </a:solidFill>
              </a:rPr>
              <a:t>nervios sensitivos </a:t>
            </a:r>
            <a:r>
              <a:rPr lang="es-ES" sz="2400" dirty="0">
                <a:solidFill>
                  <a:schemeClr val="bg1"/>
                </a:solidFill>
              </a:rPr>
              <a:t>que informan al cerebro del estado e intensidad de la contracción.</a:t>
            </a:r>
          </a:p>
          <a:p>
            <a:pPr marL="342900" indent="-342900">
              <a:buFont typeface="Arial" pitchFamily="34" charset="0"/>
              <a:buChar char="•"/>
            </a:pPr>
            <a:r>
              <a:rPr lang="es-ES" sz="2400" dirty="0">
                <a:solidFill>
                  <a:schemeClr val="bg1"/>
                </a:solidFill>
              </a:rPr>
              <a:t> En </a:t>
            </a:r>
            <a:r>
              <a:rPr lang="es-ES" sz="2400" b="1" dirty="0">
                <a:solidFill>
                  <a:schemeClr val="bg1"/>
                </a:solidFill>
              </a:rPr>
              <a:t>el mm esquelético</a:t>
            </a:r>
            <a:r>
              <a:rPr lang="es-ES" sz="2400" dirty="0">
                <a:solidFill>
                  <a:schemeClr val="bg1"/>
                </a:solidFill>
              </a:rPr>
              <a:t>, la contracción y la relajación se producen rápidamente, no así </a:t>
            </a:r>
            <a:r>
              <a:rPr lang="es-ES" sz="2400" b="1" dirty="0">
                <a:solidFill>
                  <a:schemeClr val="bg1"/>
                </a:solidFill>
              </a:rPr>
              <a:t>el mm liso </a:t>
            </a:r>
            <a:r>
              <a:rPr lang="es-ES" sz="2400" dirty="0">
                <a:solidFill>
                  <a:schemeClr val="bg1"/>
                </a:solidFill>
              </a:rPr>
              <a:t>que lo hace más lentamente.</a:t>
            </a:r>
          </a:p>
          <a:p>
            <a:pPr marL="342900" indent="-342900">
              <a:buFont typeface="Arial" pitchFamily="34" charset="0"/>
              <a:buChar char="•"/>
            </a:pPr>
            <a:r>
              <a:rPr lang="es-ES" sz="2400" dirty="0">
                <a:solidFill>
                  <a:schemeClr val="bg1"/>
                </a:solidFill>
              </a:rPr>
              <a:t>Después </a:t>
            </a:r>
            <a:r>
              <a:rPr lang="es-ES" sz="2400" b="1" dirty="0">
                <a:solidFill>
                  <a:schemeClr val="bg1"/>
                </a:solidFill>
              </a:rPr>
              <a:t>de un estímulo </a:t>
            </a:r>
            <a:r>
              <a:rPr lang="es-ES" sz="2400" dirty="0">
                <a:solidFill>
                  <a:schemeClr val="bg1"/>
                </a:solidFill>
              </a:rPr>
              <a:t>se observan en el </a:t>
            </a:r>
            <a:r>
              <a:rPr lang="es-ES" sz="2400" b="1" dirty="0">
                <a:solidFill>
                  <a:schemeClr val="bg1"/>
                </a:solidFill>
              </a:rPr>
              <a:t>músculo 3 periodos </a:t>
            </a:r>
            <a:r>
              <a:rPr lang="es-ES" sz="2400" dirty="0">
                <a:solidFill>
                  <a:schemeClr val="bg1"/>
                </a:solidFill>
              </a:rPr>
              <a:t>diferentes que son:</a:t>
            </a:r>
            <a:br>
              <a:rPr lang="es-ES" sz="2400" dirty="0">
                <a:solidFill>
                  <a:schemeClr val="bg1"/>
                </a:solidFill>
              </a:rPr>
            </a:br>
            <a:r>
              <a:rPr lang="es-ES" sz="2400" dirty="0">
                <a:solidFill>
                  <a:schemeClr val="bg1"/>
                </a:solidFill>
              </a:rPr>
              <a:t>         </a:t>
            </a:r>
            <a:r>
              <a:rPr lang="es-ES" sz="2400" b="1" dirty="0">
                <a:solidFill>
                  <a:schemeClr val="bg1"/>
                </a:solidFill>
              </a:rPr>
              <a:t>1)</a:t>
            </a:r>
            <a:r>
              <a:rPr lang="es-ES" sz="2400" dirty="0">
                <a:solidFill>
                  <a:schemeClr val="bg1"/>
                </a:solidFill>
              </a:rPr>
              <a:t> Latencia que es el espacio comprendido entre la excitación y el principio de la contracción.</a:t>
            </a:r>
          </a:p>
          <a:p>
            <a:r>
              <a:rPr lang="es-ES" sz="2400" dirty="0">
                <a:solidFill>
                  <a:schemeClr val="bg1"/>
                </a:solidFill>
              </a:rPr>
              <a:t>              </a:t>
            </a:r>
            <a:r>
              <a:rPr lang="es-ES" sz="2400" b="1" dirty="0">
                <a:solidFill>
                  <a:schemeClr val="bg1"/>
                </a:solidFill>
              </a:rPr>
              <a:t>2) </a:t>
            </a:r>
            <a:r>
              <a:rPr lang="es-ES" sz="2400" dirty="0">
                <a:solidFill>
                  <a:schemeClr val="bg1"/>
                </a:solidFill>
              </a:rPr>
              <a:t>Contracción en el que las fibras musculares se acortan.</a:t>
            </a:r>
            <a:br>
              <a:rPr lang="es-ES" sz="2400" dirty="0">
                <a:solidFill>
                  <a:schemeClr val="bg1"/>
                </a:solidFill>
              </a:rPr>
            </a:br>
            <a:r>
              <a:rPr lang="es-ES" sz="2400" dirty="0">
                <a:solidFill>
                  <a:schemeClr val="bg1"/>
                </a:solidFill>
              </a:rPr>
              <a:t>              </a:t>
            </a:r>
            <a:r>
              <a:rPr lang="es-ES" sz="2400" b="1" dirty="0">
                <a:solidFill>
                  <a:schemeClr val="bg1"/>
                </a:solidFill>
              </a:rPr>
              <a:t>3) </a:t>
            </a:r>
            <a:r>
              <a:rPr lang="es-ES" sz="2400" dirty="0">
                <a:solidFill>
                  <a:schemeClr val="bg1"/>
                </a:solidFill>
              </a:rPr>
              <a:t>Relajación en el que las fibras tienden a regresar a su posición inicial.</a:t>
            </a:r>
          </a:p>
        </p:txBody>
      </p:sp>
      <p:pic>
        <p:nvPicPr>
          <p:cNvPr id="9218" name="Picture 2" descr="http://1.bp.blogspot.com/-Pc23uW86HBU/TWCmTmjIPJI/AAAAAAAABEk/RAkedh0Vcp0/s1600/FISIOLOG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452365"/>
            <a:ext cx="1152128" cy="74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 calcmode="lin" valueType="num">
                                      <p:cBhvr>
                                        <p:cTn id="9" dur="500" fill="hold"/>
                                        <p:tgtEl>
                                          <p:spTgt spid="9218"/>
                                        </p:tgtEl>
                                        <p:attrNameLst>
                                          <p:attrName>style.rotation</p:attrName>
                                        </p:attrNameLst>
                                      </p:cBhvr>
                                      <p:tavLst>
                                        <p:tav tm="0">
                                          <p:val>
                                            <p:fltVal val="90"/>
                                          </p:val>
                                        </p:tav>
                                        <p:tav tm="100000">
                                          <p:val>
                                            <p:fltVal val="0"/>
                                          </p:val>
                                        </p:tav>
                                      </p:tavLst>
                                    </p:anim>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496" y="1484784"/>
            <a:ext cx="8799495" cy="3913059"/>
          </a:xfrm>
          <a:prstGeom prst="rect">
            <a:avLst/>
          </a:prstGeom>
        </p:spPr>
        <p:txBody>
          <a:bodyPr wrap="square">
            <a:spAutoFit/>
          </a:bodyPr>
          <a:lstStyle/>
          <a:p>
            <a:pPr indent="-342900" algn="just">
              <a:lnSpc>
                <a:spcPct val="150000"/>
              </a:lnSpc>
              <a:buFont typeface="Arial" pitchFamily="34" charset="0"/>
              <a:buChar char="•"/>
            </a:pPr>
            <a:r>
              <a:rPr lang="es-ES" sz="2400" dirty="0">
                <a:solidFill>
                  <a:schemeClr val="bg1"/>
                </a:solidFill>
              </a:rPr>
              <a:t>La contracción muscular depende directamente en su intensidad, de la fuerza, velocidad de aplicación y duración del estímulo, así como la fuerza de oponente a la contracción y la temperatura.</a:t>
            </a:r>
          </a:p>
          <a:p>
            <a:pPr algn="just">
              <a:lnSpc>
                <a:spcPct val="150000"/>
              </a:lnSpc>
            </a:pPr>
            <a:endParaRPr lang="es-ES" sz="2400" dirty="0">
              <a:solidFill>
                <a:schemeClr val="bg1"/>
              </a:solidFill>
            </a:endParaRPr>
          </a:p>
          <a:p>
            <a:pPr indent="-342900" algn="just">
              <a:lnSpc>
                <a:spcPct val="150000"/>
              </a:lnSpc>
              <a:buFont typeface="Arial" pitchFamily="34" charset="0"/>
              <a:buChar char="•"/>
            </a:pPr>
            <a:r>
              <a:rPr lang="es-ES" sz="2400" dirty="0">
                <a:solidFill>
                  <a:schemeClr val="bg1"/>
                </a:solidFill>
              </a:rPr>
              <a:t>A la contracción del mm corresponde un cambio de forma, seguido de una serie de reacciones químicas donde se absorben ciertos elementos necesarios y se eliminan los productos de desecho. </a:t>
            </a:r>
          </a:p>
        </p:txBody>
      </p:sp>
      <p:sp>
        <p:nvSpPr>
          <p:cNvPr id="5" name="4 Rectángulo"/>
          <p:cNvSpPr/>
          <p:nvPr/>
        </p:nvSpPr>
        <p:spPr>
          <a:xfrm>
            <a:off x="0" y="260648"/>
            <a:ext cx="8964488" cy="954107"/>
          </a:xfrm>
          <a:prstGeom prst="rect">
            <a:avLst/>
          </a:prstGeom>
        </p:spPr>
        <p:txBody>
          <a:bodyPr wrap="square">
            <a:spAutoFit/>
          </a:bodyPr>
          <a:lstStyle/>
          <a:p>
            <a:r>
              <a:rPr lang="es-ES" sz="2800" b="1" dirty="0">
                <a:solidFill>
                  <a:schemeClr val="bg1"/>
                </a:solidFill>
              </a:rPr>
              <a:t>Fisiología de la Contracción Muscular -La Respuesta a la Estimulación Sensorial: La Contracción Muscular</a:t>
            </a:r>
            <a:endParaRPr lang="es-ES" sz="2800" dirty="0">
              <a:solidFill>
                <a:schemeClr val="bg1"/>
              </a:solidFill>
            </a:endParaRPr>
          </a:p>
        </p:txBody>
      </p:sp>
    </p:spTree>
    <p:extLst>
      <p:ext uri="{BB962C8B-B14F-4D97-AF65-F5344CB8AC3E}">
        <p14:creationId xmlns:p14="http://schemas.microsoft.com/office/powerpoint/2010/main" val="139504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15AF57-2D39-FA42-14B9-E8958903303A}"/>
              </a:ext>
            </a:extLst>
          </p:cNvPr>
          <p:cNvSpPr txBox="1"/>
          <p:nvPr/>
        </p:nvSpPr>
        <p:spPr>
          <a:xfrm>
            <a:off x="107504" y="87476"/>
            <a:ext cx="8640960" cy="6683048"/>
          </a:xfrm>
          <a:prstGeom prst="rect">
            <a:avLst/>
          </a:prstGeom>
          <a:noFill/>
        </p:spPr>
        <p:txBody>
          <a:bodyPr wrap="square">
            <a:spAutoFit/>
          </a:bodyPr>
          <a:lstStyle/>
          <a:p>
            <a:pPr indent="-342900" algn="just">
              <a:lnSpc>
                <a:spcPct val="150000"/>
              </a:lnSpc>
              <a:buFont typeface="Arial" pitchFamily="34" charset="0"/>
              <a:buChar char="•"/>
            </a:pPr>
            <a:r>
              <a:rPr lang="es-ES" sz="2400" dirty="0">
                <a:solidFill>
                  <a:schemeClr val="bg1"/>
                </a:solidFill>
              </a:rPr>
              <a:t>En dicha función, el tejido muscular, tiene la capacidad de conservar cierto grado de contracción sin fatigarse, de uno o un grupo de músculos, </a:t>
            </a:r>
            <a:r>
              <a:rPr lang="es-ES" sz="2400" b="1" dirty="0">
                <a:solidFill>
                  <a:schemeClr val="bg1"/>
                </a:solidFill>
              </a:rPr>
              <a:t>propiedad</a:t>
            </a:r>
            <a:r>
              <a:rPr lang="es-ES" sz="2400" dirty="0">
                <a:solidFill>
                  <a:schemeClr val="bg1"/>
                </a:solidFill>
              </a:rPr>
              <a:t> que recibe el </a:t>
            </a:r>
            <a:r>
              <a:rPr lang="es-ES" sz="2400" u="sng" dirty="0">
                <a:solidFill>
                  <a:schemeClr val="bg1"/>
                </a:solidFill>
              </a:rPr>
              <a:t>nombre </a:t>
            </a:r>
            <a:r>
              <a:rPr lang="es-ES" sz="2400" b="1" u="sng" dirty="0">
                <a:solidFill>
                  <a:schemeClr val="bg1"/>
                </a:solidFill>
              </a:rPr>
              <a:t>de tono muscular</a:t>
            </a:r>
            <a:r>
              <a:rPr lang="es-ES" sz="2400" u="sng" dirty="0">
                <a:solidFill>
                  <a:schemeClr val="bg1"/>
                </a:solidFill>
              </a:rPr>
              <a:t>,</a:t>
            </a:r>
            <a:r>
              <a:rPr lang="es-ES" sz="2400" dirty="0">
                <a:solidFill>
                  <a:schemeClr val="bg1"/>
                </a:solidFill>
              </a:rPr>
              <a:t> que se presenta por impulsos nerviosos pequeños y permanentes. Podemos observar esta acción, al mantener nuestra postura erecta o cuando entrecerramos la mano.</a:t>
            </a:r>
          </a:p>
          <a:p>
            <a:pPr indent="-342900" algn="just">
              <a:lnSpc>
                <a:spcPct val="150000"/>
              </a:lnSpc>
              <a:buFont typeface="Arial" pitchFamily="34" charset="0"/>
              <a:buChar char="•"/>
            </a:pPr>
            <a:r>
              <a:rPr lang="es-ES" sz="2400" dirty="0">
                <a:solidFill>
                  <a:schemeClr val="bg1"/>
                </a:solidFill>
              </a:rPr>
              <a:t>El tono muscular disminuye durante el sueño permitiendo la firmeza de los tejidos en el organismo. La </a:t>
            </a:r>
            <a:r>
              <a:rPr lang="es-ES" sz="2400" b="1" dirty="0">
                <a:solidFill>
                  <a:schemeClr val="bg1"/>
                </a:solidFill>
              </a:rPr>
              <a:t>ausencia de fatiga </a:t>
            </a:r>
            <a:r>
              <a:rPr lang="es-ES" sz="2400" dirty="0">
                <a:solidFill>
                  <a:schemeClr val="bg1"/>
                </a:solidFill>
              </a:rPr>
              <a:t>es debida a que los estímulos nerviosos sólo excitan a una parte de las fibras de un mm, mientras las otras descansan. El tono muscular se puede alterar cuando se presentan fracturas de huesos, presencia de dolor, la lesión de un nervio motor, etc.</a:t>
            </a:r>
          </a:p>
        </p:txBody>
      </p:sp>
    </p:spTree>
    <p:extLst>
      <p:ext uri="{BB962C8B-B14F-4D97-AF65-F5344CB8AC3E}">
        <p14:creationId xmlns:p14="http://schemas.microsoft.com/office/powerpoint/2010/main" val="25199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fisiologia musc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929" y="4905375"/>
            <a:ext cx="2333625" cy="19526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1764" y="1196752"/>
            <a:ext cx="8820472" cy="5262979"/>
          </a:xfrm>
          <a:prstGeom prst="rect">
            <a:avLst/>
          </a:prstGeom>
        </p:spPr>
        <p:txBody>
          <a:bodyPr wrap="square">
            <a:spAutoFit/>
          </a:bodyPr>
          <a:lstStyle/>
          <a:p>
            <a:pPr marL="342900" indent="-342900" algn="just">
              <a:buFont typeface="Arial" pitchFamily="34" charset="0"/>
              <a:buChar char="•"/>
            </a:pPr>
            <a:r>
              <a:rPr lang="es-ES" sz="2400" dirty="0">
                <a:solidFill>
                  <a:schemeClr val="bg1"/>
                </a:solidFill>
              </a:rPr>
              <a:t>La contracción muscular se acompaña de reacciones químicas complejas, en las cuales intervienen iones de Ca, K, </a:t>
            </a:r>
            <a:r>
              <a:rPr lang="es-ES" sz="2400" dirty="0" err="1">
                <a:solidFill>
                  <a:schemeClr val="bg1"/>
                </a:solidFill>
              </a:rPr>
              <a:t>Na</a:t>
            </a:r>
            <a:r>
              <a:rPr lang="es-ES" sz="2400" dirty="0">
                <a:solidFill>
                  <a:schemeClr val="bg1"/>
                </a:solidFill>
              </a:rPr>
              <a:t> y Cl, producidas por la liberación de energía a partir de la destrucción de la molécula de ATP.</a:t>
            </a:r>
          </a:p>
          <a:p>
            <a:pPr marL="342900" indent="-342900" algn="just">
              <a:buFont typeface="Arial" pitchFamily="34" charset="0"/>
              <a:buChar char="•"/>
            </a:pPr>
            <a:r>
              <a:rPr lang="es-ES" sz="2400" dirty="0">
                <a:solidFill>
                  <a:schemeClr val="bg1"/>
                </a:solidFill>
              </a:rPr>
              <a:t> Otras reacciones químicas producen la energía para que el ATP se forme nuevamente.</a:t>
            </a:r>
          </a:p>
          <a:p>
            <a:pPr marL="342900" indent="-342900" algn="just">
              <a:buFont typeface="Arial" pitchFamily="34" charset="0"/>
              <a:buChar char="•"/>
            </a:pPr>
            <a:r>
              <a:rPr lang="es-ES" sz="2400" dirty="0">
                <a:solidFill>
                  <a:schemeClr val="bg1"/>
                </a:solidFill>
              </a:rPr>
              <a:t>Uno de los productos de las reacciones químicas que se generan durante la contracción muscular </a:t>
            </a:r>
            <a:r>
              <a:rPr lang="es-ES" sz="2400" b="1" dirty="0">
                <a:solidFill>
                  <a:schemeClr val="bg1"/>
                </a:solidFill>
              </a:rPr>
              <a:t>es el ácido láctico</a:t>
            </a:r>
            <a:r>
              <a:rPr lang="es-ES" sz="2400" dirty="0">
                <a:solidFill>
                  <a:schemeClr val="bg1"/>
                </a:solidFill>
              </a:rPr>
              <a:t>, el que en presencia de dióxido de carbono y ante estímulos repetidos, origina una contracción muscular más débil progresivamente hasta llegar a no obtenerse respuesta, </a:t>
            </a:r>
            <a:r>
              <a:rPr lang="es-ES" sz="2400" b="1" dirty="0">
                <a:solidFill>
                  <a:schemeClr val="bg1"/>
                </a:solidFill>
              </a:rPr>
              <a:t>provocando la fatiga </a:t>
            </a:r>
            <a:r>
              <a:rPr lang="es-ES" sz="2400" dirty="0">
                <a:solidFill>
                  <a:schemeClr val="bg1"/>
                </a:solidFill>
              </a:rPr>
              <a:t>.</a:t>
            </a:r>
          </a:p>
          <a:p>
            <a:pPr algn="just"/>
            <a:endParaRPr lang="es-ES" sz="2400" dirty="0">
              <a:solidFill>
                <a:schemeClr val="bg1"/>
              </a:solidFill>
            </a:endParaRPr>
          </a:p>
          <a:p>
            <a:pPr algn="just"/>
            <a:r>
              <a:rPr lang="es-ES" sz="2400" dirty="0">
                <a:solidFill>
                  <a:schemeClr val="bg1"/>
                </a:solidFill>
              </a:rPr>
              <a:t>Ejemplo: cuando realizamos demasiado ejercicio </a:t>
            </a:r>
          </a:p>
          <a:p>
            <a:pPr algn="just"/>
            <a:r>
              <a:rPr lang="es-ES" sz="2400" dirty="0">
                <a:solidFill>
                  <a:schemeClr val="bg1"/>
                </a:solidFill>
              </a:rPr>
              <a:t> cuando no se esta acostumbrado a hacerlo.</a:t>
            </a:r>
          </a:p>
        </p:txBody>
      </p:sp>
      <p:sp>
        <p:nvSpPr>
          <p:cNvPr id="5" name="4 Rectángulo"/>
          <p:cNvSpPr/>
          <p:nvPr/>
        </p:nvSpPr>
        <p:spPr>
          <a:xfrm>
            <a:off x="0" y="32749"/>
            <a:ext cx="9144000" cy="830997"/>
          </a:xfrm>
          <a:prstGeom prst="rect">
            <a:avLst/>
          </a:prstGeom>
        </p:spPr>
        <p:txBody>
          <a:bodyPr wrap="square">
            <a:spAutoFit/>
          </a:bodyPr>
          <a:lstStyle/>
          <a:p>
            <a:r>
              <a:rPr lang="es-ES" sz="2400" b="1" dirty="0">
                <a:solidFill>
                  <a:schemeClr val="bg1"/>
                </a:solidFill>
              </a:rPr>
              <a:t>Fisiología de la Contracción Muscular -La Respuesta a la Estimulación Sensorial: La Contracción Muscular</a:t>
            </a:r>
            <a:endParaRPr lang="es-ES" sz="2400" dirty="0">
              <a:solidFill>
                <a:schemeClr val="bg1"/>
              </a:solidFill>
            </a:endParaRPr>
          </a:p>
        </p:txBody>
      </p:sp>
    </p:spTree>
    <p:extLst>
      <p:ext uri="{BB962C8B-B14F-4D97-AF65-F5344CB8AC3E}">
        <p14:creationId xmlns:p14="http://schemas.microsoft.com/office/powerpoint/2010/main" val="161059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332656"/>
            <a:ext cx="8748464" cy="5539978"/>
          </a:xfrm>
          <a:prstGeom prst="rect">
            <a:avLst/>
          </a:prstGeom>
        </p:spPr>
        <p:txBody>
          <a:bodyPr wrap="square">
            <a:spAutoFit/>
          </a:bodyPr>
          <a:lstStyle/>
          <a:p>
            <a:pPr algn="ctr"/>
            <a:r>
              <a:rPr lang="es-ES" sz="2400" b="1" dirty="0">
                <a:solidFill>
                  <a:schemeClr val="bg1"/>
                </a:solidFill>
                <a:latin typeface="Arial" panose="020B0604020202020204" pitchFamily="34" charset="0"/>
                <a:cs typeface="Arial" panose="020B0604020202020204" pitchFamily="34" charset="0"/>
              </a:rPr>
              <a:t>BIBLIOGRAFÍA:</a:t>
            </a:r>
          </a:p>
          <a:p>
            <a:pPr algn="ctr"/>
            <a:br>
              <a:rPr lang="es-ES" sz="2400" b="1" dirty="0">
                <a:solidFill>
                  <a:schemeClr val="bg1"/>
                </a:solidFill>
                <a:latin typeface="Arial" panose="020B0604020202020204" pitchFamily="34" charset="0"/>
                <a:cs typeface="Arial" panose="020B0604020202020204" pitchFamily="34" charset="0"/>
              </a:rPr>
            </a:br>
            <a:r>
              <a:rPr lang="es-ES" sz="2400" b="1" dirty="0">
                <a:solidFill>
                  <a:schemeClr val="bg1"/>
                </a:solidFill>
                <a:latin typeface="Arial" panose="020B0604020202020204" pitchFamily="34" charset="0"/>
                <a:cs typeface="Arial" panose="020B0604020202020204" pitchFamily="34" charset="0"/>
              </a:rPr>
              <a:t>BÁSICA</a:t>
            </a:r>
            <a:endParaRPr lang="es-ES" sz="2400" dirty="0">
              <a:solidFill>
                <a:schemeClr val="bg1"/>
              </a:solidFill>
              <a:latin typeface="Arial" panose="020B0604020202020204" pitchFamily="34" charset="0"/>
              <a:cs typeface="Arial" panose="020B0604020202020204" pitchFamily="34" charset="0"/>
            </a:endParaRPr>
          </a:p>
          <a:p>
            <a:pPr marL="342900" indent="-342900">
              <a:buFont typeface="Arial" pitchFamily="34" charset="0"/>
              <a:buChar char="•"/>
            </a:pPr>
            <a:r>
              <a:rPr lang="es-EC" sz="2400" dirty="0">
                <a:solidFill>
                  <a:schemeClr val="bg1"/>
                </a:solidFill>
                <a:latin typeface="Arial" panose="020B0604020202020204" pitchFamily="34" charset="0"/>
                <a:cs typeface="Arial" panose="020B0604020202020204" pitchFamily="34" charset="0"/>
              </a:rPr>
              <a:t>GANONG “Fisiología Medica”  23ed </a:t>
            </a:r>
          </a:p>
          <a:p>
            <a:pPr marL="342900" indent="-342900">
              <a:buFont typeface="Arial" pitchFamily="34" charset="0"/>
              <a:buChar char="•"/>
            </a:pPr>
            <a:r>
              <a:rPr lang="es-EC" sz="2400" dirty="0">
                <a:solidFill>
                  <a:schemeClr val="bg1"/>
                </a:solidFill>
                <a:latin typeface="Arial" panose="020B0604020202020204" pitchFamily="34" charset="0"/>
                <a:cs typeface="Arial" panose="020B0604020202020204" pitchFamily="34" charset="0"/>
              </a:rPr>
              <a:t>GUYTUN Y HALL “Tratado de Fisiología Médica”, decimosegunda edición.</a:t>
            </a:r>
          </a:p>
          <a:p>
            <a:pPr marL="342900" indent="-342900">
              <a:buFont typeface="Arial" pitchFamily="34" charset="0"/>
              <a:buChar char="•"/>
            </a:pPr>
            <a:r>
              <a:rPr lang="es-EC" sz="2400" dirty="0">
                <a:solidFill>
                  <a:schemeClr val="bg1"/>
                </a:solidFill>
                <a:latin typeface="Arial" panose="020B0604020202020204" pitchFamily="34" charset="0"/>
                <a:cs typeface="Arial" panose="020B0604020202020204" pitchFamily="34" charset="0"/>
              </a:rPr>
              <a:t>TORTORA – DERRICKSON “Principios de anatomía y fisiología”. 11ª Edición.</a:t>
            </a:r>
          </a:p>
          <a:p>
            <a:pPr algn="ctr"/>
            <a:br>
              <a:rPr lang="es-EC" sz="2400" dirty="0">
                <a:solidFill>
                  <a:schemeClr val="bg1"/>
                </a:solidFill>
                <a:latin typeface="Arial" panose="020B0604020202020204" pitchFamily="34" charset="0"/>
                <a:cs typeface="Arial" panose="020B0604020202020204" pitchFamily="34" charset="0"/>
              </a:rPr>
            </a:br>
            <a:r>
              <a:rPr lang="es-ES" sz="2400" b="1" dirty="0">
                <a:solidFill>
                  <a:schemeClr val="bg1"/>
                </a:solidFill>
                <a:latin typeface="Arial" panose="020B0604020202020204" pitchFamily="34" charset="0"/>
                <a:cs typeface="Arial" panose="020B0604020202020204" pitchFamily="34" charset="0"/>
              </a:rPr>
              <a:t>COMPLEMENTARIA:</a:t>
            </a:r>
          </a:p>
          <a:p>
            <a:pPr marL="342900" indent="-342900">
              <a:buFont typeface="Arial" pitchFamily="34" charset="0"/>
              <a:buChar char="•"/>
            </a:pPr>
            <a:r>
              <a:rPr lang="es-EC" sz="2400" dirty="0">
                <a:solidFill>
                  <a:schemeClr val="bg1"/>
                </a:solidFill>
                <a:latin typeface="Arial" panose="020B0604020202020204" pitchFamily="34" charset="0"/>
                <a:cs typeface="Arial" panose="020B0604020202020204" pitchFamily="34" charset="0"/>
              </a:rPr>
              <a:t>Stuart Ira Fox. Fisiología Humana. 12 Ed. Mac Graw Hill. 2011.</a:t>
            </a:r>
          </a:p>
          <a:p>
            <a:pPr marL="342900" indent="-342900">
              <a:buFont typeface="Arial" pitchFamily="34" charset="0"/>
              <a:buChar char="•"/>
            </a:pPr>
            <a:r>
              <a:rPr lang="es-EC" sz="2400" dirty="0">
                <a:solidFill>
                  <a:schemeClr val="bg1"/>
                </a:solidFill>
                <a:latin typeface="Arial" panose="020B0604020202020204" pitchFamily="34" charset="0"/>
                <a:cs typeface="Arial" panose="020B0604020202020204" pitchFamily="34" charset="0"/>
              </a:rPr>
              <a:t>Bases de datos, </a:t>
            </a:r>
            <a:r>
              <a:rPr lang="es-EC" sz="2400" dirty="0" err="1">
                <a:solidFill>
                  <a:schemeClr val="bg1"/>
                </a:solidFill>
                <a:latin typeface="Arial" panose="020B0604020202020204" pitchFamily="34" charset="0"/>
                <a:cs typeface="Arial" panose="020B0604020202020204" pitchFamily="34" charset="0"/>
              </a:rPr>
              <a:t>PubMed</a:t>
            </a:r>
            <a:r>
              <a:rPr lang="es-EC" sz="2400" dirty="0">
                <a:solidFill>
                  <a:schemeClr val="bg1"/>
                </a:solidFill>
                <a:latin typeface="Arial" panose="020B0604020202020204" pitchFamily="34" charset="0"/>
                <a:cs typeface="Arial" panose="020B0604020202020204" pitchFamily="34" charset="0"/>
              </a:rPr>
              <a:t>, </a:t>
            </a:r>
            <a:r>
              <a:rPr lang="es-EC" sz="2400" dirty="0" err="1">
                <a:solidFill>
                  <a:schemeClr val="bg1"/>
                </a:solidFill>
                <a:latin typeface="Arial" panose="020B0604020202020204" pitchFamily="34" charset="0"/>
                <a:cs typeface="Arial" panose="020B0604020202020204" pitchFamily="34" charset="0"/>
              </a:rPr>
              <a:t>Elsevier</a:t>
            </a:r>
            <a:r>
              <a:rPr lang="es-EC" sz="2400" dirty="0">
                <a:solidFill>
                  <a:schemeClr val="bg1"/>
                </a:solidFill>
                <a:latin typeface="Arial" panose="020B0604020202020204" pitchFamily="34" charset="0"/>
                <a:cs typeface="Arial" panose="020B0604020202020204" pitchFamily="34" charset="0"/>
              </a:rPr>
              <a:t>, </a:t>
            </a:r>
            <a:r>
              <a:rPr lang="es-EC" sz="2400" dirty="0" err="1">
                <a:solidFill>
                  <a:schemeClr val="bg1"/>
                </a:solidFill>
                <a:latin typeface="Arial" panose="020B0604020202020204" pitchFamily="34" charset="0"/>
                <a:cs typeface="Arial" panose="020B0604020202020204" pitchFamily="34" charset="0"/>
              </a:rPr>
              <a:t>Hinari</a:t>
            </a:r>
            <a:r>
              <a:rPr lang="es-EC" sz="2400" dirty="0">
                <a:solidFill>
                  <a:schemeClr val="bg1"/>
                </a:solidFill>
                <a:latin typeface="Arial" panose="020B0604020202020204" pitchFamily="34" charset="0"/>
                <a:cs typeface="Arial" panose="020B0604020202020204" pitchFamily="34" charset="0"/>
              </a:rPr>
              <a:t>, EBSCO, Cielo, </a:t>
            </a:r>
            <a:r>
              <a:rPr lang="es-EC" sz="2400" dirty="0" err="1">
                <a:solidFill>
                  <a:schemeClr val="bg1"/>
                </a:solidFill>
                <a:latin typeface="Arial" panose="020B0604020202020204" pitchFamily="34" charset="0"/>
                <a:cs typeface="Arial" panose="020B0604020202020204" pitchFamily="34" charset="0"/>
              </a:rPr>
              <a:t>Science</a:t>
            </a:r>
            <a:r>
              <a:rPr lang="es-EC" sz="2400" dirty="0">
                <a:solidFill>
                  <a:schemeClr val="bg1"/>
                </a:solidFill>
                <a:latin typeface="Arial" panose="020B0604020202020204" pitchFamily="34" charset="0"/>
                <a:cs typeface="Arial" panose="020B0604020202020204" pitchFamily="34" charset="0"/>
              </a:rPr>
              <a:t> </a:t>
            </a:r>
            <a:r>
              <a:rPr lang="es-EC" sz="2400" dirty="0" err="1">
                <a:solidFill>
                  <a:schemeClr val="bg1"/>
                </a:solidFill>
                <a:latin typeface="Arial" panose="020B0604020202020204" pitchFamily="34" charset="0"/>
                <a:cs typeface="Arial" panose="020B0604020202020204" pitchFamily="34" charset="0"/>
              </a:rPr>
              <a:t>Direc</a:t>
            </a:r>
            <a:r>
              <a:rPr lang="es-EC" dirty="0" err="1">
                <a:latin typeface="Arial" panose="020B0604020202020204" pitchFamily="34" charset="0"/>
                <a:cs typeface="Arial" panose="020B0604020202020204" pitchFamily="34" charset="0"/>
              </a:rPr>
              <a:t>t</a:t>
            </a:r>
            <a:r>
              <a:rPr lang="es-EC" dirty="0">
                <a:latin typeface="Arial" panose="020B0604020202020204" pitchFamily="34" charset="0"/>
                <a:cs typeface="Arial" panose="020B0604020202020204" pitchFamily="34" charset="0"/>
              </a:rPr>
              <a:t>.</a:t>
            </a:r>
            <a:br>
              <a:rPr lang="es-EC" dirty="0">
                <a:latin typeface="Arial" panose="020B0604020202020204" pitchFamily="34" charset="0"/>
                <a:cs typeface="Arial" panose="020B0604020202020204" pitchFamily="34" charset="0"/>
              </a:rPr>
            </a:br>
            <a:endParaRPr lang="es-ES" dirty="0"/>
          </a:p>
        </p:txBody>
      </p:sp>
    </p:spTree>
    <p:extLst>
      <p:ext uri="{BB962C8B-B14F-4D97-AF65-F5344CB8AC3E}">
        <p14:creationId xmlns:p14="http://schemas.microsoft.com/office/powerpoint/2010/main" val="2609947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737701"/>
            <a:ext cx="8784976" cy="6683048"/>
          </a:xfrm>
          <a:prstGeom prst="rect">
            <a:avLst/>
          </a:prstGeom>
        </p:spPr>
        <p:txBody>
          <a:bodyPr wrap="square">
            <a:spAutoFit/>
          </a:bodyPr>
          <a:lstStyle/>
          <a:p>
            <a:pPr indent="-457200">
              <a:lnSpc>
                <a:spcPct val="150000"/>
              </a:lnSpc>
              <a:buFont typeface="+mj-lt"/>
              <a:buAutoNum type="arabicPeriod"/>
            </a:pPr>
            <a:r>
              <a:rPr lang="es-ES" sz="2400" dirty="0">
                <a:solidFill>
                  <a:schemeClr val="bg1"/>
                </a:solidFill>
              </a:rPr>
              <a:t>Cuando se produce el acortamiento de cada fibra muscular, las actinas de un </a:t>
            </a:r>
            <a:r>
              <a:rPr lang="es-ES" sz="2400" dirty="0" err="1">
                <a:solidFill>
                  <a:schemeClr val="bg1"/>
                </a:solidFill>
              </a:rPr>
              <a:t>sarcómero</a:t>
            </a:r>
            <a:r>
              <a:rPr lang="es-ES" sz="2400" dirty="0">
                <a:solidFill>
                  <a:schemeClr val="bg1"/>
                </a:solidFill>
              </a:rPr>
              <a:t> se acercan a las actinas del otro </a:t>
            </a:r>
            <a:r>
              <a:rPr lang="es-ES" sz="2400" dirty="0" err="1">
                <a:solidFill>
                  <a:schemeClr val="bg1"/>
                </a:solidFill>
              </a:rPr>
              <a:t>sarcómero</a:t>
            </a:r>
            <a:r>
              <a:rPr lang="es-ES" sz="2400" dirty="0">
                <a:solidFill>
                  <a:schemeClr val="bg1"/>
                </a:solidFill>
              </a:rPr>
              <a:t>, aproximando entre sí las líneas Z. Esto ocurre siguiendo ciertos pasos:</a:t>
            </a:r>
            <a:br>
              <a:rPr lang="es-ES" sz="2400" dirty="0">
                <a:solidFill>
                  <a:schemeClr val="bg1"/>
                </a:solidFill>
              </a:rPr>
            </a:br>
            <a:r>
              <a:rPr lang="es-ES" sz="2400" dirty="0">
                <a:solidFill>
                  <a:schemeClr val="bg1"/>
                </a:solidFill>
              </a:rPr>
              <a:t>a) En 1er término, la miosina + ATP forma un complejo estable miosina-ATP.</a:t>
            </a:r>
            <a:br>
              <a:rPr lang="es-ES" sz="2400" dirty="0">
                <a:solidFill>
                  <a:schemeClr val="bg1"/>
                </a:solidFill>
              </a:rPr>
            </a:br>
            <a:r>
              <a:rPr lang="es-ES" sz="2400" dirty="0">
                <a:solidFill>
                  <a:schemeClr val="bg1"/>
                </a:solidFill>
              </a:rPr>
              <a:t>b) Cuando llega el estímulo para la contracción, éste se transmite desde la membrana plasmática receptora (sarcolema) al retículo </a:t>
            </a:r>
            <a:r>
              <a:rPr lang="es-ES" sz="2400" dirty="0" err="1">
                <a:solidFill>
                  <a:schemeClr val="bg1"/>
                </a:solidFill>
              </a:rPr>
              <a:t>endoplasmático</a:t>
            </a:r>
            <a:r>
              <a:rPr lang="es-ES" sz="2400" dirty="0">
                <a:solidFill>
                  <a:schemeClr val="bg1"/>
                </a:solidFill>
              </a:rPr>
              <a:t> liso (retículo </a:t>
            </a:r>
            <a:r>
              <a:rPr lang="es-ES" sz="2400" dirty="0" err="1">
                <a:solidFill>
                  <a:schemeClr val="bg1"/>
                </a:solidFill>
              </a:rPr>
              <a:t>sarcoplasmático</a:t>
            </a:r>
            <a:r>
              <a:rPr lang="es-ES" sz="2400" dirty="0">
                <a:solidFill>
                  <a:schemeClr val="bg1"/>
                </a:solidFill>
              </a:rPr>
              <a:t>) el cuál libera Ca acumulado en sus cisternas.</a:t>
            </a:r>
            <a:br>
              <a:rPr lang="es-ES" sz="2400" dirty="0">
                <a:solidFill>
                  <a:schemeClr val="bg1"/>
                </a:solidFill>
              </a:rPr>
            </a:br>
            <a:r>
              <a:rPr lang="es-ES" sz="2400" dirty="0">
                <a:solidFill>
                  <a:schemeClr val="bg1"/>
                </a:solidFill>
              </a:rPr>
              <a:t>c) En presencia de Ca, el complejo </a:t>
            </a:r>
            <a:r>
              <a:rPr lang="es-ES" sz="2400" dirty="0" err="1">
                <a:solidFill>
                  <a:schemeClr val="bg1"/>
                </a:solidFill>
              </a:rPr>
              <a:t>miosina</a:t>
            </a:r>
            <a:r>
              <a:rPr lang="es-ES" sz="2400" dirty="0">
                <a:solidFill>
                  <a:schemeClr val="bg1"/>
                </a:solidFill>
              </a:rPr>
              <a:t> ATP se </a:t>
            </a:r>
            <a:r>
              <a:rPr lang="es-ES" sz="2400" dirty="0" err="1">
                <a:solidFill>
                  <a:schemeClr val="bg1"/>
                </a:solidFill>
              </a:rPr>
              <a:t>inestabiliza</a:t>
            </a:r>
            <a:r>
              <a:rPr lang="es-ES" sz="2400" dirty="0">
                <a:solidFill>
                  <a:schemeClr val="bg1"/>
                </a:solidFill>
              </a:rPr>
              <a:t> y se une a la actina.</a:t>
            </a:r>
            <a:br>
              <a:rPr lang="es-ES" sz="2400" dirty="0">
                <a:solidFill>
                  <a:schemeClr val="bg1"/>
                </a:solidFill>
              </a:rPr>
            </a:br>
            <a:endParaRPr lang="es-ES" sz="2400" dirty="0">
              <a:solidFill>
                <a:schemeClr val="bg1"/>
              </a:solidFill>
            </a:endParaRPr>
          </a:p>
        </p:txBody>
      </p:sp>
      <p:sp>
        <p:nvSpPr>
          <p:cNvPr id="5" name="4 Rectángulo"/>
          <p:cNvSpPr/>
          <p:nvPr/>
        </p:nvSpPr>
        <p:spPr>
          <a:xfrm>
            <a:off x="179512" y="260648"/>
            <a:ext cx="8568952" cy="523220"/>
          </a:xfrm>
          <a:prstGeom prst="rect">
            <a:avLst/>
          </a:prstGeom>
        </p:spPr>
        <p:txBody>
          <a:bodyPr wrap="square">
            <a:spAutoFit/>
          </a:bodyPr>
          <a:lstStyle/>
          <a:p>
            <a:pPr algn="ctr"/>
            <a:r>
              <a:rPr lang="es-ES" sz="2800" b="1" dirty="0">
                <a:solidFill>
                  <a:schemeClr val="bg1"/>
                </a:solidFill>
              </a:rPr>
              <a:t>¿Cómo se produce la Contracción Muscular?</a:t>
            </a:r>
            <a:endParaRPr lang="es-ES" sz="2800" dirty="0">
              <a:solidFill>
                <a:schemeClr val="bg1"/>
              </a:solidFill>
            </a:endParaRPr>
          </a:p>
        </p:txBody>
      </p:sp>
    </p:spTree>
    <p:extLst>
      <p:ext uri="{BB962C8B-B14F-4D97-AF65-F5344CB8AC3E}">
        <p14:creationId xmlns:p14="http://schemas.microsoft.com/office/powerpoint/2010/main" val="109740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60648"/>
            <a:ext cx="8820472" cy="5632311"/>
          </a:xfrm>
          <a:prstGeom prst="rect">
            <a:avLst/>
          </a:prstGeom>
        </p:spPr>
        <p:txBody>
          <a:bodyPr wrap="square">
            <a:spAutoFit/>
          </a:bodyPr>
          <a:lstStyle/>
          <a:p>
            <a:r>
              <a:rPr lang="es-ES" sz="2400" dirty="0">
                <a:solidFill>
                  <a:schemeClr val="bg1"/>
                </a:solidFill>
              </a:rPr>
              <a:t>Continuación:</a:t>
            </a:r>
          </a:p>
          <a:p>
            <a:endParaRPr lang="es-ES" sz="2400" dirty="0">
              <a:solidFill>
                <a:schemeClr val="bg1"/>
              </a:solidFill>
            </a:endParaRPr>
          </a:p>
          <a:p>
            <a:r>
              <a:rPr lang="es-ES" sz="2400" dirty="0">
                <a:solidFill>
                  <a:schemeClr val="bg1"/>
                </a:solidFill>
              </a:rPr>
              <a:t>d) Luego se produce  hidrólisis del ATP y  liberación de E que se emplea para desplazar la porción globular de la miosina, que a su vez desliza el filamento de actina unido a ella, produciendo la contracción.</a:t>
            </a:r>
          </a:p>
          <a:p>
            <a:br>
              <a:rPr lang="es-ES" sz="2400" dirty="0">
                <a:solidFill>
                  <a:schemeClr val="bg1"/>
                </a:solidFill>
              </a:rPr>
            </a:br>
            <a:r>
              <a:rPr lang="es-ES" sz="2400" dirty="0">
                <a:solidFill>
                  <a:schemeClr val="bg1"/>
                </a:solidFill>
              </a:rPr>
              <a:t>e) Para que se rompan los enlaces entre ambos filamentos es necesario un nuevo gasto de energía. De esta manera la actina se separa y se restablece el complejo miosina-ATP.</a:t>
            </a:r>
          </a:p>
          <a:p>
            <a:br>
              <a:rPr lang="es-ES" sz="2400" dirty="0">
                <a:solidFill>
                  <a:schemeClr val="bg1"/>
                </a:solidFill>
              </a:rPr>
            </a:br>
            <a:r>
              <a:rPr lang="es-ES" sz="2400" dirty="0">
                <a:solidFill>
                  <a:schemeClr val="bg1"/>
                </a:solidFill>
              </a:rPr>
              <a:t>f) Si el Ca se reincorpora a las cisternas del retículo</a:t>
            </a:r>
          </a:p>
          <a:p>
            <a:r>
              <a:rPr lang="es-ES" sz="2400" dirty="0">
                <a:solidFill>
                  <a:schemeClr val="bg1"/>
                </a:solidFill>
              </a:rPr>
              <a:t>sarcoplasmático, se produce la relajación de la </a:t>
            </a:r>
          </a:p>
          <a:p>
            <a:r>
              <a:rPr lang="es-ES" sz="2400" dirty="0">
                <a:solidFill>
                  <a:schemeClr val="bg1"/>
                </a:solidFill>
              </a:rPr>
              <a:t>fibra muscular, si el Ca persiste en el citoplasma,</a:t>
            </a:r>
          </a:p>
          <a:p>
            <a:r>
              <a:rPr lang="es-ES" sz="2400" dirty="0">
                <a:solidFill>
                  <a:schemeClr val="bg1"/>
                </a:solidFill>
              </a:rPr>
              <a:t> recomienza el proceso de contracción.</a:t>
            </a:r>
            <a:endParaRPr lang="es-ES" sz="2400" dirty="0"/>
          </a:p>
        </p:txBody>
      </p:sp>
      <p:pic>
        <p:nvPicPr>
          <p:cNvPr id="10242" name="Picture 2" descr="http://4.bp.blogspot.com/-uMSa5b2lrjA/TWCyG0_GdDI/AAAAAAAABFM/9zQnagx1j8w/s1600/CONTRACCION%2BMUSCU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739852"/>
            <a:ext cx="269979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9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1907704" y="1860426"/>
            <a:ext cx="6250367" cy="728897"/>
          </a:xfrm>
        </p:spPr>
        <p:txBody>
          <a:bodyPr>
            <a:noAutofit/>
          </a:bodyPr>
          <a:lstStyle/>
          <a:p>
            <a:pPr algn="ctr"/>
            <a:r>
              <a:rPr lang="es-VE" sz="3000" b="1" dirty="0">
                <a:solidFill>
                  <a:schemeClr val="bg1"/>
                </a:solidFill>
              </a:rPr>
              <a:t>Clasificación de los Músculos</a:t>
            </a:r>
            <a:r>
              <a:rPr lang="es-VE" sz="3000" b="1" dirty="0"/>
              <a:t>.</a:t>
            </a:r>
          </a:p>
        </p:txBody>
      </p:sp>
      <p:pic>
        <p:nvPicPr>
          <p:cNvPr id="10" name="Imagen 9"/>
          <p:cNvPicPr>
            <a:picLocks noChangeAspect="1"/>
          </p:cNvPicPr>
          <p:nvPr/>
        </p:nvPicPr>
        <p:blipFill>
          <a:blip r:embed="rId3">
            <a:lum bright="-20000" contrast="40000"/>
          </a:blip>
          <a:stretch>
            <a:fillRect/>
          </a:stretch>
        </p:blipFill>
        <p:spPr>
          <a:xfrm>
            <a:off x="514350" y="1828800"/>
            <a:ext cx="1849078" cy="4057650"/>
          </a:xfrm>
          <a:prstGeom prst="ellipse">
            <a:avLst/>
          </a:prstGeom>
        </p:spPr>
      </p:pic>
    </p:spTree>
    <p:extLst>
      <p:ext uri="{BB962C8B-B14F-4D97-AF65-F5344CB8AC3E}">
        <p14:creationId xmlns:p14="http://schemas.microsoft.com/office/powerpoint/2010/main" val="55592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79512" y="116632"/>
            <a:ext cx="8964488" cy="6741368"/>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6422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812695" y="367906"/>
            <a:ext cx="4604209" cy="461665"/>
          </a:xfrm>
          <a:prstGeom prst="rect">
            <a:avLst/>
          </a:prstGeom>
        </p:spPr>
        <p:txBody>
          <a:bodyPr wrap="none">
            <a:spAutoFit/>
          </a:bodyPr>
          <a:lstStyle/>
          <a:p>
            <a:r>
              <a:rPr lang="es-ES_tradnl" altLang="es-VE" sz="2400" b="1" dirty="0">
                <a:solidFill>
                  <a:schemeClr val="bg1"/>
                </a:solidFill>
              </a:rPr>
              <a:t>CLASIFICACIÓN DE LOS MÚSCULOS</a:t>
            </a:r>
            <a:endParaRPr lang="es-VE" sz="2400" dirty="0">
              <a:solidFill>
                <a:schemeClr val="bg1"/>
              </a:solidFill>
            </a:endParaRPr>
          </a:p>
        </p:txBody>
      </p:sp>
      <p:pic>
        <p:nvPicPr>
          <p:cNvPr id="8" name="Imagen 7">
            <a:extLst>
              <a:ext uri="{FF2B5EF4-FFF2-40B4-BE49-F238E27FC236}">
                <a16:creationId xmlns:a16="http://schemas.microsoft.com/office/drawing/2014/main" id="{40841C64-7420-4BC8-9D6B-B6A87AEA81B7}"/>
              </a:ext>
            </a:extLst>
          </p:cNvPr>
          <p:cNvPicPr>
            <a:picLocks noChangeAspect="1"/>
          </p:cNvPicPr>
          <p:nvPr/>
        </p:nvPicPr>
        <p:blipFill>
          <a:blip r:embed="rId3"/>
          <a:stretch>
            <a:fillRect/>
          </a:stretch>
        </p:blipFill>
        <p:spPr>
          <a:xfrm>
            <a:off x="6660232" y="986434"/>
            <a:ext cx="857250" cy="2578894"/>
          </a:xfrm>
          <a:prstGeom prst="rect">
            <a:avLst/>
          </a:prstGeom>
        </p:spPr>
      </p:pic>
      <p:pic>
        <p:nvPicPr>
          <p:cNvPr id="11" name="Imagen 10">
            <a:extLst>
              <a:ext uri="{FF2B5EF4-FFF2-40B4-BE49-F238E27FC236}">
                <a16:creationId xmlns:a16="http://schemas.microsoft.com/office/drawing/2014/main" id="{34568992-D33F-4735-B0BB-3CA0F91A91CC}"/>
              </a:ext>
            </a:extLst>
          </p:cNvPr>
          <p:cNvPicPr>
            <a:picLocks noChangeAspect="1"/>
          </p:cNvPicPr>
          <p:nvPr/>
        </p:nvPicPr>
        <p:blipFill>
          <a:blip r:embed="rId4"/>
          <a:stretch>
            <a:fillRect/>
          </a:stretch>
        </p:blipFill>
        <p:spPr>
          <a:xfrm>
            <a:off x="7975216" y="913484"/>
            <a:ext cx="905039" cy="2724795"/>
          </a:xfrm>
          <a:prstGeom prst="rect">
            <a:avLst/>
          </a:prstGeom>
        </p:spPr>
      </p:pic>
      <p:pic>
        <p:nvPicPr>
          <p:cNvPr id="18" name="Imagen 17">
            <a:extLst>
              <a:ext uri="{FF2B5EF4-FFF2-40B4-BE49-F238E27FC236}">
                <a16:creationId xmlns:a16="http://schemas.microsoft.com/office/drawing/2014/main" id="{2E30CE5B-F1A3-48C5-AFFC-C09EF895D1F5}"/>
              </a:ext>
            </a:extLst>
          </p:cNvPr>
          <p:cNvPicPr>
            <a:picLocks noChangeAspect="1"/>
          </p:cNvPicPr>
          <p:nvPr/>
        </p:nvPicPr>
        <p:blipFill>
          <a:blip r:embed="rId5"/>
          <a:stretch>
            <a:fillRect/>
          </a:stretch>
        </p:blipFill>
        <p:spPr>
          <a:xfrm>
            <a:off x="6758438" y="4221088"/>
            <a:ext cx="1518088" cy="2422062"/>
          </a:xfrm>
          <a:prstGeom prst="rect">
            <a:avLst/>
          </a:prstGeom>
        </p:spPr>
      </p:pic>
      <p:sp>
        <p:nvSpPr>
          <p:cNvPr id="5" name="CuadroTexto 4">
            <a:extLst>
              <a:ext uri="{FF2B5EF4-FFF2-40B4-BE49-F238E27FC236}">
                <a16:creationId xmlns:a16="http://schemas.microsoft.com/office/drawing/2014/main" id="{02EFF3D7-D34C-B509-C93F-230D56857BC5}"/>
              </a:ext>
            </a:extLst>
          </p:cNvPr>
          <p:cNvSpPr txBox="1"/>
          <p:nvPr/>
        </p:nvSpPr>
        <p:spPr>
          <a:xfrm>
            <a:off x="215720" y="913484"/>
            <a:ext cx="5796440" cy="4639732"/>
          </a:xfrm>
          <a:prstGeom prst="rect">
            <a:avLst/>
          </a:prstGeom>
          <a:noFill/>
        </p:spPr>
        <p:txBody>
          <a:bodyPr wrap="square">
            <a:spAutoFit/>
          </a:bodyPr>
          <a:lstStyle/>
          <a:p>
            <a:pPr algn="just">
              <a:spcAft>
                <a:spcPts val="900"/>
              </a:spcAft>
            </a:pPr>
            <a:r>
              <a:rPr lang="es-VE" sz="2400" b="1" dirty="0">
                <a:solidFill>
                  <a:schemeClr val="bg1"/>
                </a:solidFill>
              </a:rPr>
              <a:t>SEGÚN SU FORMA</a:t>
            </a:r>
          </a:p>
          <a:p>
            <a:pPr algn="just"/>
            <a:r>
              <a:rPr lang="es-VE" sz="2400" b="1" dirty="0">
                <a:solidFill>
                  <a:schemeClr val="bg1"/>
                </a:solidFill>
              </a:rPr>
              <a:t>Largos: </a:t>
            </a:r>
            <a:r>
              <a:rPr lang="es-VE" sz="2400" dirty="0">
                <a:solidFill>
                  <a:schemeClr val="bg1"/>
                </a:solidFill>
              </a:rPr>
              <a:t>predomina la longitud por encima de las dos otras dimensiones. Se encuentran principalmente en las extremidades.: </a:t>
            </a:r>
            <a:r>
              <a:rPr lang="es-VE" sz="2400" dirty="0" err="1">
                <a:solidFill>
                  <a:schemeClr val="bg1"/>
                </a:solidFill>
              </a:rPr>
              <a:t>triceps</a:t>
            </a:r>
            <a:r>
              <a:rPr lang="es-VE" sz="2400" dirty="0">
                <a:solidFill>
                  <a:schemeClr val="bg1"/>
                </a:solidFill>
              </a:rPr>
              <a:t> braquial, peroneo lateral largo …</a:t>
            </a:r>
          </a:p>
          <a:p>
            <a:pPr algn="just"/>
            <a:endParaRPr lang="es-VE" sz="2400" dirty="0">
              <a:solidFill>
                <a:schemeClr val="bg1"/>
              </a:solidFill>
            </a:endParaRPr>
          </a:p>
          <a:p>
            <a:pPr algn="just"/>
            <a:r>
              <a:rPr lang="es-VE" sz="2400" b="1" dirty="0">
                <a:solidFill>
                  <a:schemeClr val="bg1"/>
                </a:solidFill>
              </a:rPr>
              <a:t>Cortos</a:t>
            </a:r>
            <a:r>
              <a:rPr lang="es-VE" sz="2400" dirty="0">
                <a:solidFill>
                  <a:schemeClr val="bg1"/>
                </a:solidFill>
              </a:rPr>
              <a:t>: son aquellos que, independientemente de su forma, tienen muy poca longitud (los de la cabeza, cara, mano…).</a:t>
            </a:r>
          </a:p>
          <a:p>
            <a:pPr algn="just"/>
            <a:r>
              <a:rPr lang="es-VE" sz="2400" dirty="0" err="1">
                <a:solidFill>
                  <a:schemeClr val="bg1"/>
                </a:solidFill>
              </a:rPr>
              <a:t>Ej</a:t>
            </a:r>
            <a:r>
              <a:rPr lang="es-VE" sz="2400" dirty="0">
                <a:solidFill>
                  <a:schemeClr val="bg1"/>
                </a:solidFill>
              </a:rPr>
              <a:t>: abductor corto del pulgar, oponente del pulgar.</a:t>
            </a:r>
          </a:p>
        </p:txBody>
      </p:sp>
    </p:spTree>
    <p:extLst>
      <p:ext uri="{BB962C8B-B14F-4D97-AF65-F5344CB8AC3E}">
        <p14:creationId xmlns:p14="http://schemas.microsoft.com/office/powerpoint/2010/main" val="390173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4809207-40DC-45DC-80A8-85787330EDF1}"/>
              </a:ext>
            </a:extLst>
          </p:cNvPr>
          <p:cNvPicPr>
            <a:picLocks noChangeAspect="1"/>
          </p:cNvPicPr>
          <p:nvPr/>
        </p:nvPicPr>
        <p:blipFill>
          <a:blip r:embed="rId3"/>
          <a:stretch>
            <a:fillRect/>
          </a:stretch>
        </p:blipFill>
        <p:spPr>
          <a:xfrm>
            <a:off x="6948264" y="2200275"/>
            <a:ext cx="1674634" cy="1948805"/>
          </a:xfrm>
          <a:prstGeom prst="rect">
            <a:avLst/>
          </a:prstGeom>
        </p:spPr>
      </p:pic>
      <p:pic>
        <p:nvPicPr>
          <p:cNvPr id="10" name="Imagen 9">
            <a:extLst>
              <a:ext uri="{FF2B5EF4-FFF2-40B4-BE49-F238E27FC236}">
                <a16:creationId xmlns:a16="http://schemas.microsoft.com/office/drawing/2014/main" id="{6575A910-80FE-4E4A-9E0F-75AAC0E7C81B}"/>
              </a:ext>
            </a:extLst>
          </p:cNvPr>
          <p:cNvPicPr>
            <a:picLocks noChangeAspect="1"/>
          </p:cNvPicPr>
          <p:nvPr/>
        </p:nvPicPr>
        <p:blipFill rotWithShape="1">
          <a:blip r:embed="rId4"/>
          <a:srcRect r="10011"/>
          <a:stretch/>
        </p:blipFill>
        <p:spPr>
          <a:xfrm>
            <a:off x="6948264" y="1"/>
            <a:ext cx="1674634" cy="1772816"/>
          </a:xfrm>
          <a:prstGeom prst="rect">
            <a:avLst/>
          </a:prstGeom>
        </p:spPr>
      </p:pic>
      <p:sp>
        <p:nvSpPr>
          <p:cNvPr id="5" name="CuadroTexto 4">
            <a:extLst>
              <a:ext uri="{FF2B5EF4-FFF2-40B4-BE49-F238E27FC236}">
                <a16:creationId xmlns:a16="http://schemas.microsoft.com/office/drawing/2014/main" id="{D2276EAB-686D-8B8E-3658-40C62C87D292}"/>
              </a:ext>
            </a:extLst>
          </p:cNvPr>
          <p:cNvSpPr txBox="1"/>
          <p:nvPr/>
        </p:nvSpPr>
        <p:spPr>
          <a:xfrm>
            <a:off x="200024" y="354699"/>
            <a:ext cx="6532216" cy="5747727"/>
          </a:xfrm>
          <a:prstGeom prst="rect">
            <a:avLst/>
          </a:prstGeom>
          <a:noFill/>
        </p:spPr>
        <p:txBody>
          <a:bodyPr wrap="square">
            <a:spAutoFit/>
          </a:bodyPr>
          <a:lstStyle/>
          <a:p>
            <a:pPr algn="just">
              <a:spcAft>
                <a:spcPts val="900"/>
              </a:spcAft>
            </a:pPr>
            <a:r>
              <a:rPr lang="es-VE" sz="2400" b="1" dirty="0">
                <a:solidFill>
                  <a:schemeClr val="bg1"/>
                </a:solidFill>
              </a:rPr>
              <a:t>SEGÚN SU FORMA</a:t>
            </a:r>
          </a:p>
          <a:p>
            <a:pPr algn="just"/>
            <a:r>
              <a:rPr lang="es-VE" sz="2400" b="1" dirty="0">
                <a:solidFill>
                  <a:schemeClr val="bg1"/>
                </a:solidFill>
              </a:rPr>
              <a:t>Anchos</a:t>
            </a:r>
            <a:r>
              <a:rPr lang="es-VE" sz="2400" dirty="0">
                <a:solidFill>
                  <a:schemeClr val="bg1"/>
                </a:solidFill>
              </a:rPr>
              <a:t>: son aquellos en los que todos sus diámetros tienen, aproximadamente, la misma longitud y generalmente, son aplanados y delgados. </a:t>
            </a:r>
            <a:r>
              <a:rPr lang="es-VE" sz="2400" dirty="0" err="1">
                <a:solidFill>
                  <a:schemeClr val="bg1"/>
                </a:solidFill>
              </a:rPr>
              <a:t>Ej</a:t>
            </a:r>
            <a:r>
              <a:rPr lang="es-VE" sz="2400" dirty="0">
                <a:solidFill>
                  <a:schemeClr val="bg1"/>
                </a:solidFill>
              </a:rPr>
              <a:t>: dorsal ancho.</a:t>
            </a:r>
          </a:p>
          <a:p>
            <a:pPr algn="just"/>
            <a:endParaRPr lang="es-VE" sz="2400" b="1" dirty="0">
              <a:solidFill>
                <a:schemeClr val="bg1"/>
              </a:solidFill>
            </a:endParaRPr>
          </a:p>
          <a:p>
            <a:pPr algn="just"/>
            <a:r>
              <a:rPr lang="es-VE" sz="2400" b="1" dirty="0">
                <a:solidFill>
                  <a:schemeClr val="bg1"/>
                </a:solidFill>
              </a:rPr>
              <a:t>Planos</a:t>
            </a:r>
            <a:r>
              <a:rPr lang="es-VE" sz="2400" dirty="0">
                <a:solidFill>
                  <a:schemeClr val="bg1"/>
                </a:solidFill>
              </a:rPr>
              <a:t>: predominan dos dimensiones, a excepción del grosor. Se encuentran principalmente en el tronco, cuello y abdomen.</a:t>
            </a:r>
          </a:p>
          <a:p>
            <a:pPr algn="just"/>
            <a:r>
              <a:rPr lang="es-VE" sz="2400" dirty="0" err="1">
                <a:solidFill>
                  <a:schemeClr val="bg1"/>
                </a:solidFill>
              </a:rPr>
              <a:t>Ej</a:t>
            </a:r>
            <a:r>
              <a:rPr lang="es-VE" sz="2400" dirty="0">
                <a:solidFill>
                  <a:schemeClr val="bg1"/>
                </a:solidFill>
              </a:rPr>
              <a:t>: recto del abdomen, oblicuo externo.</a:t>
            </a:r>
          </a:p>
          <a:p>
            <a:pPr algn="just"/>
            <a:endParaRPr lang="es-VE" sz="2400" dirty="0">
              <a:solidFill>
                <a:schemeClr val="bg1"/>
              </a:solidFill>
            </a:endParaRPr>
          </a:p>
          <a:p>
            <a:pPr algn="just"/>
            <a:r>
              <a:rPr lang="es-VE" sz="2400" b="1" dirty="0">
                <a:solidFill>
                  <a:schemeClr val="bg1"/>
                </a:solidFill>
              </a:rPr>
              <a:t>Fusiformes</a:t>
            </a:r>
            <a:r>
              <a:rPr lang="es-VE" sz="2400" dirty="0">
                <a:solidFill>
                  <a:schemeClr val="bg1"/>
                </a:solidFill>
              </a:rPr>
              <a:t>: son anchos en el centro y estrechos en sus extremos, tienen forma de huso de costura. </a:t>
            </a:r>
          </a:p>
          <a:p>
            <a:pPr algn="just"/>
            <a:r>
              <a:rPr lang="es-VE" sz="2400" dirty="0" err="1">
                <a:solidFill>
                  <a:schemeClr val="bg1"/>
                </a:solidFill>
              </a:rPr>
              <a:t>Ej</a:t>
            </a:r>
            <a:r>
              <a:rPr lang="es-VE" sz="2400" dirty="0">
                <a:solidFill>
                  <a:schemeClr val="bg1"/>
                </a:solidFill>
              </a:rPr>
              <a:t>: Bíceps braquial, tríceps braquial).</a:t>
            </a:r>
          </a:p>
          <a:p>
            <a:pPr algn="just"/>
            <a:endParaRPr lang="es-VE" sz="2400" dirty="0">
              <a:solidFill>
                <a:schemeClr val="bg1"/>
              </a:solidFill>
            </a:endParaRPr>
          </a:p>
        </p:txBody>
      </p:sp>
      <p:pic>
        <p:nvPicPr>
          <p:cNvPr id="11" name="Imagen 10">
            <a:extLst>
              <a:ext uri="{FF2B5EF4-FFF2-40B4-BE49-F238E27FC236}">
                <a16:creationId xmlns:a16="http://schemas.microsoft.com/office/drawing/2014/main" id="{1925227D-1F0E-A65D-4585-A73B9A4FE794}"/>
              </a:ext>
            </a:extLst>
          </p:cNvPr>
          <p:cNvPicPr>
            <a:picLocks noChangeAspect="1"/>
          </p:cNvPicPr>
          <p:nvPr/>
        </p:nvPicPr>
        <p:blipFill rotWithShape="1">
          <a:blip r:embed="rId5"/>
          <a:srcRect t="9023" r="80270" b="9266"/>
          <a:stretch/>
        </p:blipFill>
        <p:spPr>
          <a:xfrm rot="16200000">
            <a:off x="7282831" y="4246561"/>
            <a:ext cx="521494" cy="1910708"/>
          </a:xfrm>
          <a:prstGeom prst="rect">
            <a:avLst/>
          </a:prstGeom>
        </p:spPr>
      </p:pic>
      <p:pic>
        <p:nvPicPr>
          <p:cNvPr id="12" name="Imagen 11"/>
          <p:cNvPicPr>
            <a:picLocks noChangeAspect="1"/>
          </p:cNvPicPr>
          <p:nvPr/>
        </p:nvPicPr>
        <p:blipFill rotWithShape="1">
          <a:blip r:embed="rId6"/>
          <a:srcRect t="64815"/>
          <a:stretch/>
        </p:blipFill>
        <p:spPr>
          <a:xfrm>
            <a:off x="3885144" y="5784953"/>
            <a:ext cx="3495168" cy="1073047"/>
          </a:xfrm>
          <a:prstGeom prst="rect">
            <a:avLst/>
          </a:prstGeom>
        </p:spPr>
      </p:pic>
    </p:spTree>
    <p:extLst>
      <p:ext uri="{BB962C8B-B14F-4D97-AF65-F5344CB8AC3E}">
        <p14:creationId xmlns:p14="http://schemas.microsoft.com/office/powerpoint/2010/main" val="39783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6B2FF9CA-ABF1-4059-B5CE-414D38B1A80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084168" y="836712"/>
            <a:ext cx="2761775" cy="1089098"/>
          </a:xfrm>
          <a:prstGeom prst="rect">
            <a:avLst/>
          </a:prstGeom>
        </p:spPr>
      </p:pic>
      <p:sp>
        <p:nvSpPr>
          <p:cNvPr id="7" name="CuadroTexto 6">
            <a:extLst>
              <a:ext uri="{FF2B5EF4-FFF2-40B4-BE49-F238E27FC236}">
                <a16:creationId xmlns:a16="http://schemas.microsoft.com/office/drawing/2014/main" id="{51B1F4CE-BC56-CEDC-4325-23A6D1722E35}"/>
              </a:ext>
            </a:extLst>
          </p:cNvPr>
          <p:cNvSpPr txBox="1"/>
          <p:nvPr/>
        </p:nvSpPr>
        <p:spPr>
          <a:xfrm>
            <a:off x="174804" y="332656"/>
            <a:ext cx="5909364" cy="5747727"/>
          </a:xfrm>
          <a:prstGeom prst="rect">
            <a:avLst/>
          </a:prstGeom>
          <a:noFill/>
        </p:spPr>
        <p:txBody>
          <a:bodyPr wrap="square">
            <a:spAutoFit/>
          </a:bodyPr>
          <a:lstStyle/>
          <a:p>
            <a:pPr algn="just">
              <a:spcAft>
                <a:spcPts val="900"/>
              </a:spcAft>
            </a:pPr>
            <a:r>
              <a:rPr lang="es-VE" sz="2400" b="1" dirty="0">
                <a:solidFill>
                  <a:schemeClr val="bg1"/>
                </a:solidFill>
              </a:rPr>
              <a:t>SEGÚN SU FORMA</a:t>
            </a:r>
          </a:p>
          <a:p>
            <a:pPr algn="just"/>
            <a:r>
              <a:rPr lang="es-VE" sz="2400" b="1" dirty="0">
                <a:solidFill>
                  <a:schemeClr val="bg1"/>
                </a:solidFill>
              </a:rPr>
              <a:t>Cuadrado</a:t>
            </a:r>
            <a:r>
              <a:rPr lang="es-VE" sz="2400" dirty="0">
                <a:solidFill>
                  <a:schemeClr val="bg1"/>
                </a:solidFill>
              </a:rPr>
              <a:t>: sus cuatro lados son iguales o similares. </a:t>
            </a:r>
            <a:r>
              <a:rPr lang="es-VE" sz="2400" dirty="0" err="1">
                <a:solidFill>
                  <a:schemeClr val="bg1"/>
                </a:solidFill>
              </a:rPr>
              <a:t>Ej</a:t>
            </a:r>
            <a:r>
              <a:rPr lang="es-VE" sz="2400" dirty="0">
                <a:solidFill>
                  <a:schemeClr val="bg1"/>
                </a:solidFill>
              </a:rPr>
              <a:t>: pronador cuadrado, romboides mayor. </a:t>
            </a:r>
          </a:p>
          <a:p>
            <a:pPr algn="just"/>
            <a:endParaRPr lang="es-VE" sz="2400" dirty="0">
              <a:solidFill>
                <a:schemeClr val="bg1"/>
              </a:solidFill>
            </a:endParaRPr>
          </a:p>
          <a:p>
            <a:pPr algn="just"/>
            <a:r>
              <a:rPr lang="es-VE" sz="2400" b="1" dirty="0">
                <a:solidFill>
                  <a:schemeClr val="bg1"/>
                </a:solidFill>
              </a:rPr>
              <a:t>Circular o </a:t>
            </a:r>
            <a:r>
              <a:rPr lang="es-VE" sz="2400" b="1" dirty="0" err="1">
                <a:solidFill>
                  <a:schemeClr val="bg1"/>
                </a:solidFill>
              </a:rPr>
              <a:t>esfínteriano</a:t>
            </a:r>
            <a:r>
              <a:rPr lang="es-VE" sz="2400" dirty="0">
                <a:solidFill>
                  <a:schemeClr val="bg1"/>
                </a:solidFill>
              </a:rPr>
              <a:t>: tienen forma de anillo y cierran diferentes conductos del cuerpo. </a:t>
            </a:r>
            <a:r>
              <a:rPr lang="es-VE" sz="2400" dirty="0" err="1">
                <a:solidFill>
                  <a:schemeClr val="bg1"/>
                </a:solidFill>
              </a:rPr>
              <a:t>Ej</a:t>
            </a:r>
            <a:r>
              <a:rPr lang="es-VE" sz="2400" dirty="0">
                <a:solidFill>
                  <a:schemeClr val="bg1"/>
                </a:solidFill>
              </a:rPr>
              <a:t>: Esfínter vesical </a:t>
            </a:r>
            <a:r>
              <a:rPr lang="es-VE" sz="2400">
                <a:solidFill>
                  <a:schemeClr val="bg1"/>
                </a:solidFill>
              </a:rPr>
              <a:t>(vejiga).</a:t>
            </a:r>
            <a:endParaRPr lang="es-VE" sz="2400" dirty="0">
              <a:solidFill>
                <a:schemeClr val="bg1"/>
              </a:solidFill>
            </a:endParaRPr>
          </a:p>
          <a:p>
            <a:pPr algn="just"/>
            <a:endParaRPr lang="es-VE" sz="2400" dirty="0">
              <a:solidFill>
                <a:schemeClr val="bg1"/>
              </a:solidFill>
            </a:endParaRPr>
          </a:p>
          <a:p>
            <a:pPr algn="just"/>
            <a:r>
              <a:rPr lang="es-VE" sz="2400" b="1" dirty="0">
                <a:solidFill>
                  <a:schemeClr val="bg1"/>
                </a:solidFill>
              </a:rPr>
              <a:t>Orbicular</a:t>
            </a:r>
            <a:r>
              <a:rPr lang="es-VE" sz="2400" dirty="0">
                <a:solidFill>
                  <a:schemeClr val="bg1"/>
                </a:solidFill>
              </a:rPr>
              <a:t>: su forma puede ser más o menos circular y son los que rodean alguna estructura importante, como los músculos de la boca y de los párpados.</a:t>
            </a:r>
          </a:p>
          <a:p>
            <a:pPr algn="just"/>
            <a:endParaRPr lang="es-VE" sz="2400" dirty="0">
              <a:solidFill>
                <a:schemeClr val="bg1"/>
              </a:solidFill>
            </a:endParaRPr>
          </a:p>
          <a:p>
            <a:pPr algn="just"/>
            <a:endParaRPr lang="es-VE" sz="2400" dirty="0">
              <a:solidFill>
                <a:schemeClr val="bg1"/>
              </a:solidFill>
            </a:endParaRPr>
          </a:p>
        </p:txBody>
      </p:sp>
      <p:pic>
        <p:nvPicPr>
          <p:cNvPr id="10" name="Picture 4" descr="Definición de esfínteres">
            <a:extLst>
              <a:ext uri="{FF2B5EF4-FFF2-40B4-BE49-F238E27FC236}">
                <a16:creationId xmlns:a16="http://schemas.microsoft.com/office/drawing/2014/main" id="{58F889F6-4048-6581-3470-13060689F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66" y="2276872"/>
            <a:ext cx="2143125" cy="250031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E3270672-86E4-F583-090C-1731518664F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4932040" y="4932191"/>
            <a:ext cx="1530745" cy="1915490"/>
          </a:xfrm>
          <a:prstGeom prst="rect">
            <a:avLst/>
          </a:prstGeom>
        </p:spPr>
      </p:pic>
    </p:spTree>
    <p:extLst>
      <p:ext uri="{BB962C8B-B14F-4D97-AF65-F5344CB8AC3E}">
        <p14:creationId xmlns:p14="http://schemas.microsoft.com/office/powerpoint/2010/main" val="12940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a:srcRect l="1" t="43296" r="20333" b="13128"/>
          <a:stretch/>
        </p:blipFill>
        <p:spPr>
          <a:xfrm>
            <a:off x="6183443" y="74034"/>
            <a:ext cx="2834958" cy="2248015"/>
          </a:xfrm>
          <a:prstGeom prst="rect">
            <a:avLst/>
          </a:prstGeom>
        </p:spPr>
      </p:pic>
      <p:pic>
        <p:nvPicPr>
          <p:cNvPr id="5" name="Imagen 4">
            <a:extLst>
              <a:ext uri="{FF2B5EF4-FFF2-40B4-BE49-F238E27FC236}">
                <a16:creationId xmlns:a16="http://schemas.microsoft.com/office/drawing/2014/main" id="{528557AA-FA34-43C3-90F1-9BDCB9B0E4BE}"/>
              </a:ext>
            </a:extLst>
          </p:cNvPr>
          <p:cNvPicPr>
            <a:picLocks noChangeAspect="1"/>
          </p:cNvPicPr>
          <p:nvPr/>
        </p:nvPicPr>
        <p:blipFill>
          <a:blip r:embed="rId4"/>
          <a:srcRect t="42075"/>
          <a:stretch/>
        </p:blipFill>
        <p:spPr>
          <a:xfrm>
            <a:off x="4106019" y="1556792"/>
            <a:ext cx="1421839" cy="1293229"/>
          </a:xfrm>
          <a:prstGeom prst="rect">
            <a:avLst/>
          </a:prstGeom>
        </p:spPr>
      </p:pic>
      <p:pic>
        <p:nvPicPr>
          <p:cNvPr id="7" name="Imagen 6">
            <a:extLst>
              <a:ext uri="{FF2B5EF4-FFF2-40B4-BE49-F238E27FC236}">
                <a16:creationId xmlns:a16="http://schemas.microsoft.com/office/drawing/2014/main" id="{35827563-9689-4957-9FAB-3CE1DAC6014B}"/>
              </a:ext>
            </a:extLst>
          </p:cNvPr>
          <p:cNvPicPr>
            <a:picLocks noChangeAspect="1"/>
          </p:cNvPicPr>
          <p:nvPr/>
        </p:nvPicPr>
        <p:blipFill>
          <a:blip r:embed="rId5"/>
          <a:stretch>
            <a:fillRect/>
          </a:stretch>
        </p:blipFill>
        <p:spPr>
          <a:xfrm>
            <a:off x="6078976" y="2420888"/>
            <a:ext cx="807107" cy="2248015"/>
          </a:xfrm>
          <a:prstGeom prst="rect">
            <a:avLst/>
          </a:prstGeom>
        </p:spPr>
      </p:pic>
      <p:pic>
        <p:nvPicPr>
          <p:cNvPr id="14" name="Imagen 13">
            <a:extLst>
              <a:ext uri="{FF2B5EF4-FFF2-40B4-BE49-F238E27FC236}">
                <a16:creationId xmlns:a16="http://schemas.microsoft.com/office/drawing/2014/main" id="{8C2F32FB-A1E3-426E-A197-D38E3E1BFEDB}"/>
              </a:ext>
            </a:extLst>
          </p:cNvPr>
          <p:cNvPicPr>
            <a:picLocks noChangeAspect="1"/>
          </p:cNvPicPr>
          <p:nvPr/>
        </p:nvPicPr>
        <p:blipFill>
          <a:blip r:embed="rId6"/>
          <a:stretch>
            <a:fillRect/>
          </a:stretch>
        </p:blipFill>
        <p:spPr>
          <a:xfrm>
            <a:off x="5758373" y="5006613"/>
            <a:ext cx="1860408" cy="1744958"/>
          </a:xfrm>
          <a:prstGeom prst="rect">
            <a:avLst/>
          </a:prstGeom>
        </p:spPr>
      </p:pic>
      <p:sp>
        <p:nvSpPr>
          <p:cNvPr id="6" name="CuadroTexto 5">
            <a:extLst>
              <a:ext uri="{FF2B5EF4-FFF2-40B4-BE49-F238E27FC236}">
                <a16:creationId xmlns:a16="http://schemas.microsoft.com/office/drawing/2014/main" id="{711CB53D-B388-42AC-C2F9-05D20A11BDE7}"/>
              </a:ext>
            </a:extLst>
          </p:cNvPr>
          <p:cNvSpPr txBox="1"/>
          <p:nvPr/>
        </p:nvSpPr>
        <p:spPr>
          <a:xfrm>
            <a:off x="20758" y="321725"/>
            <a:ext cx="5784076" cy="5747727"/>
          </a:xfrm>
          <a:prstGeom prst="rect">
            <a:avLst/>
          </a:prstGeom>
          <a:noFill/>
        </p:spPr>
        <p:txBody>
          <a:bodyPr wrap="square">
            <a:spAutoFit/>
          </a:bodyPr>
          <a:lstStyle/>
          <a:p>
            <a:pPr algn="just">
              <a:spcAft>
                <a:spcPts val="900"/>
              </a:spcAft>
            </a:pPr>
            <a:r>
              <a:rPr lang="es-VE" sz="2400" b="1" dirty="0">
                <a:solidFill>
                  <a:schemeClr val="bg1"/>
                </a:solidFill>
              </a:rPr>
              <a:t>SEGÚN LA DISPOSICIÓN DE SUS FIBRAS MUSCULARES.</a:t>
            </a:r>
          </a:p>
          <a:p>
            <a:r>
              <a:rPr lang="es-VE" sz="2400" b="1" dirty="0">
                <a:solidFill>
                  <a:schemeClr val="bg1"/>
                </a:solidFill>
              </a:rPr>
              <a:t>Peniformes</a:t>
            </a:r>
            <a:r>
              <a:rPr lang="es-VE" sz="2400" dirty="0">
                <a:solidFill>
                  <a:schemeClr val="bg1"/>
                </a:solidFill>
              </a:rPr>
              <a:t>: Puede decirse que se asemejan a la forma de media pluma. </a:t>
            </a:r>
          </a:p>
          <a:p>
            <a:r>
              <a:rPr lang="es-VE" sz="2400" dirty="0" err="1">
                <a:solidFill>
                  <a:schemeClr val="bg1"/>
                </a:solidFill>
              </a:rPr>
              <a:t>Ej</a:t>
            </a:r>
            <a:r>
              <a:rPr lang="es-VE" sz="2400" dirty="0">
                <a:solidFill>
                  <a:schemeClr val="bg1"/>
                </a:solidFill>
              </a:rPr>
              <a:t>: extensor largo del pulgar.</a:t>
            </a:r>
          </a:p>
          <a:p>
            <a:pPr algn="just"/>
            <a:endParaRPr lang="es-VE" sz="2400" b="1" dirty="0">
              <a:solidFill>
                <a:schemeClr val="bg1"/>
              </a:solidFill>
            </a:endParaRPr>
          </a:p>
          <a:p>
            <a:r>
              <a:rPr lang="es-VE" sz="2400" b="1" dirty="0" err="1">
                <a:solidFill>
                  <a:schemeClr val="bg1"/>
                </a:solidFill>
              </a:rPr>
              <a:t>Bipeniformes</a:t>
            </a:r>
            <a:r>
              <a:rPr lang="es-VE" sz="2400" dirty="0">
                <a:solidFill>
                  <a:schemeClr val="bg1"/>
                </a:solidFill>
              </a:rPr>
              <a:t>: son aquellos músculos cuyas fibras musculares se asemejan a la forma de una pluma. </a:t>
            </a:r>
            <a:r>
              <a:rPr lang="es-VE" sz="2400" dirty="0" err="1">
                <a:solidFill>
                  <a:schemeClr val="bg1"/>
                </a:solidFill>
              </a:rPr>
              <a:t>Ej</a:t>
            </a:r>
            <a:r>
              <a:rPr lang="es-VE" sz="2400" dirty="0">
                <a:solidFill>
                  <a:schemeClr val="bg1"/>
                </a:solidFill>
              </a:rPr>
              <a:t>: recto femoral.</a:t>
            </a:r>
          </a:p>
          <a:p>
            <a:endParaRPr lang="es-VE" sz="2400" dirty="0">
              <a:solidFill>
                <a:schemeClr val="bg1"/>
              </a:solidFill>
            </a:endParaRPr>
          </a:p>
          <a:p>
            <a:r>
              <a:rPr lang="es-VE" sz="2400" b="1" dirty="0" err="1">
                <a:solidFill>
                  <a:schemeClr val="bg1"/>
                </a:solidFill>
              </a:rPr>
              <a:t>Multipeniformes</a:t>
            </a:r>
            <a:r>
              <a:rPr lang="es-VE" sz="2400" dirty="0">
                <a:solidFill>
                  <a:schemeClr val="bg1"/>
                </a:solidFill>
              </a:rPr>
              <a:t>: son aquellos músculos cuyas fibras salen de varios tendones, con un organización compleja dependiendo de las funciones que realizan, por ejemplo el deltoides. </a:t>
            </a:r>
          </a:p>
        </p:txBody>
      </p:sp>
    </p:spTree>
    <p:extLst>
      <p:ext uri="{BB962C8B-B14F-4D97-AF65-F5344CB8AC3E}">
        <p14:creationId xmlns:p14="http://schemas.microsoft.com/office/powerpoint/2010/main" val="1042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91194" y="613762"/>
            <a:ext cx="8485261" cy="3162404"/>
          </a:xfrm>
          <a:prstGeom prst="rect">
            <a:avLst/>
          </a:prstGeom>
          <a:noFill/>
        </p:spPr>
        <p:txBody>
          <a:bodyPr wrap="square" rtlCol="0">
            <a:spAutoFit/>
          </a:bodyPr>
          <a:lstStyle/>
          <a:p>
            <a:pPr algn="just">
              <a:spcAft>
                <a:spcPts val="900"/>
              </a:spcAft>
            </a:pPr>
            <a:r>
              <a:rPr lang="es-VE" sz="2400" b="1" dirty="0">
                <a:solidFill>
                  <a:schemeClr val="bg1"/>
                </a:solidFill>
              </a:rPr>
              <a:t>SEGÚN EL MOVIMIENTO QUE REALIZAN</a:t>
            </a:r>
          </a:p>
          <a:p>
            <a:pPr algn="just"/>
            <a:r>
              <a:rPr lang="es-VE" sz="2400" b="1" dirty="0">
                <a:solidFill>
                  <a:schemeClr val="bg1"/>
                </a:solidFill>
              </a:rPr>
              <a:t>Flexores</a:t>
            </a:r>
            <a:r>
              <a:rPr lang="es-VE" sz="2400" dirty="0">
                <a:solidFill>
                  <a:schemeClr val="bg1"/>
                </a:solidFill>
              </a:rPr>
              <a:t>: permiten que los huesos se aproximen entre sí.</a:t>
            </a:r>
          </a:p>
          <a:p>
            <a:pPr algn="just"/>
            <a:r>
              <a:rPr lang="es-VE" sz="2400" dirty="0" err="1">
                <a:solidFill>
                  <a:schemeClr val="bg1"/>
                </a:solidFill>
              </a:rPr>
              <a:t>Ej</a:t>
            </a:r>
            <a:r>
              <a:rPr lang="es-VE" sz="2400" dirty="0">
                <a:solidFill>
                  <a:schemeClr val="bg1"/>
                </a:solidFill>
              </a:rPr>
              <a:t>: la contracción del bíceps braquial acerca el cúbito y radio al húmero.</a:t>
            </a:r>
          </a:p>
          <a:p>
            <a:pPr algn="just"/>
            <a:br>
              <a:rPr lang="es-VE" sz="2400" dirty="0">
                <a:solidFill>
                  <a:schemeClr val="bg1"/>
                </a:solidFill>
              </a:rPr>
            </a:br>
            <a:r>
              <a:rPr lang="es-VE" sz="2400" b="1" dirty="0">
                <a:solidFill>
                  <a:schemeClr val="bg1"/>
                </a:solidFill>
              </a:rPr>
              <a:t>Extensores</a:t>
            </a:r>
            <a:r>
              <a:rPr lang="es-VE" sz="2400" dirty="0">
                <a:solidFill>
                  <a:schemeClr val="bg1"/>
                </a:solidFill>
              </a:rPr>
              <a:t>: permiten la extensión de las extremidades.</a:t>
            </a:r>
          </a:p>
          <a:p>
            <a:pPr algn="just"/>
            <a:r>
              <a:rPr lang="es-VE" sz="2400" dirty="0" err="1">
                <a:solidFill>
                  <a:schemeClr val="bg1"/>
                </a:solidFill>
              </a:rPr>
              <a:t>Ej</a:t>
            </a:r>
            <a:r>
              <a:rPr lang="es-VE" sz="2400" dirty="0">
                <a:solidFill>
                  <a:schemeClr val="bg1"/>
                </a:solidFill>
              </a:rPr>
              <a:t>: la del tríceps braquial determina la extensión.</a:t>
            </a:r>
            <a:br>
              <a:rPr lang="es-VE" sz="2400" dirty="0">
                <a:solidFill>
                  <a:schemeClr val="bg1"/>
                </a:solidFill>
              </a:rPr>
            </a:br>
            <a:endParaRPr lang="es-VE" sz="2400" dirty="0">
              <a:solidFill>
                <a:schemeClr val="bg1"/>
              </a:solidFill>
            </a:endParaRPr>
          </a:p>
        </p:txBody>
      </p:sp>
      <p:pic>
        <p:nvPicPr>
          <p:cNvPr id="1026" name="Picture 2" descr="La teoría del músculo antagonista - K.C. Kinesiología Celular ®">
            <a:extLst>
              <a:ext uri="{FF2B5EF4-FFF2-40B4-BE49-F238E27FC236}">
                <a16:creationId xmlns:a16="http://schemas.microsoft.com/office/drawing/2014/main" id="{19C4BD8B-6765-4C6E-B664-2C1CAA7DC8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91880" y="3861048"/>
            <a:ext cx="3891593" cy="274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5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1.bp.blogspot.com/-WHHogB5TYFA/T5Cp_qgAh1I/AAAAAAAAAWU/C0J-CoH0Qoc/s1600/Sin+t%C3%ADtu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1" y="3772387"/>
            <a:ext cx="2366784" cy="1775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7C48603-A026-4959-BE1F-A81DDB391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692" y="1147724"/>
            <a:ext cx="1443038"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ÚSCULO PRONADOR CUADRADO – Blog de Fisioterapia">
            <a:extLst>
              <a:ext uri="{FF2B5EF4-FFF2-40B4-BE49-F238E27FC236}">
                <a16:creationId xmlns:a16="http://schemas.microsoft.com/office/drawing/2014/main" id="{D6227411-E789-4B16-A27A-1DF8901963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2700825"/>
            <a:ext cx="10858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31B9E904-D4AD-4CDB-8773-54956E8EE66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7552292" y="3143737"/>
            <a:ext cx="1214438" cy="3400425"/>
          </a:xfrm>
          <a:prstGeom prst="rect">
            <a:avLst/>
          </a:prstGeom>
        </p:spPr>
      </p:pic>
      <p:sp>
        <p:nvSpPr>
          <p:cNvPr id="5" name="CuadroTexto 4">
            <a:extLst>
              <a:ext uri="{FF2B5EF4-FFF2-40B4-BE49-F238E27FC236}">
                <a16:creationId xmlns:a16="http://schemas.microsoft.com/office/drawing/2014/main" id="{1A858DF1-5EE0-6085-3ADF-DB5A550D2BDB}"/>
              </a:ext>
            </a:extLst>
          </p:cNvPr>
          <p:cNvSpPr txBox="1"/>
          <p:nvPr/>
        </p:nvSpPr>
        <p:spPr>
          <a:xfrm>
            <a:off x="9888" y="292541"/>
            <a:ext cx="8756842" cy="2793072"/>
          </a:xfrm>
          <a:prstGeom prst="rect">
            <a:avLst/>
          </a:prstGeom>
          <a:noFill/>
        </p:spPr>
        <p:txBody>
          <a:bodyPr wrap="square">
            <a:spAutoFit/>
          </a:bodyPr>
          <a:lstStyle/>
          <a:p>
            <a:pPr>
              <a:spcAft>
                <a:spcPts val="900"/>
              </a:spcAft>
            </a:pPr>
            <a:r>
              <a:rPr lang="es-VE" sz="2400" b="1" dirty="0">
                <a:solidFill>
                  <a:schemeClr val="bg1"/>
                </a:solidFill>
              </a:rPr>
              <a:t>SEGÚN EL MOVIMIENTO QUE REALIZAN</a:t>
            </a:r>
          </a:p>
          <a:p>
            <a:r>
              <a:rPr lang="es-VE" sz="2400" b="1" dirty="0">
                <a:solidFill>
                  <a:schemeClr val="bg1"/>
                </a:solidFill>
              </a:rPr>
              <a:t>Pronadores</a:t>
            </a:r>
            <a:r>
              <a:rPr lang="es-VE" sz="2400" dirty="0">
                <a:solidFill>
                  <a:schemeClr val="bg1"/>
                </a:solidFill>
              </a:rPr>
              <a:t>: son los que hacen girar las extremidades hacia adentro.</a:t>
            </a:r>
          </a:p>
          <a:p>
            <a:r>
              <a:rPr lang="es-VE" sz="2400" dirty="0" err="1">
                <a:solidFill>
                  <a:schemeClr val="bg1"/>
                </a:solidFill>
              </a:rPr>
              <a:t>Ej</a:t>
            </a:r>
            <a:r>
              <a:rPr lang="es-VE" sz="2400" dirty="0">
                <a:solidFill>
                  <a:schemeClr val="bg1"/>
                </a:solidFill>
              </a:rPr>
              <a:t>: pronador redondo, pronador cuadrado.</a:t>
            </a:r>
            <a:br>
              <a:rPr lang="es-VE" sz="2400" dirty="0">
                <a:solidFill>
                  <a:schemeClr val="bg1"/>
                </a:solidFill>
              </a:rPr>
            </a:br>
            <a:br>
              <a:rPr lang="es-VE" sz="2400" dirty="0">
                <a:solidFill>
                  <a:schemeClr val="bg1"/>
                </a:solidFill>
              </a:rPr>
            </a:br>
            <a:r>
              <a:rPr lang="es-VE" sz="2400" b="1" dirty="0">
                <a:solidFill>
                  <a:schemeClr val="bg1"/>
                </a:solidFill>
              </a:rPr>
              <a:t>Supinadores</a:t>
            </a:r>
            <a:r>
              <a:rPr lang="es-VE" sz="2400" dirty="0">
                <a:solidFill>
                  <a:schemeClr val="bg1"/>
                </a:solidFill>
              </a:rPr>
              <a:t>: son los que permiten girar las</a:t>
            </a:r>
          </a:p>
          <a:p>
            <a:r>
              <a:rPr lang="es-VE" sz="2400" dirty="0">
                <a:solidFill>
                  <a:schemeClr val="bg1"/>
                </a:solidFill>
              </a:rPr>
              <a:t>extremidades hacia afuera.</a:t>
            </a:r>
          </a:p>
          <a:p>
            <a:r>
              <a:rPr lang="es-VE" sz="2400" dirty="0" err="1">
                <a:solidFill>
                  <a:schemeClr val="bg1"/>
                </a:solidFill>
              </a:rPr>
              <a:t>Ej</a:t>
            </a:r>
            <a:r>
              <a:rPr lang="es-VE" sz="2400" dirty="0">
                <a:solidFill>
                  <a:schemeClr val="bg1"/>
                </a:solidFill>
              </a:rPr>
              <a:t>: supinador.</a:t>
            </a:r>
          </a:p>
        </p:txBody>
      </p:sp>
    </p:spTree>
    <p:extLst>
      <p:ext uri="{BB962C8B-B14F-4D97-AF65-F5344CB8AC3E}">
        <p14:creationId xmlns:p14="http://schemas.microsoft.com/office/powerpoint/2010/main" val="375909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03648" y="387111"/>
            <a:ext cx="6668492" cy="523220"/>
          </a:xfrm>
          <a:prstGeom prst="rect">
            <a:avLst/>
          </a:prstGeom>
        </p:spPr>
        <p:txBody>
          <a:bodyPr wrap="none">
            <a:spAutoFit/>
          </a:bodyPr>
          <a:lstStyle/>
          <a:p>
            <a:pPr algn="ctr"/>
            <a:r>
              <a:rPr lang="es-ES" sz="2800" b="1" dirty="0">
                <a:solidFill>
                  <a:schemeClr val="bg1"/>
                </a:solidFill>
              </a:rPr>
              <a:t>Sistema </a:t>
            </a:r>
            <a:r>
              <a:rPr lang="es-ES" sz="2800" b="1" dirty="0" err="1">
                <a:solidFill>
                  <a:schemeClr val="bg1"/>
                </a:solidFill>
              </a:rPr>
              <a:t>Osteoartromuscular</a:t>
            </a:r>
            <a:r>
              <a:rPr lang="es-ES" sz="2800" b="1" dirty="0">
                <a:solidFill>
                  <a:schemeClr val="bg1"/>
                </a:solidFill>
              </a:rPr>
              <a:t>: Los Músculos</a:t>
            </a:r>
            <a:r>
              <a:rPr lang="es-ES" sz="2400" b="1" dirty="0">
                <a:solidFill>
                  <a:schemeClr val="bg1"/>
                </a:solidFill>
              </a:rPr>
              <a:t>.</a:t>
            </a:r>
            <a:endParaRPr lang="es-ES" sz="2400" dirty="0">
              <a:solidFill>
                <a:schemeClr val="bg1"/>
              </a:solidFill>
            </a:endParaRPr>
          </a:p>
        </p:txBody>
      </p:sp>
      <p:sp>
        <p:nvSpPr>
          <p:cNvPr id="5" name="4 Rectángulo"/>
          <p:cNvSpPr/>
          <p:nvPr/>
        </p:nvSpPr>
        <p:spPr>
          <a:xfrm>
            <a:off x="179512" y="942726"/>
            <a:ext cx="5507400" cy="5262979"/>
          </a:xfrm>
          <a:prstGeom prst="rect">
            <a:avLst/>
          </a:prstGeom>
        </p:spPr>
        <p:txBody>
          <a:bodyPr wrap="square">
            <a:spAutoFit/>
          </a:bodyPr>
          <a:lstStyle/>
          <a:p>
            <a:r>
              <a:rPr lang="es-ES" sz="2400" dirty="0">
                <a:solidFill>
                  <a:schemeClr val="bg1"/>
                </a:solidFill>
              </a:rPr>
              <a:t>El sistema muscular está compuesto por dos importantes estructuras, </a:t>
            </a:r>
            <a:r>
              <a:rPr lang="es-ES" sz="2400" b="1" dirty="0">
                <a:solidFill>
                  <a:schemeClr val="bg1"/>
                </a:solidFill>
              </a:rPr>
              <a:t>los músculos y los tendones. </a:t>
            </a:r>
          </a:p>
          <a:p>
            <a:endParaRPr lang="es-ES" sz="2400" dirty="0">
              <a:solidFill>
                <a:schemeClr val="bg1"/>
              </a:solidFill>
            </a:endParaRPr>
          </a:p>
          <a:p>
            <a:r>
              <a:rPr lang="es-ES" sz="2400" dirty="0">
                <a:solidFill>
                  <a:schemeClr val="bg1"/>
                </a:solidFill>
              </a:rPr>
              <a:t>La especie humana posee más de 600 músculos.</a:t>
            </a:r>
          </a:p>
          <a:p>
            <a:endParaRPr lang="es-ES" sz="2400" dirty="0">
              <a:solidFill>
                <a:schemeClr val="bg1"/>
              </a:solidFill>
            </a:endParaRPr>
          </a:p>
          <a:p>
            <a:r>
              <a:rPr lang="es-ES" sz="2400" b="1" dirty="0">
                <a:solidFill>
                  <a:schemeClr val="bg1"/>
                </a:solidFill>
              </a:rPr>
              <a:t>Funciones:</a:t>
            </a:r>
          </a:p>
          <a:p>
            <a:pPr marL="342900" indent="-342900">
              <a:buFont typeface="Wingdings" panose="05000000000000000000" pitchFamily="2" charset="2"/>
              <a:buChar char="q"/>
            </a:pPr>
            <a:r>
              <a:rPr lang="es-ES" sz="2400" dirty="0">
                <a:solidFill>
                  <a:schemeClr val="bg1"/>
                </a:solidFill>
              </a:rPr>
              <a:t>hace posible el desplazamiento del cuerpo, protege a los órganos internos y permite la movilidad de las vísceras.</a:t>
            </a:r>
          </a:p>
          <a:p>
            <a:pPr marL="342900" indent="-342900">
              <a:buFont typeface="Wingdings" panose="05000000000000000000" pitchFamily="2" charset="2"/>
              <a:buChar char="q"/>
            </a:pPr>
            <a:r>
              <a:rPr lang="es-ES" sz="2400" dirty="0">
                <a:solidFill>
                  <a:schemeClr val="bg1"/>
                </a:solidFill>
              </a:rPr>
              <a:t>Junto con los sistemas óseo, articular y nervioso, el sistema muscular forma parte del sistema locomotor.</a:t>
            </a:r>
          </a:p>
        </p:txBody>
      </p:sp>
      <p:pic>
        <p:nvPicPr>
          <p:cNvPr id="1026" name="Picture 2" descr="http://1.bp.blogspot.com/-XaKa0bbR3ZE/TWCfm-HTnLI/AAAAAAAABDc/J5kND8oWFIA/s1600/MUSCULO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24744"/>
            <a:ext cx="3286125"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2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elitearteydanza.com.ar/apuntes/conceptos-basicos-del-cuerpo-humano/biomecanica/Images/26-aducc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45727"/>
          <a:stretch/>
        </p:blipFill>
        <p:spPr bwMode="auto">
          <a:xfrm>
            <a:off x="4572000" y="1777825"/>
            <a:ext cx="1695751" cy="170315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elitearteydanza.com.ar/apuntes/conceptos-basicos-del-cuerpo-humano/biomecanica/Images/27-aduccion.jpg"/>
          <p:cNvPicPr>
            <a:picLocks noChangeAspect="1" noChangeArrowheads="1"/>
          </p:cNvPicPr>
          <p:nvPr/>
        </p:nvPicPr>
        <p:blipFill rotWithShape="1">
          <a:blip r:embed="rId4">
            <a:extLst>
              <a:ext uri="{28A0092B-C50C-407E-A947-70E740481C1C}">
                <a14:useLocalDpi xmlns:a14="http://schemas.microsoft.com/office/drawing/2010/main" val="0"/>
              </a:ext>
            </a:extLst>
          </a:blip>
          <a:srcRect r="44585"/>
          <a:stretch/>
        </p:blipFill>
        <p:spPr bwMode="auto">
          <a:xfrm>
            <a:off x="3557086" y="4302881"/>
            <a:ext cx="1600200" cy="170804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7E21B352-616C-4164-B485-A16093F344C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481838" y="1571406"/>
            <a:ext cx="1209525" cy="1875850"/>
          </a:xfrm>
          <a:prstGeom prst="rect">
            <a:avLst/>
          </a:prstGeom>
        </p:spPr>
      </p:pic>
      <p:pic>
        <p:nvPicPr>
          <p:cNvPr id="6" name="Imagen 5">
            <a:extLst>
              <a:ext uri="{FF2B5EF4-FFF2-40B4-BE49-F238E27FC236}">
                <a16:creationId xmlns:a16="http://schemas.microsoft.com/office/drawing/2014/main" id="{527EFF6A-69EE-4F7B-946E-D095F98A813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835696" y="4335006"/>
            <a:ext cx="1392276" cy="1973130"/>
          </a:xfrm>
          <a:prstGeom prst="rect">
            <a:avLst/>
          </a:prstGeom>
        </p:spPr>
      </p:pic>
      <p:sp>
        <p:nvSpPr>
          <p:cNvPr id="9" name="CuadroTexto 8">
            <a:extLst>
              <a:ext uri="{FF2B5EF4-FFF2-40B4-BE49-F238E27FC236}">
                <a16:creationId xmlns:a16="http://schemas.microsoft.com/office/drawing/2014/main" id="{B19D8252-41AF-BFBA-2652-DF178F4B15D3}"/>
              </a:ext>
            </a:extLst>
          </p:cNvPr>
          <p:cNvSpPr txBox="1"/>
          <p:nvPr/>
        </p:nvSpPr>
        <p:spPr>
          <a:xfrm>
            <a:off x="251520" y="426226"/>
            <a:ext cx="8435280" cy="4639732"/>
          </a:xfrm>
          <a:prstGeom prst="rect">
            <a:avLst/>
          </a:prstGeom>
          <a:noFill/>
        </p:spPr>
        <p:txBody>
          <a:bodyPr wrap="square">
            <a:spAutoFit/>
          </a:bodyPr>
          <a:lstStyle/>
          <a:p>
            <a:pPr algn="just">
              <a:spcAft>
                <a:spcPts val="900"/>
              </a:spcAft>
            </a:pPr>
            <a:r>
              <a:rPr lang="es-VE" sz="2400" b="1" dirty="0">
                <a:solidFill>
                  <a:schemeClr val="bg1"/>
                </a:solidFill>
              </a:rPr>
              <a:t>SEGÚN EL MOVIMIENTO QUE REALIZAN</a:t>
            </a:r>
          </a:p>
          <a:p>
            <a:pPr algn="just"/>
            <a:r>
              <a:rPr lang="es-VE" sz="2400" b="1" dirty="0">
                <a:solidFill>
                  <a:schemeClr val="bg1"/>
                </a:solidFill>
              </a:rPr>
              <a:t>Abductores</a:t>
            </a:r>
            <a:r>
              <a:rPr lang="es-VE" sz="2400" dirty="0">
                <a:solidFill>
                  <a:schemeClr val="bg1"/>
                </a:solidFill>
              </a:rPr>
              <a:t>: son los que se encargan de alejar las extremidades del eje central del cuerpo. </a:t>
            </a:r>
          </a:p>
          <a:p>
            <a:pPr algn="just"/>
            <a:r>
              <a:rPr lang="es-VE" sz="2400" dirty="0" err="1">
                <a:solidFill>
                  <a:schemeClr val="bg1"/>
                </a:solidFill>
              </a:rPr>
              <a:t>Ej</a:t>
            </a:r>
            <a:r>
              <a:rPr lang="es-VE" sz="2400" dirty="0">
                <a:solidFill>
                  <a:schemeClr val="bg1"/>
                </a:solidFill>
              </a:rPr>
              <a:t>: sartorio.</a:t>
            </a:r>
          </a:p>
          <a:p>
            <a:pPr algn="just"/>
            <a:r>
              <a:rPr lang="es-VE" sz="2400" dirty="0">
                <a:solidFill>
                  <a:schemeClr val="bg1"/>
                </a:solidFill>
              </a:rPr>
              <a:t>	</a:t>
            </a:r>
            <a:br>
              <a:rPr lang="es-VE" sz="2400" dirty="0">
                <a:solidFill>
                  <a:schemeClr val="bg1"/>
                </a:solidFill>
              </a:rPr>
            </a:br>
            <a:endParaRPr lang="es-VE" sz="2400" dirty="0">
              <a:solidFill>
                <a:schemeClr val="bg1"/>
              </a:solidFill>
            </a:endParaRPr>
          </a:p>
          <a:p>
            <a:pPr algn="just"/>
            <a:endParaRPr lang="es-VE" sz="2400" dirty="0">
              <a:solidFill>
                <a:schemeClr val="bg1"/>
              </a:solidFill>
            </a:endParaRPr>
          </a:p>
          <a:p>
            <a:pPr algn="just"/>
            <a:br>
              <a:rPr lang="es-VE" sz="2400" dirty="0">
                <a:solidFill>
                  <a:schemeClr val="bg1"/>
                </a:solidFill>
              </a:rPr>
            </a:br>
            <a:r>
              <a:rPr lang="es-VE" sz="2400" b="1" dirty="0">
                <a:solidFill>
                  <a:schemeClr val="bg1"/>
                </a:solidFill>
              </a:rPr>
              <a:t>- Aductores</a:t>
            </a:r>
            <a:r>
              <a:rPr lang="es-VE" sz="2400" dirty="0">
                <a:solidFill>
                  <a:schemeClr val="bg1"/>
                </a:solidFill>
              </a:rPr>
              <a:t>: estos acercan las extremidades hacia el eje central del cuerpo. </a:t>
            </a:r>
          </a:p>
          <a:p>
            <a:pPr algn="just"/>
            <a:r>
              <a:rPr lang="es-VE" sz="2400" dirty="0" err="1">
                <a:solidFill>
                  <a:schemeClr val="bg1"/>
                </a:solidFill>
              </a:rPr>
              <a:t>Ej</a:t>
            </a:r>
            <a:r>
              <a:rPr lang="es-VE" sz="2400" dirty="0">
                <a:solidFill>
                  <a:schemeClr val="bg1"/>
                </a:solidFill>
              </a:rPr>
              <a:t>: grácil.</a:t>
            </a:r>
          </a:p>
          <a:p>
            <a:pPr algn="just"/>
            <a:r>
              <a:rPr lang="es-VE" sz="24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948785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bajo de los músculos agonistas y antagonistas | EFTIC Condición Física">
            <a:extLst>
              <a:ext uri="{FF2B5EF4-FFF2-40B4-BE49-F238E27FC236}">
                <a16:creationId xmlns:a16="http://schemas.microsoft.com/office/drawing/2014/main" id="{DA15A3A0-AFC0-46EA-855D-B0EDE3B90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302344"/>
            <a:ext cx="3579019" cy="415099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7B919A8-ADD2-364C-9072-3A85D5808C15}"/>
              </a:ext>
            </a:extLst>
          </p:cNvPr>
          <p:cNvSpPr txBox="1"/>
          <p:nvPr/>
        </p:nvSpPr>
        <p:spPr>
          <a:xfrm>
            <a:off x="215794" y="548680"/>
            <a:ext cx="8388654" cy="3531736"/>
          </a:xfrm>
          <a:prstGeom prst="rect">
            <a:avLst/>
          </a:prstGeom>
          <a:noFill/>
        </p:spPr>
        <p:txBody>
          <a:bodyPr wrap="square">
            <a:spAutoFit/>
          </a:bodyPr>
          <a:lstStyle/>
          <a:p>
            <a:pPr algn="just">
              <a:spcAft>
                <a:spcPts val="900"/>
              </a:spcAft>
            </a:pPr>
            <a:r>
              <a:rPr lang="es-VE" sz="2400" b="1" dirty="0">
                <a:solidFill>
                  <a:schemeClr val="bg1"/>
                </a:solidFill>
              </a:rPr>
              <a:t>SEGÚN LA PARTICIPACIÓN EN EL MOVIMIENTO</a:t>
            </a:r>
          </a:p>
          <a:p>
            <a:pPr algn="just"/>
            <a:br>
              <a:rPr lang="es-VE" sz="2400" dirty="0">
                <a:solidFill>
                  <a:schemeClr val="bg1"/>
                </a:solidFill>
              </a:rPr>
            </a:br>
            <a:r>
              <a:rPr lang="es-VE" sz="2400" b="1" dirty="0">
                <a:solidFill>
                  <a:schemeClr val="bg1"/>
                </a:solidFill>
              </a:rPr>
              <a:t>Agonista: </a:t>
            </a:r>
            <a:r>
              <a:rPr lang="es-VE" sz="2400" dirty="0">
                <a:solidFill>
                  <a:schemeClr val="bg1"/>
                </a:solidFill>
              </a:rPr>
              <a:t>Corresponde al músculo que realiza la mayor contracción muscular, es el músculo principal de la acción.</a:t>
            </a:r>
          </a:p>
          <a:p>
            <a:pPr algn="just"/>
            <a:endParaRPr lang="es-VE" sz="2400" dirty="0">
              <a:solidFill>
                <a:schemeClr val="bg1"/>
              </a:solidFill>
            </a:endParaRPr>
          </a:p>
          <a:p>
            <a:pPr algn="just"/>
            <a:endParaRPr lang="es-VE" sz="2400" dirty="0">
              <a:solidFill>
                <a:schemeClr val="bg1"/>
              </a:solidFill>
            </a:endParaRPr>
          </a:p>
          <a:p>
            <a:pPr algn="just"/>
            <a:r>
              <a:rPr lang="es-VE" sz="2400" b="1" dirty="0">
                <a:solidFill>
                  <a:schemeClr val="bg1"/>
                </a:solidFill>
              </a:rPr>
              <a:t>Antagonista: </a:t>
            </a:r>
            <a:r>
              <a:rPr lang="es-VE" sz="2400" dirty="0">
                <a:solidFill>
                  <a:schemeClr val="bg1"/>
                </a:solidFill>
              </a:rPr>
              <a:t>Es aquel que realiza la acción</a:t>
            </a:r>
          </a:p>
          <a:p>
            <a:pPr algn="just"/>
            <a:r>
              <a:rPr lang="es-VE" sz="2400" dirty="0">
                <a:solidFill>
                  <a:schemeClr val="bg1"/>
                </a:solidFill>
              </a:rPr>
              <a:t>contraria, por lo tanto tiene que relajarse </a:t>
            </a:r>
          </a:p>
          <a:p>
            <a:pPr algn="just"/>
            <a:r>
              <a:rPr lang="es-VE" sz="2400" dirty="0">
                <a:solidFill>
                  <a:schemeClr val="bg1"/>
                </a:solidFill>
              </a:rPr>
              <a:t>para permitir la acción de agonista.</a:t>
            </a:r>
          </a:p>
        </p:txBody>
      </p:sp>
    </p:spTree>
    <p:extLst>
      <p:ext uri="{BB962C8B-B14F-4D97-AF65-F5344CB8AC3E}">
        <p14:creationId xmlns:p14="http://schemas.microsoft.com/office/powerpoint/2010/main" val="1807640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3.bp.blogspot.com/_qA_65FPQhYA/TMdO_Ryp6UI/AAAAAAAAAAk/cZPwhb1k28w/s1600/632789%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5" y="4293096"/>
            <a:ext cx="244827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5979402" y="2060848"/>
            <a:ext cx="2793206" cy="1243013"/>
          </a:xfrm>
          <a:prstGeom prst="rect">
            <a:avLst/>
          </a:prstGeom>
        </p:spPr>
      </p:pic>
      <p:sp>
        <p:nvSpPr>
          <p:cNvPr id="5" name="CuadroTexto 4">
            <a:extLst>
              <a:ext uri="{FF2B5EF4-FFF2-40B4-BE49-F238E27FC236}">
                <a16:creationId xmlns:a16="http://schemas.microsoft.com/office/drawing/2014/main" id="{497D817C-5FBB-B645-90B7-FA74E677B55B}"/>
              </a:ext>
            </a:extLst>
          </p:cNvPr>
          <p:cNvSpPr txBox="1"/>
          <p:nvPr/>
        </p:nvSpPr>
        <p:spPr>
          <a:xfrm>
            <a:off x="179513" y="116632"/>
            <a:ext cx="8280920" cy="6486391"/>
          </a:xfrm>
          <a:prstGeom prst="rect">
            <a:avLst/>
          </a:prstGeom>
          <a:noFill/>
        </p:spPr>
        <p:txBody>
          <a:bodyPr wrap="square">
            <a:spAutoFit/>
          </a:bodyPr>
          <a:lstStyle/>
          <a:p>
            <a:pPr algn="just">
              <a:spcAft>
                <a:spcPts val="900"/>
              </a:spcAft>
            </a:pPr>
            <a:r>
              <a:rPr lang="es-VE" sz="2400" b="1" dirty="0">
                <a:solidFill>
                  <a:schemeClr val="bg1"/>
                </a:solidFill>
              </a:rPr>
              <a:t>SEGÚN LA PARTICIPACIÓN EN EL MOVIMIENTO</a:t>
            </a:r>
          </a:p>
          <a:p>
            <a:pPr algn="just"/>
            <a:br>
              <a:rPr lang="es-VE" sz="2400" dirty="0">
                <a:solidFill>
                  <a:schemeClr val="bg1"/>
                </a:solidFill>
              </a:rPr>
            </a:br>
            <a:r>
              <a:rPr lang="es-VE" sz="2400" b="1" dirty="0" err="1">
                <a:solidFill>
                  <a:schemeClr val="bg1"/>
                </a:solidFill>
              </a:rPr>
              <a:t>Sinergista</a:t>
            </a:r>
            <a:r>
              <a:rPr lang="es-VE" sz="2400" b="1" dirty="0">
                <a:solidFill>
                  <a:schemeClr val="bg1"/>
                </a:solidFill>
              </a:rPr>
              <a:t>: </a:t>
            </a:r>
            <a:r>
              <a:rPr lang="es-VE" sz="2400" dirty="0">
                <a:solidFill>
                  <a:schemeClr val="bg1"/>
                </a:solidFill>
              </a:rPr>
              <a:t>Ayuda al agonista en la acción, por ende realiza el mismo movimiento que el agonista, pero participa en menor grado.</a:t>
            </a:r>
          </a:p>
          <a:p>
            <a:pPr algn="just"/>
            <a:r>
              <a:rPr lang="es-VE" sz="2400" dirty="0">
                <a:solidFill>
                  <a:schemeClr val="bg1"/>
                </a:solidFill>
              </a:rPr>
              <a:t>En la flexión del codo participa también </a:t>
            </a:r>
          </a:p>
          <a:p>
            <a:pPr algn="just"/>
            <a:r>
              <a:rPr lang="es-VE" sz="2400" dirty="0">
                <a:solidFill>
                  <a:schemeClr val="bg1"/>
                </a:solidFill>
              </a:rPr>
              <a:t>el supinador largo.</a:t>
            </a:r>
          </a:p>
          <a:p>
            <a:pPr algn="just"/>
            <a:endParaRPr lang="es-VE" sz="2400" dirty="0">
              <a:solidFill>
                <a:schemeClr val="bg1"/>
              </a:solidFill>
            </a:endParaRPr>
          </a:p>
          <a:p>
            <a:pPr algn="just"/>
            <a:r>
              <a:rPr lang="es-VE" sz="2400" b="1" dirty="0">
                <a:solidFill>
                  <a:schemeClr val="bg1"/>
                </a:solidFill>
              </a:rPr>
              <a:t>Fijadores: </a:t>
            </a:r>
          </a:p>
          <a:p>
            <a:pPr algn="just"/>
            <a:r>
              <a:rPr lang="es-VE" sz="2400" u="sng" dirty="0">
                <a:solidFill>
                  <a:schemeClr val="bg1"/>
                </a:solidFill>
              </a:rPr>
              <a:t>No participan </a:t>
            </a:r>
            <a:r>
              <a:rPr lang="es-VE" sz="2400" dirty="0">
                <a:solidFill>
                  <a:schemeClr val="bg1"/>
                </a:solidFill>
              </a:rPr>
              <a:t>directamente </a:t>
            </a:r>
            <a:r>
              <a:rPr lang="es-VE" sz="2400" u="sng" dirty="0">
                <a:solidFill>
                  <a:schemeClr val="bg1"/>
                </a:solidFill>
              </a:rPr>
              <a:t>en la acción.</a:t>
            </a:r>
            <a:endParaRPr lang="es-VE" sz="2400" dirty="0">
              <a:solidFill>
                <a:schemeClr val="bg1"/>
              </a:solidFill>
            </a:endParaRPr>
          </a:p>
          <a:p>
            <a:pPr algn="just"/>
            <a:r>
              <a:rPr lang="es-VE" sz="2400" dirty="0">
                <a:solidFill>
                  <a:schemeClr val="bg1"/>
                </a:solidFill>
              </a:rPr>
              <a:t>Mantienen equilibrio o posición del segmento a desplazar.</a:t>
            </a:r>
          </a:p>
          <a:p>
            <a:pPr algn="just"/>
            <a:endParaRPr lang="es-VE" sz="2400" dirty="0">
              <a:solidFill>
                <a:schemeClr val="bg1"/>
              </a:solidFill>
            </a:endParaRPr>
          </a:p>
          <a:p>
            <a:pPr algn="just"/>
            <a:r>
              <a:rPr lang="es-VE" sz="2400" dirty="0" err="1">
                <a:solidFill>
                  <a:schemeClr val="bg1"/>
                </a:solidFill>
              </a:rPr>
              <a:t>Ej</a:t>
            </a:r>
            <a:r>
              <a:rPr lang="es-VE" sz="2400" dirty="0">
                <a:solidFill>
                  <a:schemeClr val="bg1"/>
                </a:solidFill>
              </a:rPr>
              <a:t>: </a:t>
            </a:r>
            <a:r>
              <a:rPr lang="es-VE" sz="2400" b="1" dirty="0">
                <a:solidFill>
                  <a:schemeClr val="bg1"/>
                </a:solidFill>
              </a:rPr>
              <a:t>los músculos de los hombros</a:t>
            </a:r>
            <a:r>
              <a:rPr lang="es-VE" sz="2400" dirty="0">
                <a:solidFill>
                  <a:schemeClr val="bg1"/>
                </a:solidFill>
              </a:rPr>
              <a:t> actúan como</a:t>
            </a:r>
          </a:p>
          <a:p>
            <a:pPr algn="just"/>
            <a:r>
              <a:rPr lang="es-VE" sz="2400" dirty="0">
                <a:solidFill>
                  <a:schemeClr val="bg1"/>
                </a:solidFill>
              </a:rPr>
              <a:t>fijadores cuando hacemos flexión de codos para </a:t>
            </a:r>
          </a:p>
          <a:p>
            <a:pPr algn="just"/>
            <a:r>
              <a:rPr lang="es-VE" sz="2400" dirty="0">
                <a:solidFill>
                  <a:schemeClr val="bg1"/>
                </a:solidFill>
              </a:rPr>
              <a:t>trabajar bíceps. </a:t>
            </a:r>
          </a:p>
          <a:p>
            <a:pPr algn="just"/>
            <a:r>
              <a:rPr lang="es-VE" sz="2400" dirty="0">
                <a:solidFill>
                  <a:schemeClr val="bg1"/>
                </a:solidFill>
              </a:rPr>
              <a:t>L</a:t>
            </a:r>
            <a:r>
              <a:rPr lang="es-VE" sz="2400" b="1" dirty="0">
                <a:solidFill>
                  <a:schemeClr val="bg1"/>
                </a:solidFill>
              </a:rPr>
              <a:t>os abdominales</a:t>
            </a:r>
            <a:r>
              <a:rPr lang="es-VE" sz="2400" dirty="0">
                <a:solidFill>
                  <a:schemeClr val="bg1"/>
                </a:solidFill>
              </a:rPr>
              <a:t> son estabilizadores de todo</a:t>
            </a:r>
          </a:p>
          <a:p>
            <a:pPr algn="just"/>
            <a:r>
              <a:rPr lang="es-VE" sz="2400" dirty="0">
                <a:solidFill>
                  <a:schemeClr val="bg1"/>
                </a:solidFill>
              </a:rPr>
              <a:t>el tronco cuando lanzamos una pelota.</a:t>
            </a:r>
          </a:p>
        </p:txBody>
      </p:sp>
    </p:spTree>
    <p:extLst>
      <p:ext uri="{BB962C8B-B14F-4D97-AF65-F5344CB8AC3E}">
        <p14:creationId xmlns:p14="http://schemas.microsoft.com/office/powerpoint/2010/main" val="15813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C60DB6B-75EB-4334-8BE4-88268EEB285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446208" y="620688"/>
            <a:ext cx="2469191" cy="2160240"/>
          </a:xfrm>
          <a:prstGeom prst="rect">
            <a:avLst/>
          </a:prstGeom>
        </p:spPr>
      </p:pic>
      <p:pic>
        <p:nvPicPr>
          <p:cNvPr id="15" name="Imagen 14">
            <a:extLst>
              <a:ext uri="{FF2B5EF4-FFF2-40B4-BE49-F238E27FC236}">
                <a16:creationId xmlns:a16="http://schemas.microsoft.com/office/drawing/2014/main" id="{4D68ADA6-D399-4987-A4AE-C15E4DCEA25D}"/>
              </a:ext>
            </a:extLst>
          </p:cNvPr>
          <p:cNvPicPr>
            <a:picLocks noChangeAspect="1"/>
          </p:cNvPicPr>
          <p:nvPr/>
        </p:nvPicPr>
        <p:blipFill>
          <a:blip r:embed="rId5"/>
          <a:stretch>
            <a:fillRect/>
          </a:stretch>
        </p:blipFill>
        <p:spPr>
          <a:xfrm>
            <a:off x="6446208" y="2983686"/>
            <a:ext cx="2679045" cy="2282252"/>
          </a:xfrm>
          <a:prstGeom prst="rect">
            <a:avLst/>
          </a:prstGeom>
        </p:spPr>
      </p:pic>
      <p:sp>
        <p:nvSpPr>
          <p:cNvPr id="4" name="CuadroTexto 3">
            <a:extLst>
              <a:ext uri="{FF2B5EF4-FFF2-40B4-BE49-F238E27FC236}">
                <a16:creationId xmlns:a16="http://schemas.microsoft.com/office/drawing/2014/main" id="{9B86E1F7-F449-2CFB-066F-CE7B7D2E7645}"/>
              </a:ext>
            </a:extLst>
          </p:cNvPr>
          <p:cNvSpPr txBox="1"/>
          <p:nvPr/>
        </p:nvSpPr>
        <p:spPr>
          <a:xfrm>
            <a:off x="228600" y="948872"/>
            <a:ext cx="5567536" cy="3901068"/>
          </a:xfrm>
          <a:prstGeom prst="rect">
            <a:avLst/>
          </a:prstGeom>
          <a:noFill/>
        </p:spPr>
        <p:txBody>
          <a:bodyPr wrap="square">
            <a:spAutoFit/>
          </a:bodyPr>
          <a:lstStyle/>
          <a:p>
            <a:pPr algn="just">
              <a:spcAft>
                <a:spcPts val="900"/>
              </a:spcAft>
            </a:pPr>
            <a:r>
              <a:rPr lang="es-VE" sz="2400" b="1" dirty="0">
                <a:solidFill>
                  <a:schemeClr val="bg1"/>
                </a:solidFill>
              </a:rPr>
              <a:t>SEGÚN LA UBICACIÓN</a:t>
            </a:r>
          </a:p>
          <a:p>
            <a:pPr algn="just"/>
            <a:br>
              <a:rPr lang="es-VE" sz="2400" dirty="0">
                <a:solidFill>
                  <a:schemeClr val="bg1"/>
                </a:solidFill>
              </a:rPr>
            </a:br>
            <a:r>
              <a:rPr lang="es-VE" sz="2400" dirty="0">
                <a:solidFill>
                  <a:schemeClr val="bg1"/>
                </a:solidFill>
              </a:rPr>
              <a:t>Los músculos </a:t>
            </a:r>
            <a:r>
              <a:rPr lang="es-VE" sz="2400" b="1" dirty="0">
                <a:solidFill>
                  <a:schemeClr val="bg1"/>
                </a:solidFill>
              </a:rPr>
              <a:t>superficiales</a:t>
            </a:r>
            <a:r>
              <a:rPr lang="es-VE" sz="2400" dirty="0">
                <a:solidFill>
                  <a:schemeClr val="bg1"/>
                </a:solidFill>
              </a:rPr>
              <a:t> están cerca de la superficie de la piel. </a:t>
            </a:r>
            <a:r>
              <a:rPr lang="es-VE" sz="2400" dirty="0" err="1">
                <a:solidFill>
                  <a:schemeClr val="bg1"/>
                </a:solidFill>
              </a:rPr>
              <a:t>Ej</a:t>
            </a:r>
            <a:r>
              <a:rPr lang="es-VE" sz="2400" dirty="0">
                <a:solidFill>
                  <a:schemeClr val="bg1"/>
                </a:solidFill>
              </a:rPr>
              <a:t>: trapecio, esternocleidomastoideo.</a:t>
            </a:r>
          </a:p>
          <a:p>
            <a:pPr algn="just"/>
            <a:endParaRPr lang="es-VE" sz="2400" dirty="0">
              <a:solidFill>
                <a:schemeClr val="bg1"/>
              </a:solidFill>
            </a:endParaRPr>
          </a:p>
          <a:p>
            <a:pPr algn="just"/>
            <a:r>
              <a:rPr lang="es-VE" sz="2400" dirty="0">
                <a:solidFill>
                  <a:schemeClr val="bg1"/>
                </a:solidFill>
              </a:rPr>
              <a:t>Los músculos que se encuentran más cerca del hueso o de los órganos internos son conocidos como músculos </a:t>
            </a:r>
            <a:r>
              <a:rPr lang="es-VE" sz="2400" b="1" dirty="0">
                <a:solidFill>
                  <a:schemeClr val="bg1"/>
                </a:solidFill>
              </a:rPr>
              <a:t>profundos</a:t>
            </a:r>
            <a:r>
              <a:rPr lang="es-VE" sz="2400" dirty="0">
                <a:solidFill>
                  <a:schemeClr val="bg1"/>
                </a:solidFill>
              </a:rPr>
              <a:t>.</a:t>
            </a:r>
          </a:p>
          <a:p>
            <a:pPr algn="just"/>
            <a:r>
              <a:rPr lang="es-VE" sz="2400" dirty="0" err="1">
                <a:solidFill>
                  <a:schemeClr val="bg1"/>
                </a:solidFill>
              </a:rPr>
              <a:t>Ej</a:t>
            </a:r>
            <a:r>
              <a:rPr lang="es-VE" sz="2400" dirty="0">
                <a:solidFill>
                  <a:schemeClr val="bg1"/>
                </a:solidFill>
              </a:rPr>
              <a:t>: escalenos.</a:t>
            </a:r>
            <a:endParaRPr lang="en-US" sz="2400" dirty="0">
              <a:solidFill>
                <a:schemeClr val="bg1"/>
              </a:solidFill>
            </a:endParaRPr>
          </a:p>
        </p:txBody>
      </p:sp>
    </p:spTree>
    <p:extLst>
      <p:ext uri="{BB962C8B-B14F-4D97-AF65-F5344CB8AC3E}">
        <p14:creationId xmlns:p14="http://schemas.microsoft.com/office/powerpoint/2010/main" val="227411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901B66-5C8E-4737-8D4A-AD88835A4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0"/>
            <a:ext cx="85689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39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252536" y="20984"/>
            <a:ext cx="9396536" cy="7152431"/>
            <a:chOff x="1676400" y="152400"/>
            <a:chExt cx="7848600" cy="4933650"/>
          </a:xfrm>
        </p:grpSpPr>
        <p:pic>
          <p:nvPicPr>
            <p:cNvPr id="2" name="Imagen 1"/>
            <p:cNvPicPr>
              <a:picLocks noChangeAspect="1"/>
            </p:cNvPicPr>
            <p:nvPr/>
          </p:nvPicPr>
          <p:blipFill>
            <a:blip r:embed="rId3"/>
            <a:stretch>
              <a:fillRect/>
            </a:stretch>
          </p:blipFill>
          <p:spPr>
            <a:xfrm>
              <a:off x="1905000" y="152400"/>
              <a:ext cx="7620000" cy="4675641"/>
            </a:xfrm>
            <a:prstGeom prst="roundRect">
              <a:avLst/>
            </a:prstGeom>
          </p:spPr>
        </p:pic>
        <p:sp>
          <p:nvSpPr>
            <p:cNvPr id="6" name="CuadroTexto 5"/>
            <p:cNvSpPr txBox="1"/>
            <p:nvPr/>
          </p:nvSpPr>
          <p:spPr>
            <a:xfrm>
              <a:off x="1676400" y="4643374"/>
              <a:ext cx="2133600" cy="442675"/>
            </a:xfrm>
            <a:prstGeom prst="round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VE" sz="1350" dirty="0"/>
                <a:t>EN RESUMEN</a:t>
              </a:r>
            </a:p>
          </p:txBody>
        </p:sp>
      </p:grpSp>
    </p:spTree>
    <p:extLst>
      <p:ext uri="{BB962C8B-B14F-4D97-AF65-F5344CB8AC3E}">
        <p14:creationId xmlns:p14="http://schemas.microsoft.com/office/powerpoint/2010/main" val="69581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48D668-967A-8CFC-776D-0C6A0FF2F700}"/>
              </a:ext>
            </a:extLst>
          </p:cNvPr>
          <p:cNvSpPr txBox="1"/>
          <p:nvPr/>
        </p:nvSpPr>
        <p:spPr>
          <a:xfrm>
            <a:off x="539552" y="836712"/>
            <a:ext cx="7704856" cy="2177199"/>
          </a:xfrm>
          <a:prstGeom prst="rect">
            <a:avLst/>
          </a:prstGeom>
          <a:noFill/>
        </p:spPr>
        <p:txBody>
          <a:bodyPr wrap="square">
            <a:spAutoFit/>
          </a:bodyPr>
          <a:lstStyle/>
          <a:p>
            <a:pPr algn="just">
              <a:lnSpc>
                <a:spcPct val="70000"/>
              </a:lnSpc>
            </a:pPr>
            <a:r>
              <a:rPr lang="es-ES" sz="2400" b="1" dirty="0">
                <a:solidFill>
                  <a:schemeClr val="bg1"/>
                </a:solidFill>
                <a:latin typeface="Arial Narrow" pitchFamily="34" charset="0"/>
              </a:rPr>
              <a:t>TAREA</a:t>
            </a:r>
          </a:p>
          <a:p>
            <a:pPr algn="just">
              <a:lnSpc>
                <a:spcPct val="70000"/>
              </a:lnSpc>
            </a:pPr>
            <a:endParaRPr lang="es-ES" sz="2400" b="1" dirty="0">
              <a:solidFill>
                <a:schemeClr val="bg1"/>
              </a:solidFill>
              <a:latin typeface="Arial Narrow" pitchFamily="34" charset="0"/>
            </a:endParaRPr>
          </a:p>
          <a:p>
            <a:pPr algn="just">
              <a:lnSpc>
                <a:spcPct val="70000"/>
              </a:lnSpc>
            </a:pPr>
            <a:r>
              <a:rPr lang="es-ES" sz="2400" dirty="0">
                <a:solidFill>
                  <a:schemeClr val="bg1"/>
                </a:solidFill>
              </a:rPr>
              <a:t>Resumir en la biblioteca como se produce la </a:t>
            </a:r>
          </a:p>
          <a:p>
            <a:pPr algn="just">
              <a:lnSpc>
                <a:spcPct val="70000"/>
              </a:lnSpc>
            </a:pPr>
            <a:endParaRPr lang="es-ES" sz="2400" dirty="0">
              <a:solidFill>
                <a:schemeClr val="bg1"/>
              </a:solidFill>
            </a:endParaRPr>
          </a:p>
          <a:p>
            <a:pPr algn="just">
              <a:lnSpc>
                <a:spcPct val="70000"/>
              </a:lnSpc>
            </a:pPr>
            <a:r>
              <a:rPr lang="es-ES" sz="2400" dirty="0">
                <a:solidFill>
                  <a:schemeClr val="bg1"/>
                </a:solidFill>
              </a:rPr>
              <a:t>Transmisión neuromuscular</a:t>
            </a:r>
          </a:p>
          <a:p>
            <a:pPr algn="just">
              <a:lnSpc>
                <a:spcPct val="70000"/>
              </a:lnSpc>
            </a:pPr>
            <a:endParaRPr lang="es-ES" sz="2400" dirty="0">
              <a:solidFill>
                <a:schemeClr val="bg1"/>
              </a:solidFill>
            </a:endParaRPr>
          </a:p>
          <a:p>
            <a:pPr algn="just">
              <a:lnSpc>
                <a:spcPct val="70000"/>
              </a:lnSpc>
            </a:pPr>
            <a:endParaRPr lang="es-ES" sz="2400" dirty="0">
              <a:solidFill>
                <a:schemeClr val="bg1"/>
              </a:solidFill>
            </a:endParaRPr>
          </a:p>
          <a:p>
            <a:pPr algn="just">
              <a:lnSpc>
                <a:spcPct val="70000"/>
              </a:lnSpc>
            </a:pPr>
            <a:r>
              <a:rPr lang="es-ES" sz="2400" dirty="0" err="1">
                <a:solidFill>
                  <a:schemeClr val="bg1"/>
                </a:solidFill>
              </a:rPr>
              <a:t>Bb</a:t>
            </a:r>
            <a:r>
              <a:rPr lang="es-ES" sz="2400" dirty="0">
                <a:solidFill>
                  <a:schemeClr val="bg1"/>
                </a:solidFill>
              </a:rPr>
              <a:t> </a:t>
            </a:r>
            <a:r>
              <a:rPr lang="es-EC" sz="2400">
                <a:solidFill>
                  <a:schemeClr val="bg1"/>
                </a:solidFill>
                <a:cs typeface="Arial" panose="020B0604020202020204" pitchFamily="34" charset="0"/>
              </a:rPr>
              <a:t>GUYTUN Y HALL “Tratado de Fisiología Médica”</a:t>
            </a:r>
            <a:endParaRPr lang="es-ES" sz="2400" dirty="0">
              <a:solidFill>
                <a:schemeClr val="bg1"/>
              </a:solidFill>
            </a:endParaRPr>
          </a:p>
        </p:txBody>
      </p:sp>
    </p:spTree>
    <p:extLst>
      <p:ext uri="{BB962C8B-B14F-4D97-AF65-F5344CB8AC3E}">
        <p14:creationId xmlns:p14="http://schemas.microsoft.com/office/powerpoint/2010/main" val="3497314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FB92A43-DED6-4ABA-CF9D-D99021651C16}"/>
              </a:ext>
            </a:extLst>
          </p:cNvPr>
          <p:cNvSpPr txBox="1"/>
          <p:nvPr/>
        </p:nvSpPr>
        <p:spPr>
          <a:xfrm>
            <a:off x="2699792" y="2348880"/>
            <a:ext cx="4572000" cy="461665"/>
          </a:xfrm>
          <a:prstGeom prst="rect">
            <a:avLst/>
          </a:prstGeom>
          <a:noFill/>
        </p:spPr>
        <p:txBody>
          <a:bodyPr wrap="square">
            <a:spAutoFit/>
          </a:bodyPr>
          <a:lstStyle/>
          <a:p>
            <a:pPr algn="just"/>
            <a:r>
              <a:rPr lang="es-VE" sz="2400" b="1" dirty="0">
                <a:solidFill>
                  <a:schemeClr val="bg1"/>
                </a:solidFill>
              </a:rPr>
              <a:t>GRACIAS</a:t>
            </a:r>
            <a:endParaRPr lang="en-US" sz="2400" b="1" dirty="0"/>
          </a:p>
        </p:txBody>
      </p:sp>
    </p:spTree>
    <p:extLst>
      <p:ext uri="{BB962C8B-B14F-4D97-AF65-F5344CB8AC3E}">
        <p14:creationId xmlns:p14="http://schemas.microsoft.com/office/powerpoint/2010/main" val="345078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7768" y="165535"/>
            <a:ext cx="8622704" cy="5451942"/>
          </a:xfrm>
          <a:prstGeom prst="rect">
            <a:avLst/>
          </a:prstGeom>
        </p:spPr>
        <p:txBody>
          <a:bodyPr wrap="square">
            <a:spAutoFit/>
          </a:bodyPr>
          <a:lstStyle/>
          <a:p>
            <a:r>
              <a:rPr lang="es-ES" b="1" dirty="0">
                <a:solidFill>
                  <a:schemeClr val="bg1"/>
                </a:solidFill>
              </a:rPr>
              <a:t>¿</a:t>
            </a:r>
            <a:r>
              <a:rPr lang="es-ES" sz="2800" b="1" dirty="0">
                <a:solidFill>
                  <a:schemeClr val="bg1"/>
                </a:solidFill>
              </a:rPr>
              <a:t>Cómo están formados los músculos?</a:t>
            </a:r>
            <a:r>
              <a:rPr lang="es-ES" sz="2800" dirty="0">
                <a:solidFill>
                  <a:schemeClr val="bg1"/>
                </a:solidFill>
              </a:rPr>
              <a:t> </a:t>
            </a:r>
          </a:p>
          <a:p>
            <a:pPr>
              <a:lnSpc>
                <a:spcPct val="150000"/>
              </a:lnSpc>
            </a:pPr>
            <a:r>
              <a:rPr lang="es-ES" sz="2400" dirty="0">
                <a:solidFill>
                  <a:schemeClr val="bg1"/>
                </a:solidFill>
                <a:latin typeface="Arial"/>
                <a:cs typeface="Arial"/>
              </a:rPr>
              <a:t>►</a:t>
            </a:r>
            <a:r>
              <a:rPr lang="es-ES" sz="2400" dirty="0">
                <a:solidFill>
                  <a:schemeClr val="bg1"/>
                </a:solidFill>
              </a:rPr>
              <a:t>Todo músculo está formado por haces de fibras. Cada fibra constituye una célula muscular rodeada por tejido conectivo, cuya </a:t>
            </a:r>
            <a:r>
              <a:rPr lang="es-ES" sz="2400" b="1" dirty="0">
                <a:solidFill>
                  <a:schemeClr val="bg1"/>
                </a:solidFill>
              </a:rPr>
              <a:t>propiedad más destacada </a:t>
            </a:r>
            <a:r>
              <a:rPr lang="es-ES" sz="2400" dirty="0">
                <a:solidFill>
                  <a:schemeClr val="bg1"/>
                </a:solidFill>
              </a:rPr>
              <a:t>es </a:t>
            </a:r>
            <a:r>
              <a:rPr lang="es-ES" sz="2400" b="1" dirty="0">
                <a:solidFill>
                  <a:schemeClr val="bg1"/>
                </a:solidFill>
              </a:rPr>
              <a:t>la contractilidad</a:t>
            </a:r>
            <a:r>
              <a:rPr lang="es-ES" sz="2400" dirty="0">
                <a:solidFill>
                  <a:schemeClr val="bg1"/>
                </a:solidFill>
              </a:rPr>
              <a:t>. </a:t>
            </a:r>
          </a:p>
          <a:p>
            <a:pPr algn="just">
              <a:lnSpc>
                <a:spcPct val="150000"/>
              </a:lnSpc>
            </a:pPr>
            <a:r>
              <a:rPr lang="es-ES" sz="2400" dirty="0">
                <a:solidFill>
                  <a:schemeClr val="bg1"/>
                </a:solidFill>
                <a:latin typeface="Arial"/>
                <a:cs typeface="Arial"/>
              </a:rPr>
              <a:t>► </a:t>
            </a:r>
            <a:r>
              <a:rPr lang="es-ES" sz="2400" dirty="0">
                <a:solidFill>
                  <a:schemeClr val="bg1"/>
                </a:solidFill>
              </a:rPr>
              <a:t>Gracias a la facultad de contraerse, producto de una orden emitida por el sistema nervioso de cada fibra muscular, los músculos se acortan y tiran de los huesos o tensan los órganos de los que forman parte y luego</a:t>
            </a:r>
          </a:p>
          <a:p>
            <a:pPr algn="just">
              <a:lnSpc>
                <a:spcPct val="150000"/>
              </a:lnSpc>
            </a:pPr>
            <a:r>
              <a:rPr lang="es-ES" sz="2400" dirty="0">
                <a:solidFill>
                  <a:schemeClr val="bg1"/>
                </a:solidFill>
              </a:rPr>
              <a:t>recuperan su posición de </a:t>
            </a:r>
          </a:p>
          <a:p>
            <a:pPr algn="just">
              <a:lnSpc>
                <a:spcPct val="150000"/>
              </a:lnSpc>
            </a:pPr>
            <a:r>
              <a:rPr lang="es-ES" sz="2400" dirty="0">
                <a:solidFill>
                  <a:schemeClr val="bg1"/>
                </a:solidFill>
              </a:rPr>
              <a:t>reposo.</a:t>
            </a:r>
          </a:p>
        </p:txBody>
      </p:sp>
      <p:pic>
        <p:nvPicPr>
          <p:cNvPr id="2052" name="Picture 4" descr="http://1.bp.blogspot.com/-ooAScFDzEic/TWCiAYQZxTI/AAAAAAAABD0/3npLflzlAzA/s1600/MUSCULO%2BESQUELE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906" y="3861048"/>
            <a:ext cx="5267325" cy="281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7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6sgXHzj3pYE/TWCbeLXewzI/AAAAAAAABDU/MXJa3wVs8hM/s1600/musculoesqueletic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8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260648"/>
            <a:ext cx="7992888" cy="523220"/>
          </a:xfrm>
          <a:prstGeom prst="rect">
            <a:avLst/>
          </a:prstGeom>
        </p:spPr>
        <p:txBody>
          <a:bodyPr wrap="square">
            <a:spAutoFit/>
          </a:bodyPr>
          <a:lstStyle/>
          <a:p>
            <a:r>
              <a:rPr lang="es-ES" sz="2800" b="1" dirty="0">
                <a:solidFill>
                  <a:schemeClr val="bg1"/>
                </a:solidFill>
              </a:rPr>
              <a:t>Características Generales del Músculo Esquelético</a:t>
            </a:r>
          </a:p>
        </p:txBody>
      </p:sp>
      <p:sp>
        <p:nvSpPr>
          <p:cNvPr id="6" name="5 Rectángulo"/>
          <p:cNvSpPr/>
          <p:nvPr/>
        </p:nvSpPr>
        <p:spPr>
          <a:xfrm>
            <a:off x="215516" y="783868"/>
            <a:ext cx="8712968" cy="4467057"/>
          </a:xfrm>
          <a:prstGeom prst="rect">
            <a:avLst/>
          </a:prstGeom>
        </p:spPr>
        <p:txBody>
          <a:bodyPr wrap="square">
            <a:spAutoFit/>
          </a:bodyPr>
          <a:lstStyle/>
          <a:p>
            <a:pPr indent="-457200">
              <a:lnSpc>
                <a:spcPct val="150000"/>
              </a:lnSpc>
              <a:buFont typeface="+mj-lt"/>
              <a:buAutoNum type="arabicPeriod"/>
            </a:pPr>
            <a:r>
              <a:rPr lang="es-ES" sz="2400" dirty="0">
                <a:solidFill>
                  <a:schemeClr val="bg1"/>
                </a:solidFill>
              </a:rPr>
              <a:t>El cuerpo humano posee unos 650 músculos(mm) de </a:t>
            </a:r>
            <a:r>
              <a:rPr lang="es-ES" sz="2400" b="1" dirty="0">
                <a:solidFill>
                  <a:schemeClr val="bg1"/>
                </a:solidFill>
              </a:rPr>
              <a:t>acción voluntaria </a:t>
            </a:r>
            <a:r>
              <a:rPr lang="es-ES" sz="2400" dirty="0">
                <a:solidFill>
                  <a:schemeClr val="bg1"/>
                </a:solidFill>
              </a:rPr>
              <a:t>que nos permite realizar innumerables movimientos.</a:t>
            </a:r>
          </a:p>
          <a:p>
            <a:pPr indent="-457200">
              <a:lnSpc>
                <a:spcPct val="150000"/>
              </a:lnSpc>
              <a:buFont typeface="+mj-lt"/>
              <a:buAutoNum type="arabicPeriod"/>
            </a:pPr>
            <a:r>
              <a:rPr lang="es-ES" sz="2400" dirty="0">
                <a:solidFill>
                  <a:schemeClr val="bg1"/>
                </a:solidFill>
              </a:rPr>
              <a:t> Hay músculos</a:t>
            </a:r>
          </a:p>
          <a:p>
            <a:pPr marL="342900" indent="19050">
              <a:lnSpc>
                <a:spcPct val="150000"/>
              </a:lnSpc>
              <a:buFont typeface="Wingdings" panose="05000000000000000000" pitchFamily="2" charset="2"/>
              <a:buChar char="q"/>
            </a:pPr>
            <a:r>
              <a:rPr lang="es-ES" sz="2400" b="1" dirty="0">
                <a:solidFill>
                  <a:schemeClr val="bg1"/>
                </a:solidFill>
              </a:rPr>
              <a:t>planos </a:t>
            </a:r>
            <a:r>
              <a:rPr lang="es-ES" sz="2400" dirty="0">
                <a:solidFill>
                  <a:schemeClr val="bg1"/>
                </a:solidFill>
              </a:rPr>
              <a:t>como el recto del abdomen</a:t>
            </a:r>
          </a:p>
          <a:p>
            <a:pPr marL="342900" indent="19050">
              <a:lnSpc>
                <a:spcPct val="150000"/>
              </a:lnSpc>
              <a:buFont typeface="Wingdings" panose="05000000000000000000" pitchFamily="2" charset="2"/>
              <a:buChar char="q"/>
            </a:pPr>
            <a:r>
              <a:rPr lang="es-ES" sz="2400" dirty="0">
                <a:solidFill>
                  <a:schemeClr val="bg1"/>
                </a:solidFill>
              </a:rPr>
              <a:t>con </a:t>
            </a:r>
            <a:r>
              <a:rPr lang="es-ES" sz="2400" b="1" dirty="0">
                <a:solidFill>
                  <a:schemeClr val="bg1"/>
                </a:solidFill>
              </a:rPr>
              <a:t>forma de huso </a:t>
            </a:r>
            <a:r>
              <a:rPr lang="es-ES" sz="2400" dirty="0">
                <a:solidFill>
                  <a:schemeClr val="bg1"/>
                </a:solidFill>
              </a:rPr>
              <a:t>como el bíceps</a:t>
            </a:r>
          </a:p>
          <a:p>
            <a:pPr marL="342900" indent="19050">
              <a:lnSpc>
                <a:spcPct val="150000"/>
              </a:lnSpc>
              <a:buFont typeface="Wingdings" panose="05000000000000000000" pitchFamily="2" charset="2"/>
              <a:buChar char="q"/>
            </a:pPr>
            <a:r>
              <a:rPr lang="es-ES" sz="2400" b="1" dirty="0">
                <a:solidFill>
                  <a:schemeClr val="bg1"/>
                </a:solidFill>
              </a:rPr>
              <a:t>muy cortos </a:t>
            </a:r>
            <a:r>
              <a:rPr lang="es-ES" sz="2400" dirty="0">
                <a:solidFill>
                  <a:schemeClr val="bg1"/>
                </a:solidFill>
              </a:rPr>
              <a:t>como los interóseos del metacarpo</a:t>
            </a:r>
          </a:p>
          <a:p>
            <a:pPr marL="342900" indent="19050">
              <a:lnSpc>
                <a:spcPct val="150000"/>
              </a:lnSpc>
              <a:buFont typeface="Wingdings" panose="05000000000000000000" pitchFamily="2" charset="2"/>
              <a:buChar char="q"/>
            </a:pPr>
            <a:r>
              <a:rPr lang="es-ES" sz="2400" b="1" dirty="0">
                <a:solidFill>
                  <a:schemeClr val="bg1"/>
                </a:solidFill>
              </a:rPr>
              <a:t>muy grandes</a:t>
            </a:r>
            <a:r>
              <a:rPr lang="es-ES" sz="2400" dirty="0">
                <a:solidFill>
                  <a:schemeClr val="bg1"/>
                </a:solidFill>
              </a:rPr>
              <a:t>, como el dorsal en la espalda</a:t>
            </a:r>
          </a:p>
          <a:p>
            <a:pPr marL="342900" indent="19050">
              <a:lnSpc>
                <a:spcPct val="150000"/>
              </a:lnSpc>
              <a:buFont typeface="Wingdings" panose="05000000000000000000" pitchFamily="2" charset="2"/>
              <a:buChar char="q"/>
            </a:pPr>
            <a:r>
              <a:rPr lang="es-ES" sz="2400" b="1" dirty="0">
                <a:solidFill>
                  <a:schemeClr val="bg1"/>
                </a:solidFill>
              </a:rPr>
              <a:t>muy potentes </a:t>
            </a:r>
            <a:r>
              <a:rPr lang="es-ES" sz="2400" dirty="0">
                <a:solidFill>
                  <a:schemeClr val="bg1"/>
                </a:solidFill>
              </a:rPr>
              <a:t>como el </a:t>
            </a:r>
            <a:r>
              <a:rPr lang="es-ES" sz="2400" dirty="0" err="1">
                <a:solidFill>
                  <a:schemeClr val="bg1"/>
                </a:solidFill>
              </a:rPr>
              <a:t>cuadriceps</a:t>
            </a:r>
            <a:r>
              <a:rPr lang="es-ES" sz="2400" dirty="0">
                <a:solidFill>
                  <a:schemeClr val="bg1"/>
                </a:solidFill>
              </a:rPr>
              <a:t> del muslo.</a:t>
            </a:r>
          </a:p>
        </p:txBody>
      </p:sp>
    </p:spTree>
    <p:extLst>
      <p:ext uri="{BB962C8B-B14F-4D97-AF65-F5344CB8AC3E}">
        <p14:creationId xmlns:p14="http://schemas.microsoft.com/office/powerpoint/2010/main" val="66901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BA45-7BD9-F5A4-3B46-1DD9030E7DCE}"/>
            </a:ext>
          </a:extLst>
        </p:cNvPr>
        <p:cNvGrpSpPr/>
        <p:nvPr/>
      </p:nvGrpSpPr>
      <p:grpSpPr>
        <a:xfrm>
          <a:off x="0" y="0"/>
          <a:ext cx="0" cy="0"/>
          <a:chOff x="0" y="0"/>
          <a:chExt cx="0" cy="0"/>
        </a:xfrm>
      </p:grpSpPr>
      <p:sp>
        <p:nvSpPr>
          <p:cNvPr id="5" name="4 Rectángulo">
            <a:extLst>
              <a:ext uri="{FF2B5EF4-FFF2-40B4-BE49-F238E27FC236}">
                <a16:creationId xmlns:a16="http://schemas.microsoft.com/office/drawing/2014/main" id="{792020EC-B8F5-BBF9-6820-7559FE2C008F}"/>
              </a:ext>
            </a:extLst>
          </p:cNvPr>
          <p:cNvSpPr/>
          <p:nvPr/>
        </p:nvSpPr>
        <p:spPr>
          <a:xfrm>
            <a:off x="683568" y="260648"/>
            <a:ext cx="7992888" cy="523220"/>
          </a:xfrm>
          <a:prstGeom prst="rect">
            <a:avLst/>
          </a:prstGeom>
        </p:spPr>
        <p:txBody>
          <a:bodyPr wrap="square">
            <a:spAutoFit/>
          </a:bodyPr>
          <a:lstStyle/>
          <a:p>
            <a:r>
              <a:rPr lang="es-ES" sz="2800" b="1" dirty="0">
                <a:solidFill>
                  <a:schemeClr val="bg1"/>
                </a:solidFill>
              </a:rPr>
              <a:t>Características Generales del Músculo Esquelético</a:t>
            </a:r>
          </a:p>
        </p:txBody>
      </p:sp>
      <p:sp>
        <p:nvSpPr>
          <p:cNvPr id="3" name="CuadroTexto 2">
            <a:extLst>
              <a:ext uri="{FF2B5EF4-FFF2-40B4-BE49-F238E27FC236}">
                <a16:creationId xmlns:a16="http://schemas.microsoft.com/office/drawing/2014/main" id="{DC012DD0-D5EE-F3A5-C855-53394FD92855}"/>
              </a:ext>
            </a:extLst>
          </p:cNvPr>
          <p:cNvSpPr txBox="1"/>
          <p:nvPr/>
        </p:nvSpPr>
        <p:spPr>
          <a:xfrm>
            <a:off x="251520" y="1052736"/>
            <a:ext cx="8640960" cy="4467057"/>
          </a:xfrm>
          <a:prstGeom prst="rect">
            <a:avLst/>
          </a:prstGeom>
          <a:noFill/>
        </p:spPr>
        <p:txBody>
          <a:bodyPr wrap="square">
            <a:spAutoFit/>
          </a:bodyPr>
          <a:lstStyle/>
          <a:p>
            <a:pPr algn="just">
              <a:lnSpc>
                <a:spcPct val="150000"/>
              </a:lnSpc>
            </a:pPr>
            <a:r>
              <a:rPr lang="es-ES" sz="2400" dirty="0">
                <a:solidFill>
                  <a:schemeClr val="bg1"/>
                </a:solidFill>
              </a:rPr>
              <a:t>3. Los músculos, junto con los huesos protegen a los órganos internos y confieren movilidad al cuerpo.</a:t>
            </a:r>
          </a:p>
          <a:p>
            <a:pPr algn="just">
              <a:lnSpc>
                <a:spcPct val="150000"/>
              </a:lnSpc>
            </a:pPr>
            <a:r>
              <a:rPr lang="es-ES" sz="2400" dirty="0">
                <a:solidFill>
                  <a:schemeClr val="bg1"/>
                </a:solidFill>
              </a:rPr>
              <a:t>4. Dan forma al organismo y confieren expresividad al rostro.</a:t>
            </a:r>
          </a:p>
          <a:p>
            <a:pPr algn="just">
              <a:lnSpc>
                <a:spcPct val="150000"/>
              </a:lnSpc>
            </a:pPr>
            <a:r>
              <a:rPr lang="es-ES" sz="2400" dirty="0">
                <a:solidFill>
                  <a:schemeClr val="bg1"/>
                </a:solidFill>
              </a:rPr>
              <a:t>5. Los mm tienen nombres que aluden a su forma, función e inserciones: por ejemplo, el mm trapecio del dorso se llama de este modo porque se parece a la figura geométrica de este nombre, el mm masetero de la cara debe su nombre a su función masticatoria.</a:t>
            </a:r>
            <a:br>
              <a:rPr lang="es-ES" sz="2400" dirty="0">
                <a:solidFill>
                  <a:schemeClr val="bg1"/>
                </a:solidFill>
              </a:rPr>
            </a:br>
            <a:endParaRPr lang="es-ES" sz="2400" dirty="0">
              <a:solidFill>
                <a:schemeClr val="bg1"/>
              </a:solidFill>
            </a:endParaRPr>
          </a:p>
        </p:txBody>
      </p:sp>
    </p:spTree>
    <p:extLst>
      <p:ext uri="{BB962C8B-B14F-4D97-AF65-F5344CB8AC3E}">
        <p14:creationId xmlns:p14="http://schemas.microsoft.com/office/powerpoint/2010/main" val="289159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bKf_HuYG-vE/TWChXDnk4KI/AAAAAAAABDs/-V3q467i0O0/s1600/FORMAS%2BMUSCULA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2" y="-123428"/>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6237312"/>
            <a:ext cx="3066480" cy="523220"/>
          </a:xfrm>
          <a:prstGeom prst="rect">
            <a:avLst/>
          </a:prstGeom>
        </p:spPr>
        <p:txBody>
          <a:bodyPr wrap="none">
            <a:spAutoFit/>
          </a:bodyPr>
          <a:lstStyle/>
          <a:p>
            <a:r>
              <a:rPr lang="es-ES" sz="2800" b="1" dirty="0">
                <a:solidFill>
                  <a:schemeClr val="bg1"/>
                </a:solidFill>
              </a:rPr>
              <a:t>Formas Musculares</a:t>
            </a:r>
            <a:endParaRPr lang="es-ES" sz="2800" dirty="0">
              <a:solidFill>
                <a:schemeClr val="bg1"/>
              </a:solidFill>
            </a:endParaRPr>
          </a:p>
        </p:txBody>
      </p:sp>
    </p:spTree>
    <p:extLst>
      <p:ext uri="{BB962C8B-B14F-4D97-AF65-F5344CB8AC3E}">
        <p14:creationId xmlns:p14="http://schemas.microsoft.com/office/powerpoint/2010/main" val="356563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119" y="692696"/>
            <a:ext cx="8964488" cy="5755422"/>
          </a:xfrm>
          <a:prstGeom prst="rect">
            <a:avLst/>
          </a:prstGeom>
        </p:spPr>
        <p:txBody>
          <a:bodyPr wrap="square">
            <a:spAutoFit/>
          </a:bodyPr>
          <a:lstStyle/>
          <a:p>
            <a:pPr marL="342900" indent="-342900" algn="just">
              <a:buFont typeface="Arial" pitchFamily="34" charset="0"/>
              <a:buChar char="•"/>
            </a:pPr>
            <a:r>
              <a:rPr lang="es-ES" sz="2400" dirty="0">
                <a:solidFill>
                  <a:schemeClr val="bg1"/>
                </a:solidFill>
              </a:rPr>
              <a:t>Los mm esqueléticos son órganos formados </a:t>
            </a:r>
            <a:r>
              <a:rPr lang="es-ES" sz="2400" b="1" dirty="0">
                <a:solidFill>
                  <a:schemeClr val="bg1"/>
                </a:solidFill>
              </a:rPr>
              <a:t>por tejido muscular estriado, </a:t>
            </a:r>
            <a:r>
              <a:rPr lang="es-ES" sz="2400" dirty="0">
                <a:solidFill>
                  <a:schemeClr val="bg1"/>
                </a:solidFill>
              </a:rPr>
              <a:t>compuesto por conjuntos de células alargadas llamadas</a:t>
            </a:r>
            <a:r>
              <a:rPr lang="es-ES" sz="2400" b="1" dirty="0">
                <a:solidFill>
                  <a:schemeClr val="bg1"/>
                </a:solidFill>
              </a:rPr>
              <a:t> fibras musculares</a:t>
            </a:r>
            <a:r>
              <a:rPr lang="es-ES" sz="2400" dirty="0">
                <a:solidFill>
                  <a:schemeClr val="bg1"/>
                </a:solidFill>
              </a:rPr>
              <a:t>. </a:t>
            </a:r>
          </a:p>
          <a:p>
            <a:pPr marL="342900" indent="-342900" algn="just">
              <a:buFont typeface="Arial" pitchFamily="34" charset="0"/>
              <a:buChar char="•"/>
            </a:pPr>
            <a:r>
              <a:rPr lang="es-ES" sz="2400" dirty="0">
                <a:solidFill>
                  <a:schemeClr val="bg1"/>
                </a:solidFill>
              </a:rPr>
              <a:t>Las fibras se organizan formando haces que a su vez están rodeados de una vaina conjuntivas que se prolongan formando los </a:t>
            </a:r>
            <a:r>
              <a:rPr lang="es-ES" sz="2400" b="1" dirty="0">
                <a:solidFill>
                  <a:schemeClr val="bg1"/>
                </a:solidFill>
              </a:rPr>
              <a:t>tendones</a:t>
            </a:r>
            <a:r>
              <a:rPr lang="es-ES" sz="2400" dirty="0">
                <a:solidFill>
                  <a:schemeClr val="bg1"/>
                </a:solidFill>
              </a:rPr>
              <a:t>, con lo que se unen a los huesos. Su forma es variable. La más típica es la forma de huso muy alargado, gruesos en el centro y finos en los extremos.</a:t>
            </a:r>
          </a:p>
          <a:p>
            <a:pPr marL="342900" indent="-342900" algn="just">
              <a:buFont typeface="Arial" pitchFamily="34" charset="0"/>
              <a:buChar char="•"/>
            </a:pPr>
            <a:r>
              <a:rPr lang="es-ES" sz="2400" dirty="0">
                <a:solidFill>
                  <a:schemeClr val="bg1"/>
                </a:solidFill>
              </a:rPr>
              <a:t>Su misión es permitir el movimiento de las diversas partes del cuerpo.</a:t>
            </a:r>
          </a:p>
          <a:p>
            <a:pPr marL="342900" indent="-342900" algn="just">
              <a:buFont typeface="Arial" pitchFamily="34" charset="0"/>
              <a:buChar char="•"/>
            </a:pPr>
            <a:r>
              <a:rPr lang="es-ES" sz="2400" dirty="0">
                <a:solidFill>
                  <a:schemeClr val="bg1"/>
                </a:solidFill>
              </a:rPr>
              <a:t>Intervienen en la regulación de la temperatura corporal al producir calor mediante su movimiento e intervienen en el desplazamiento forzado de la sangre en las venas.</a:t>
            </a:r>
          </a:p>
          <a:p>
            <a:pPr marL="342900" indent="-342900" algn="just">
              <a:buFont typeface="Arial" pitchFamily="34" charset="0"/>
              <a:buChar char="•"/>
            </a:pPr>
            <a:r>
              <a:rPr lang="es-ES" sz="2800" b="1" dirty="0">
                <a:solidFill>
                  <a:schemeClr val="bg1"/>
                </a:solidFill>
              </a:rPr>
              <a:t>El músculo esquelético estriado se caracteriza por ser voluntario, es decir que se halla bajo control consciente</a:t>
            </a:r>
            <a:r>
              <a:rPr lang="es-ES" sz="2400" b="1" dirty="0">
                <a:solidFill>
                  <a:schemeClr val="bg1"/>
                </a:solidFill>
              </a:rPr>
              <a:t>.</a:t>
            </a:r>
          </a:p>
        </p:txBody>
      </p:sp>
      <p:sp>
        <p:nvSpPr>
          <p:cNvPr id="5" name="4 Rectángulo"/>
          <p:cNvSpPr/>
          <p:nvPr/>
        </p:nvSpPr>
        <p:spPr>
          <a:xfrm>
            <a:off x="2206363" y="68758"/>
            <a:ext cx="4572000" cy="1107996"/>
          </a:xfrm>
          <a:prstGeom prst="rect">
            <a:avLst/>
          </a:prstGeom>
        </p:spPr>
        <p:txBody>
          <a:bodyPr>
            <a:spAutoFit/>
          </a:bodyPr>
          <a:lstStyle/>
          <a:p>
            <a:pPr algn="ctr"/>
            <a:r>
              <a:rPr lang="es-ES" sz="2400" b="1" dirty="0">
                <a:solidFill>
                  <a:schemeClr val="bg1"/>
                </a:solidFill>
              </a:rPr>
              <a:t>Estructura de un Músculo(mm)  Esquelético</a:t>
            </a:r>
            <a:br>
              <a:rPr lang="es-ES" dirty="0">
                <a:solidFill>
                  <a:schemeClr val="bg1"/>
                </a:solidFill>
              </a:rPr>
            </a:br>
            <a:endParaRPr lang="es-ES" dirty="0"/>
          </a:p>
        </p:txBody>
      </p:sp>
    </p:spTree>
    <p:extLst>
      <p:ext uri="{BB962C8B-B14F-4D97-AF65-F5344CB8AC3E}">
        <p14:creationId xmlns:p14="http://schemas.microsoft.com/office/powerpoint/2010/main" val="30382996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338</TotalTime>
  <Words>3137</Words>
  <Application>Microsoft Office PowerPoint</Application>
  <PresentationFormat>Presentación en pantalla (4:3)</PresentationFormat>
  <Paragraphs>235</Paragraphs>
  <Slides>37</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Aptos</vt:lpstr>
      <vt:lpstr>Arial</vt:lpstr>
      <vt:lpstr>Arial Narrow</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Clasificación de los Músculos.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CTE</cp:lastModifiedBy>
  <cp:revision>33</cp:revision>
  <dcterms:created xsi:type="dcterms:W3CDTF">2016-05-20T03:00:43Z</dcterms:created>
  <dcterms:modified xsi:type="dcterms:W3CDTF">2025-06-02T13:03:26Z</dcterms:modified>
</cp:coreProperties>
</file>