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notesMasterIdLst>
    <p:notesMasterId r:id="rId26"/>
  </p:notesMasterIdLst>
  <p:sldIdLst>
    <p:sldId id="278" r:id="rId2"/>
    <p:sldId id="279" r:id="rId3"/>
    <p:sldId id="281" r:id="rId4"/>
    <p:sldId id="282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6" r:id="rId13"/>
    <p:sldId id="315" r:id="rId14"/>
    <p:sldId id="287" r:id="rId15"/>
    <p:sldId id="288" r:id="rId16"/>
    <p:sldId id="307" r:id="rId17"/>
    <p:sldId id="289" r:id="rId18"/>
    <p:sldId id="295" r:id="rId19"/>
    <p:sldId id="296" r:id="rId20"/>
    <p:sldId id="293" r:id="rId21"/>
    <p:sldId id="294" r:id="rId22"/>
    <p:sldId id="297" r:id="rId23"/>
    <p:sldId id="335" r:id="rId24"/>
    <p:sldId id="34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95118" autoAdjust="0"/>
  </p:normalViewPr>
  <p:slideViewPr>
    <p:cSldViewPr snapToGrid="0">
      <p:cViewPr varScale="1">
        <p:scale>
          <a:sx n="71" d="100"/>
          <a:sy n="71" d="100"/>
        </p:scale>
        <p:origin x="52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F19CC-0F28-4CF7-B0D3-0819BC96AAF8}" type="datetimeFigureOut">
              <a:rPr lang="es-419" smtClean="0"/>
              <a:t>30/5/2025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8CD5A-7301-49D8-916A-190272BB0F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3673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61C84-F597-9635-F58B-60474D8B0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3B15A5-4F88-35FD-BEE0-D481CF354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A2510D-6C3D-2B77-BBE0-3BE0E7C2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BFB980-F7BC-89F0-C9D5-024988DCF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E31D7B-A5A9-7825-2BD0-9CC02C3F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2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29186-32BF-2857-12BF-2F206A67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F52006-5E33-1308-905F-20DA2C228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E177FD-9020-3B06-0560-9D80FE09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46EFB3-830A-A302-40FE-DE357458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F5E2C9-59ED-B518-EBC0-56099C16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5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0CD03D-D3F5-FA05-3F77-3B01CDDA3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2F13A7-6840-2333-64EA-FB2F66AEA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EA3FCD-4FC0-98A3-E459-071DB078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681FA-ED2F-EFCA-1F31-F4EF6A6E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BC9316-8478-5D0B-9809-91F284B0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9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55981-77A4-3BFE-2E7A-FF61FA75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205B7B-F0AA-DD1F-DE6E-F4431E01D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9AA772-1CBE-61D3-5215-FF642A3E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3C22D5-0102-38ED-A5B0-C0763517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A565C5-288D-9E3E-9113-F75306E2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3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F2053-A817-DAFC-FB78-134D0CE7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2AC3F9-9F13-D05D-50C5-24B39ED5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2164BF-BA4D-331A-B82B-00806906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513E7A-6628-070D-17FA-9EF0940F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306A36-ACBB-051E-E2C9-1E618EA2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6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638CB-6DDB-087B-8C0D-0122BEFA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73903D-F3A8-4B06-3C1D-17DDCE3F3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3A74E4-263D-E580-F1DD-ABA0FC338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5033DA-051E-BB39-AE8E-6099FB4C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582DD8-29C3-0AFB-174D-508A0DD23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6ECA2B-A12C-A278-8B48-C6519BC7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2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66FBF-2E1B-D116-96BB-0C11627A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B9C688-4EFB-F05D-52F2-EE25F3DAF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34D595-F473-FBC2-4A75-DBD38726D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F2E63E-5CF8-2881-A1CF-EBCA44EDD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B315DC-4DA6-E7A4-2404-D7325DA6D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2DF906-5F73-5724-098B-866155D1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E4ED22-7E01-279D-0A33-A2632DF0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DA279B3-7C98-56D8-D987-6CD0CCE7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4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7276A-F8E8-770D-25F1-D273A318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C4EE30-C2D3-AE8A-F3D2-B7A311F1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24B799-A716-15D6-F4FF-600B0416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A18F49-496B-E638-4AB4-333C5148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8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92CB5B-F64B-EBE9-E3FC-FE032F35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89787E-E4ED-0C5E-8513-F19ABBDE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CC028A-E3E7-6E23-6EF8-DC891A04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3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F932D-C0CF-8D0E-D4F5-B04357F6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ADF126-7844-1FB8-0AC2-3106ABC0B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F5F98E-D63F-37D2-E49B-CD4A43507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2EFF22-E143-5F0E-71E9-3AA17CA3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F49BD5-0B3A-02FE-6D46-B881BE1B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41ACDE-4A75-E6B5-DAC5-855333C3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5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488A8-E579-5FE6-4FB1-48F47238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DE4144-1647-02EF-9114-328EE51C9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D1248A-1CB5-E205-4B7A-4AF7287AC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E2A3E1-23FE-1D00-3A1B-43A8093B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92E6D3-0512-4F14-B6E6-40AC7D32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E34EDA-7E03-9D1F-C045-802B8DAF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3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90234C-15D2-450F-4752-373E1171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D45C4F-6813-078E-036E-6635DFC46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7603AE-8BA2-5B88-ADD6-86808DC06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61C25-6AD9-DCE2-A866-17BA15319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B79A05-FC8A-7369-21E9-A8BBA25D6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7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0079" y="1065773"/>
            <a:ext cx="6352318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sinoviales</a:t>
            </a:r>
          </a:p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Meniscos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VE" altLang="es-VE" sz="2400" dirty="0"/>
              <a:t>Son almohadillas de fibrocartílago entre las superficies articulares de los huesos que se fijan a la cápsula articular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VE" altLang="es-VE" sz="2400" dirty="0"/>
              <a:t>Subdividen la cápsula sinovial en dos espacios, permitiendo movimientos separados en cada espacio.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5451" t="25493" r="33848" b="33059"/>
          <a:stretch/>
        </p:blipFill>
        <p:spPr>
          <a:xfrm>
            <a:off x="7737725" y="1984190"/>
            <a:ext cx="3766887" cy="285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4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7545" y="1176008"/>
            <a:ext cx="6208294" cy="377762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altLang="es-VE" sz="2400" b="1" dirty="0"/>
              <a:t>Articulación </a:t>
            </a:r>
            <a:r>
              <a:rPr lang="es-ES" altLang="es-VE" sz="2400" b="1" dirty="0" err="1"/>
              <a:t>condílea</a:t>
            </a:r>
            <a:r>
              <a:rPr lang="es-ES" altLang="es-VE" sz="2400" b="1" dirty="0"/>
              <a:t> (</a:t>
            </a:r>
            <a:r>
              <a:rPr lang="es-ES" altLang="es-VE" sz="2400" b="1" i="1" dirty="0"/>
              <a:t>elipsoide)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altLang="es-VE" sz="2400" dirty="0"/>
              <a:t>Cuenta con un hueso cuya prominencia oval convexa encaja en la depresión oval de otro. 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altLang="es-VE" sz="2400" dirty="0" err="1"/>
              <a:t>Ej</a:t>
            </a:r>
            <a:r>
              <a:rPr lang="es-ES" altLang="es-VE" sz="2400" dirty="0"/>
              <a:t>: articulaciones de la muñeca y las </a:t>
            </a:r>
            <a:r>
              <a:rPr lang="es-ES" altLang="es-VE" sz="2400" dirty="0" err="1"/>
              <a:t>metacarpofalángicas</a:t>
            </a:r>
            <a:r>
              <a:rPr lang="es-ES" altLang="es-VE" sz="2400" dirty="0"/>
              <a:t> de los dedos segundo a quinto. 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altLang="es-VE" sz="2400" dirty="0"/>
              <a:t>Son biaxiales, dado que permiten movimientos alrededor de dos ejes. 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altLang="es-VE" sz="2400" dirty="0"/>
              <a:t>Movimiento del índice de arriba abajo y de un lado a otro.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066" t="38213" r="55671" b="17270"/>
          <a:stretch/>
        </p:blipFill>
        <p:spPr>
          <a:xfrm>
            <a:off x="7227720" y="1824937"/>
            <a:ext cx="4588042" cy="325654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171954" y="376518"/>
            <a:ext cx="5202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Articulaciones Sinoviales</a:t>
            </a:r>
          </a:p>
        </p:txBody>
      </p:sp>
    </p:spTree>
    <p:extLst>
      <p:ext uri="{BB962C8B-B14F-4D97-AF65-F5344CB8AC3E}">
        <p14:creationId xmlns:p14="http://schemas.microsoft.com/office/powerpoint/2010/main" val="342082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8928" y="1324803"/>
            <a:ext cx="6208294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altLang="es-VE" sz="2400" b="1" dirty="0"/>
              <a:t>Articulaciones esféricas (enartrosis)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altLang="es-VE" sz="2400" dirty="0"/>
              <a:t>Constan de un hueso cuya su­perficie tiene forma esférica y encaja en una depresión en copa de otro hueso.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altLang="es-VE" sz="2400" dirty="0" err="1"/>
              <a:t>Ej</a:t>
            </a:r>
            <a:r>
              <a:rPr lang="es-ES" altLang="es-VE" sz="2400" dirty="0"/>
              <a:t>: articulaciones de los hombros y las caderas.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altLang="es-VE" sz="2400" dirty="0"/>
              <a:t>Son </a:t>
            </a:r>
            <a:r>
              <a:rPr lang="es-ES" altLang="es-VE" sz="2400" i="1" dirty="0" err="1"/>
              <a:t>multiaxiales</a:t>
            </a:r>
            <a:r>
              <a:rPr lang="es-ES" altLang="es-VE" sz="2400" i="1" dirty="0"/>
              <a:t> (</a:t>
            </a:r>
            <a:r>
              <a:rPr lang="es-ES" altLang="es-VE" sz="2400" i="1" dirty="0" err="1"/>
              <a:t>poliaxiales</a:t>
            </a:r>
            <a:r>
              <a:rPr lang="es-ES" altLang="es-VE" sz="2400" i="1" dirty="0"/>
              <a:t>), </a:t>
            </a:r>
            <a:r>
              <a:rPr lang="es-ES" altLang="es-VE" sz="2400" dirty="0"/>
              <a:t>ya que dan cabida a movimientos en tres ejes y en todas las direcciones intermedias.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9507" t="30537" r="13998" b="18147"/>
          <a:stretch/>
        </p:blipFill>
        <p:spPr>
          <a:xfrm>
            <a:off x="7091905" y="1491656"/>
            <a:ext cx="4748464" cy="375385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171954" y="376518"/>
            <a:ext cx="5202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Articulaciones Sinoviales</a:t>
            </a:r>
          </a:p>
        </p:txBody>
      </p:sp>
    </p:spTree>
    <p:extLst>
      <p:ext uri="{BB962C8B-B14F-4D97-AF65-F5344CB8AC3E}">
        <p14:creationId xmlns:p14="http://schemas.microsoft.com/office/powerpoint/2010/main" val="2103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35842" y="1281767"/>
            <a:ext cx="8351026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altLang="es-VE" sz="2400" b="1" dirty="0">
                <a:ea typeface="Tahoma" panose="020B0604030504040204" pitchFamily="34" charset="0"/>
                <a:cs typeface="Tahoma" panose="020B0604030504040204" pitchFamily="34" charset="0"/>
              </a:rPr>
              <a:t>Movimientos angulares </a:t>
            </a:r>
            <a:endParaRPr lang="es-ES" altLang="es-VE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altLang="es-VE" sz="2400" dirty="0">
                <a:ea typeface="Tahoma" panose="020B0604030504040204" pitchFamily="34" charset="0"/>
                <a:cs typeface="Tahoma" panose="020B0604030504040204" pitchFamily="34" charset="0"/>
              </a:rPr>
              <a:t>Se incrementa o reduce el ángulo entre los huesos articulares. </a:t>
            </a:r>
          </a:p>
          <a:p>
            <a:pPr algn="just"/>
            <a:r>
              <a:rPr lang="es-ES" altLang="es-VE" sz="2400" dirty="0">
                <a:ea typeface="Tahoma" panose="020B0604030504040204" pitchFamily="34" charset="0"/>
                <a:cs typeface="Tahoma" panose="020B0604030504040204" pitchFamily="34" charset="0"/>
              </a:rPr>
              <a:t>Los principales son: </a:t>
            </a:r>
          </a:p>
          <a:p>
            <a:pPr lvl="1" algn="just"/>
            <a:r>
              <a:rPr lang="es-ES" altLang="es-VE" sz="2400" dirty="0">
                <a:ea typeface="Tahoma" panose="020B0604030504040204" pitchFamily="34" charset="0"/>
                <a:cs typeface="Tahoma" panose="020B0604030504040204" pitchFamily="34" charset="0"/>
              </a:rPr>
              <a:t>Flexión </a:t>
            </a:r>
          </a:p>
          <a:p>
            <a:pPr lvl="1" algn="just"/>
            <a:r>
              <a:rPr lang="es-ES" altLang="es-VE" sz="2400" dirty="0">
                <a:ea typeface="Tahoma" panose="020B0604030504040204" pitchFamily="34" charset="0"/>
                <a:cs typeface="Tahoma" panose="020B0604030504040204" pitchFamily="34" charset="0"/>
              </a:rPr>
              <a:t>Extensión </a:t>
            </a:r>
          </a:p>
          <a:p>
            <a:pPr lvl="1" algn="just"/>
            <a:r>
              <a:rPr lang="es-ES" altLang="es-VE" sz="2400" dirty="0">
                <a:ea typeface="Tahoma" panose="020B0604030504040204" pitchFamily="34" charset="0"/>
                <a:cs typeface="Tahoma" panose="020B0604030504040204" pitchFamily="34" charset="0"/>
              </a:rPr>
              <a:t>Extensión lateral </a:t>
            </a:r>
          </a:p>
          <a:p>
            <a:pPr lvl="1" algn="just"/>
            <a:r>
              <a:rPr lang="es-ES" altLang="es-VE" sz="2400" dirty="0">
                <a:ea typeface="Tahoma" panose="020B0604030504040204" pitchFamily="34" charset="0"/>
                <a:cs typeface="Tahoma" panose="020B0604030504040204" pitchFamily="34" charset="0"/>
              </a:rPr>
              <a:t>Hiperextensión </a:t>
            </a:r>
          </a:p>
          <a:p>
            <a:pPr lvl="1" algn="just"/>
            <a:r>
              <a:rPr lang="es-ES" altLang="es-VE" sz="2400" dirty="0">
                <a:ea typeface="Tahoma" panose="020B0604030504040204" pitchFamily="34" charset="0"/>
                <a:cs typeface="Tahoma" panose="020B0604030504040204" pitchFamily="34" charset="0"/>
              </a:rPr>
              <a:t>Abduc­ción </a:t>
            </a:r>
          </a:p>
          <a:p>
            <a:pPr lvl="1" algn="just"/>
            <a:r>
              <a:rPr lang="es-ES" altLang="es-VE" sz="2400" dirty="0">
                <a:ea typeface="Tahoma" panose="020B0604030504040204" pitchFamily="34" charset="0"/>
                <a:cs typeface="Tahoma" panose="020B0604030504040204" pitchFamily="34" charset="0"/>
              </a:rPr>
              <a:t>Aducción</a:t>
            </a:r>
          </a:p>
          <a:p>
            <a:pPr lvl="1" algn="just"/>
            <a:r>
              <a:rPr lang="es-ES" altLang="es-VE" sz="2400" dirty="0">
                <a:ea typeface="Tahoma" panose="020B0604030504040204" pitchFamily="34" charset="0"/>
                <a:cs typeface="Tahoma" panose="020B0604030504040204" pitchFamily="34" charset="0"/>
              </a:rPr>
              <a:t>Circunducción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70064" y="376518"/>
            <a:ext cx="660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movimientos de las Articulaciones</a:t>
            </a:r>
          </a:p>
        </p:txBody>
      </p:sp>
    </p:spTree>
    <p:extLst>
      <p:ext uri="{BB962C8B-B14F-4D97-AF65-F5344CB8AC3E}">
        <p14:creationId xmlns:p14="http://schemas.microsoft.com/office/powerpoint/2010/main" val="94999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7402" y="1027673"/>
            <a:ext cx="6772191" cy="37776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altLang="es-VE" sz="2400" b="1" dirty="0"/>
              <a:t>Deslizamiento: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419" altLang="es-VE" sz="2400" dirty="0"/>
              <a:t>Movimiento de traslación, con una de las superficies articulares fija y la otra moviéndose de adelante hacia atrás o de lado a lado, sin modificación angular.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altLang="es-VE" sz="2400" dirty="0"/>
              <a:t>No hay modificación significativa del ángulo entre los huesos.</a:t>
            </a:r>
          </a:p>
          <a:p>
            <a:pPr algn="just">
              <a:lnSpc>
                <a:spcPct val="150000"/>
              </a:lnSpc>
            </a:pPr>
            <a:r>
              <a:rPr lang="es-ES" altLang="es-VE" sz="2400" dirty="0" err="1"/>
              <a:t>Ej</a:t>
            </a:r>
            <a:r>
              <a:rPr lang="es-ES" altLang="es-VE" sz="2400" dirty="0"/>
              <a:t>: articulaciones </a:t>
            </a:r>
            <a:r>
              <a:rPr lang="es-ES" altLang="es-VE" sz="2400" dirty="0" err="1"/>
              <a:t>intercarpianas</a:t>
            </a:r>
            <a:r>
              <a:rPr lang="es-ES" altLang="es-VE" sz="2400" dirty="0"/>
              <a:t> e </a:t>
            </a:r>
            <a:r>
              <a:rPr lang="es-ES" altLang="es-VE" sz="2400" dirty="0" err="1"/>
              <a:t>intertarsianas</a:t>
            </a:r>
            <a:r>
              <a:rPr lang="es-ES" altLang="es-VE" sz="24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70064" y="376518"/>
            <a:ext cx="660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movimientos de las Articulaciones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832" t="15187" r="47782" b="17707"/>
          <a:stretch/>
        </p:blipFill>
        <p:spPr>
          <a:xfrm>
            <a:off x="7617413" y="1741681"/>
            <a:ext cx="4347410" cy="3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9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38166" y="1002358"/>
            <a:ext cx="5897003" cy="3777622"/>
          </a:xfrm>
        </p:spPr>
        <p:txBody>
          <a:bodyPr>
            <a:noAutofit/>
          </a:bodyPr>
          <a:lstStyle/>
          <a:p>
            <a:pPr algn="just"/>
            <a:r>
              <a:rPr lang="es-ES" altLang="es-VE" sz="2400" dirty="0"/>
              <a:t>La flexión y extensión son movimientos opuestos. </a:t>
            </a:r>
          </a:p>
          <a:p>
            <a:pPr algn="just"/>
            <a:r>
              <a:rPr lang="es-ES" altLang="es-VE" sz="2400" b="1" dirty="0"/>
              <a:t>Flexión: </a:t>
            </a:r>
            <a:r>
              <a:rPr lang="es-ES" altLang="es-VE" sz="2400" dirty="0"/>
              <a:t>disminuye el ángulo entre los huesos articulares.</a:t>
            </a:r>
          </a:p>
          <a:p>
            <a:pPr algn="just"/>
            <a:r>
              <a:rPr lang="es-ES" altLang="es-VE" sz="2400" b="1" dirty="0"/>
              <a:t>Extensión: </a:t>
            </a:r>
            <a:r>
              <a:rPr lang="es-419" altLang="es-VE" sz="2400" dirty="0"/>
              <a:t>aumento del ángulo formado entre huesos o segmentos del cuerpo. Es el movimiento opuesto a la flexión.</a:t>
            </a:r>
          </a:p>
          <a:p>
            <a:pPr algn="just"/>
            <a:r>
              <a:rPr lang="es-ES" altLang="es-VE" sz="2400" dirty="0"/>
              <a:t>Por lo regular ambas acciones ocurren en el plano sagital. </a:t>
            </a:r>
          </a:p>
          <a:p>
            <a:pPr algn="just"/>
            <a:r>
              <a:rPr lang="es-ES" altLang="es-VE" sz="2400" dirty="0"/>
              <a:t>Ambos movimientos  aparecen en las articulaciones en bisagra, pivote, </a:t>
            </a:r>
            <a:r>
              <a:rPr lang="es-ES" altLang="es-VE" sz="2400" dirty="0" err="1"/>
              <a:t>condileas</a:t>
            </a:r>
            <a:r>
              <a:rPr lang="es-ES" altLang="es-VE" sz="2400" dirty="0"/>
              <a:t>, en silla de montar y esféricas.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70064" y="376518"/>
            <a:ext cx="660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movimientos de las Articulaciones</a:t>
            </a:r>
          </a:p>
        </p:txBody>
      </p:sp>
      <p:pic>
        <p:nvPicPr>
          <p:cNvPr id="7" name="Picture 6" descr="1704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t="4356" r="7979" b="20120"/>
          <a:stretch>
            <a:fillRect/>
          </a:stretch>
        </p:blipFill>
        <p:spPr bwMode="auto">
          <a:xfrm>
            <a:off x="272487" y="1201025"/>
            <a:ext cx="1737875" cy="16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704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 r="7164" b="21573"/>
          <a:stretch>
            <a:fillRect/>
          </a:stretch>
        </p:blipFill>
        <p:spPr bwMode="auto">
          <a:xfrm>
            <a:off x="272487" y="3780207"/>
            <a:ext cx="1844147" cy="179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obsea.co/stretching/img/Arm_Flexion_Extens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54" y="3409208"/>
            <a:ext cx="1905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bsea.co/stretching/img/Neck_Extension_Flex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27" y="1007071"/>
            <a:ext cx="1614179" cy="21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obsea.co/stretching/img/Knee_Thigh_Extension_Flexio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86" y="1002358"/>
            <a:ext cx="1674841" cy="222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uñeca y man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83" y="3780207"/>
            <a:ext cx="1791654" cy="17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57011" y="1633460"/>
            <a:ext cx="6772191" cy="37776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altLang="es-VE" sz="2400" b="1" dirty="0"/>
              <a:t>Flexión lateral: </a:t>
            </a:r>
            <a:r>
              <a:rPr lang="es-ES" altLang="es-VE" sz="2400" dirty="0"/>
              <a:t>oscilación que ocurre en el plano frontal y en la cual participan las articulaciones intervertebrales.</a:t>
            </a:r>
          </a:p>
          <a:p>
            <a:pPr lvl="1">
              <a:lnSpc>
                <a:spcPct val="150000"/>
              </a:lnSpc>
            </a:pPr>
            <a:r>
              <a:rPr lang="es-ES" altLang="es-VE" sz="2400" dirty="0" err="1"/>
              <a:t>Ej</a:t>
            </a:r>
            <a:r>
              <a:rPr lang="es-ES" altLang="es-VE" sz="2400" dirty="0"/>
              <a:t>: movimiento del tronco hacia los lados en la cin­tura.</a:t>
            </a:r>
          </a:p>
          <a:p>
            <a:pPr>
              <a:lnSpc>
                <a:spcPct val="150000"/>
              </a:lnSpc>
            </a:pPr>
            <a:r>
              <a:rPr lang="es-ES" altLang="es-VE" sz="2400" b="1" dirty="0"/>
              <a:t>Hiperextensión: </a:t>
            </a:r>
            <a:r>
              <a:rPr lang="es-ES" altLang="es-VE" sz="2400" dirty="0"/>
              <a:t>movimiento en el cual la extensión prosigue más allá de la posición anatómica.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70064" y="376518"/>
            <a:ext cx="660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movimientos de las Articulaciones</a:t>
            </a:r>
          </a:p>
        </p:txBody>
      </p:sp>
      <p:pic>
        <p:nvPicPr>
          <p:cNvPr id="5" name="Picture 5" descr="1704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4356" r="5826" b="23026"/>
          <a:stretch>
            <a:fillRect/>
          </a:stretch>
        </p:blipFill>
        <p:spPr bwMode="auto">
          <a:xfrm>
            <a:off x="2685170" y="4497391"/>
            <a:ext cx="2125579" cy="171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1704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t="5809" r="8733" b="20120"/>
          <a:stretch>
            <a:fillRect/>
          </a:stretch>
        </p:blipFill>
        <p:spPr bwMode="auto">
          <a:xfrm>
            <a:off x="561473" y="4331367"/>
            <a:ext cx="2046121" cy="20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1889" t="42379" r="62083" b="14200"/>
          <a:stretch/>
        </p:blipFill>
        <p:spPr>
          <a:xfrm>
            <a:off x="1603645" y="1064381"/>
            <a:ext cx="2085474" cy="31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5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78316" y="1633460"/>
            <a:ext cx="4750887" cy="3777622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s-ES" altLang="es-VE" sz="2400" b="1" dirty="0"/>
              <a:t>Abducción </a:t>
            </a:r>
            <a:r>
              <a:rPr lang="es-ES" altLang="es-VE" sz="2400" dirty="0"/>
              <a:t>es el movimiento por el cual un hueso se aleja de su línea media. </a:t>
            </a:r>
          </a:p>
          <a:p>
            <a:pPr algn="just">
              <a:spcAft>
                <a:spcPts val="1200"/>
              </a:spcAft>
            </a:pPr>
            <a:r>
              <a:rPr lang="es-ES" altLang="es-VE" sz="2400" b="1" dirty="0"/>
              <a:t>Aducción </a:t>
            </a:r>
            <a:r>
              <a:rPr lang="es-ES" altLang="es-VE" sz="2400" dirty="0"/>
              <a:t>lo aproxi­ma a dicha línea.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70064" y="376518"/>
            <a:ext cx="660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movimientos de las Articulaciones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3730" t="20124" r="57629" b="42709"/>
          <a:stretch/>
        </p:blipFill>
        <p:spPr>
          <a:xfrm>
            <a:off x="703384" y="1633460"/>
            <a:ext cx="2194561" cy="2460178"/>
          </a:xfrm>
          <a:prstGeom prst="rect">
            <a:avLst/>
          </a:prstGeom>
        </p:spPr>
      </p:pic>
      <p:pic>
        <p:nvPicPr>
          <p:cNvPr id="2050" name="Picture 2" descr="http://mobsea.co/stretching/img/Shoulder_Adduction_Abduc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1" y="4460499"/>
            <a:ext cx="1319130" cy="17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167" y="4093638"/>
            <a:ext cx="1780149" cy="23735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66549" t="13931"/>
          <a:stretch/>
        </p:blipFill>
        <p:spPr>
          <a:xfrm>
            <a:off x="4683240" y="1517246"/>
            <a:ext cx="2180071" cy="25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6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78316" y="1633460"/>
            <a:ext cx="4750887" cy="3777622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s-ES" altLang="es-VE" sz="2400" b="1" dirty="0"/>
              <a:t>Abducción </a:t>
            </a:r>
            <a:r>
              <a:rPr lang="es-ES" altLang="es-VE" sz="2400" dirty="0"/>
              <a:t>es el movimiento por el cual un hueso se aleja de su línea media. </a:t>
            </a:r>
          </a:p>
          <a:p>
            <a:pPr algn="just">
              <a:spcAft>
                <a:spcPts val="1200"/>
              </a:spcAft>
            </a:pPr>
            <a:r>
              <a:rPr lang="es-ES" altLang="es-VE" sz="2400" b="1" dirty="0"/>
              <a:t>Aducción </a:t>
            </a:r>
            <a:r>
              <a:rPr lang="es-ES" altLang="es-VE" sz="2400" dirty="0"/>
              <a:t>lo aproxi­ma a dicha línea.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70064" y="376518"/>
            <a:ext cx="660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movimientos de las Articulaciones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2490" t="18217" r="40423" b="42709"/>
          <a:stretch/>
        </p:blipFill>
        <p:spPr>
          <a:xfrm>
            <a:off x="2715928" y="1252244"/>
            <a:ext cx="2011680" cy="25864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108" t="58170" r="52836" b="7181"/>
          <a:stretch/>
        </p:blipFill>
        <p:spPr>
          <a:xfrm>
            <a:off x="2277978" y="4191195"/>
            <a:ext cx="2887581" cy="24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00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14104" y="1190167"/>
            <a:ext cx="5826586" cy="377762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s-ES" altLang="es-VE" sz="2400" b="1" dirty="0" err="1"/>
              <a:t>Circunducción</a:t>
            </a:r>
            <a:r>
              <a:rPr lang="es-ES" altLang="es-VE" sz="2400" b="1" dirty="0"/>
              <a:t> </a:t>
            </a:r>
            <a:r>
              <a:rPr lang="es-ES" altLang="es-VE" sz="2400" dirty="0"/>
              <a:t>es el movimiento del extremo distal de una parte del cuerpo en círculo. Se trata de una secuencia continua de flexión, abducción, extensión y aducción.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70064" y="376518"/>
            <a:ext cx="660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movimientos de las Articulaciones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802" t="29793" r="8698" b="3541"/>
          <a:stretch/>
        </p:blipFill>
        <p:spPr>
          <a:xfrm>
            <a:off x="6669984" y="4118436"/>
            <a:ext cx="4314826" cy="26150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49" y="1190167"/>
            <a:ext cx="5541168" cy="32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14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77263" y="1633460"/>
            <a:ext cx="5151940" cy="377762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s-ES" altLang="es-VE" sz="2400" b="1" dirty="0"/>
              <a:t>Rotación </a:t>
            </a:r>
            <a:r>
              <a:rPr lang="es-ES" altLang="es-VE" sz="2400" dirty="0"/>
              <a:t>el hueso gira en torno de su propio eje longitudinal.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s-ES" altLang="es-VE" sz="2400" dirty="0"/>
              <a:t>Este movimiento lo realizan las articulaciones en pivote y las esféricas.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70064" y="376518"/>
            <a:ext cx="660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movimientos de las Articulaciones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376" t="18257" r="42252" b="31524"/>
          <a:stretch/>
        </p:blipFill>
        <p:spPr>
          <a:xfrm>
            <a:off x="673768" y="1737439"/>
            <a:ext cx="5903495" cy="367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8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2840" y="1369286"/>
            <a:ext cx="6866668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sinoviales</a:t>
            </a:r>
          </a:p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Meniscos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VE" altLang="es-VE" sz="2400" b="1" dirty="0"/>
              <a:t>Función</a:t>
            </a:r>
            <a:r>
              <a:rPr lang="es-VE" altLang="es-VE" sz="2400" dirty="0"/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VE" altLang="es-VE" sz="2400" dirty="0"/>
              <a:t>Permiten que dos huesos de formas distintas encajen de forma mas estrecha.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VE" altLang="es-VE" sz="2400" dirty="0"/>
              <a:t>Ayudan a mantener la estabilidad de la articulación.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VE" altLang="es-VE" sz="2400" dirty="0"/>
              <a:t>Dirigen el flujo del líquido sinovial hacia las áreas de mayor fricción.</a:t>
            </a:r>
            <a:endParaRPr lang="es-VE" altLang="es-VE" sz="2000" dirty="0"/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5451" t="25493" r="33848" b="33059"/>
          <a:stretch/>
        </p:blipFill>
        <p:spPr>
          <a:xfrm>
            <a:off x="7737725" y="1984190"/>
            <a:ext cx="3766887" cy="285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11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60168" y="1633460"/>
            <a:ext cx="5569035" cy="37776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altLang="es-VE" sz="2400" b="1" dirty="0"/>
              <a:t>Movimientos especiales</a:t>
            </a:r>
          </a:p>
          <a:p>
            <a:pPr algn="just">
              <a:lnSpc>
                <a:spcPct val="150000"/>
              </a:lnSpc>
            </a:pPr>
            <a:r>
              <a:rPr lang="es-ES" altLang="es-VE" sz="2400" b="1" dirty="0" err="1"/>
              <a:t>Protracción</a:t>
            </a:r>
            <a:r>
              <a:rPr lang="es-ES" altLang="es-VE" sz="2400" b="1" dirty="0"/>
              <a:t> </a:t>
            </a:r>
            <a:r>
              <a:rPr lang="es-ES" altLang="es-VE" sz="2400" dirty="0"/>
              <a:t>es el desplazamiento hacia adelante de una parte corporal en plano transverso. </a:t>
            </a:r>
          </a:p>
          <a:p>
            <a:pPr algn="just">
              <a:lnSpc>
                <a:spcPct val="150000"/>
              </a:lnSpc>
            </a:pPr>
            <a:r>
              <a:rPr lang="es-ES" altLang="es-VE" sz="2400" b="1" dirty="0"/>
              <a:t>Retracción </a:t>
            </a:r>
            <a:r>
              <a:rPr lang="es-ES" altLang="es-VE" sz="2400" dirty="0"/>
              <a:t>consiste en regresar a la posición anatómica una parte corporal en </a:t>
            </a:r>
            <a:r>
              <a:rPr lang="es-ES" altLang="es-VE" sz="2400" dirty="0" err="1"/>
              <a:t>protracción</a:t>
            </a:r>
            <a:r>
              <a:rPr lang="es-ES" altLang="es-VE" sz="24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70064" y="376518"/>
            <a:ext cx="660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movimientos de las Articulaciones</a:t>
            </a:r>
          </a:p>
        </p:txBody>
      </p:sp>
      <p:pic>
        <p:nvPicPr>
          <p:cNvPr id="7" name="Picture 7" descr="170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6876" r="3125" b="27499"/>
          <a:stretch>
            <a:fillRect/>
          </a:stretch>
        </p:blipFill>
        <p:spPr bwMode="auto">
          <a:xfrm>
            <a:off x="744287" y="2722650"/>
            <a:ext cx="5029200" cy="17605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4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60168" y="1633460"/>
            <a:ext cx="5569035" cy="37776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altLang="es-VE" sz="2400" b="1" dirty="0"/>
              <a:t>Movimientos especiales</a:t>
            </a:r>
          </a:p>
          <a:p>
            <a:pPr algn="just"/>
            <a:r>
              <a:rPr lang="es-ES" altLang="es-VE" sz="2400" dirty="0"/>
              <a:t>La </a:t>
            </a:r>
            <a:r>
              <a:rPr lang="es-ES" altLang="es-VE" sz="2400" b="1" dirty="0"/>
              <a:t>inversión </a:t>
            </a:r>
            <a:r>
              <a:rPr lang="es-ES" altLang="es-VE" sz="2400" dirty="0"/>
              <a:t>es el movimiento de las plantas de los pies hacia la línea media en las articulaciones </a:t>
            </a:r>
            <a:r>
              <a:rPr lang="es-ES" altLang="es-VE" sz="2400" dirty="0" err="1"/>
              <a:t>intertarsianas</a:t>
            </a:r>
            <a:r>
              <a:rPr lang="es-ES" altLang="es-VE" sz="2400" dirty="0"/>
              <a:t>. </a:t>
            </a:r>
          </a:p>
          <a:p>
            <a:pPr algn="just"/>
            <a:r>
              <a:rPr lang="es-ES" altLang="es-VE" sz="2400" dirty="0"/>
              <a:t>La </a:t>
            </a:r>
            <a:r>
              <a:rPr lang="es-ES" altLang="es-VE" sz="2400" b="1" dirty="0"/>
              <a:t>eversión </a:t>
            </a:r>
            <a:r>
              <a:rPr lang="es-ES" altLang="es-VE" sz="2400" dirty="0"/>
              <a:t>es el movimiento de las plantas de los pies en dirección externa. </a:t>
            </a:r>
          </a:p>
          <a:p>
            <a:pPr algn="just"/>
            <a:r>
              <a:rPr lang="es-ES" altLang="es-VE" sz="2400" dirty="0"/>
              <a:t>La </a:t>
            </a:r>
            <a:r>
              <a:rPr lang="es-ES" altLang="es-VE" sz="2400" b="1" dirty="0" err="1"/>
              <a:t>dorsiflexión</a:t>
            </a:r>
            <a:r>
              <a:rPr lang="es-ES" altLang="es-VE" sz="2400" b="1" dirty="0"/>
              <a:t> </a:t>
            </a:r>
            <a:r>
              <a:rPr lang="es-ES" altLang="es-VE" sz="2400" dirty="0"/>
              <a:t>es la maniobra por la cual se dobla el pie en el tobillo o articulación </a:t>
            </a:r>
            <a:r>
              <a:rPr lang="es-ES" altLang="es-VE" sz="2400" dirty="0" err="1"/>
              <a:t>talocrural</a:t>
            </a:r>
            <a:r>
              <a:rPr lang="es-ES" altLang="es-VE" sz="2400" dirty="0"/>
              <a:t>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70064" y="376518"/>
            <a:ext cx="660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movimientos de las Articulaciones</a:t>
            </a:r>
          </a:p>
        </p:txBody>
      </p:sp>
      <p:pic>
        <p:nvPicPr>
          <p:cNvPr id="8" name="Picture 5" descr="1704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7419" r="4347" b="26775"/>
          <a:stretch>
            <a:fillRect/>
          </a:stretch>
        </p:blipFill>
        <p:spPr bwMode="auto">
          <a:xfrm>
            <a:off x="1192672" y="1757196"/>
            <a:ext cx="44958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1704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5902" r="4416" b="27214"/>
          <a:stretch>
            <a:fillRect/>
          </a:stretch>
        </p:blipFill>
        <p:spPr bwMode="auto">
          <a:xfrm>
            <a:off x="1611772" y="4349583"/>
            <a:ext cx="3657600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23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6190" y="1633460"/>
            <a:ext cx="6323014" cy="37776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altLang="es-VE" sz="2400" b="1" dirty="0"/>
              <a:t>Movimientos especiales</a:t>
            </a:r>
          </a:p>
          <a:p>
            <a:pPr algn="just">
              <a:lnSpc>
                <a:spcPct val="150000"/>
              </a:lnSpc>
            </a:pPr>
            <a:r>
              <a:rPr lang="es-ES" altLang="es-VE" sz="2400" dirty="0"/>
              <a:t>La </a:t>
            </a:r>
            <a:r>
              <a:rPr lang="es-ES" altLang="es-VE" sz="2400" b="1" dirty="0"/>
              <a:t>supinación </a:t>
            </a:r>
            <a:r>
              <a:rPr lang="es-ES" altLang="es-VE" sz="2400" dirty="0"/>
              <a:t>es un movimiento del antebrazo (en las articulaciones </a:t>
            </a:r>
            <a:r>
              <a:rPr lang="es-ES" altLang="es-VE" sz="2400" dirty="0" err="1"/>
              <a:t>radiocubitales</a:t>
            </a:r>
            <a:r>
              <a:rPr lang="es-ES" altLang="es-VE" sz="2400" dirty="0"/>
              <a:t> proximales y distales) que permite girar la palma de la mano en sentidos anterior </a:t>
            </a:r>
            <a:r>
              <a:rPr lang="es-ES" altLang="es-VE" sz="2400"/>
              <a:t>o posterior.</a:t>
            </a:r>
            <a:endParaRPr lang="es-ES" altLang="es-VE" sz="2400" dirty="0"/>
          </a:p>
          <a:p>
            <a:pPr algn="just">
              <a:lnSpc>
                <a:spcPct val="150000"/>
              </a:lnSpc>
            </a:pPr>
            <a:endParaRPr lang="es-ES" altLang="es-VE" sz="2400" dirty="0"/>
          </a:p>
        </p:txBody>
      </p:sp>
      <p:sp>
        <p:nvSpPr>
          <p:cNvPr id="6" name="Rectángulo 5"/>
          <p:cNvSpPr/>
          <p:nvPr/>
        </p:nvSpPr>
        <p:spPr>
          <a:xfrm>
            <a:off x="2470064" y="376518"/>
            <a:ext cx="660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movimientos de las Articulaciones</a:t>
            </a:r>
          </a:p>
        </p:txBody>
      </p:sp>
      <p:pic>
        <p:nvPicPr>
          <p:cNvPr id="10" name="Picture 6" descr="1704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4651" r="6963" b="22481"/>
          <a:stretch>
            <a:fillRect/>
          </a:stretch>
        </p:blipFill>
        <p:spPr bwMode="auto">
          <a:xfrm>
            <a:off x="1156701" y="1975185"/>
            <a:ext cx="3511551" cy="358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03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3A32A5-E01D-43DE-B7EA-9220202E5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6"/>
          <a:stretch/>
        </p:blipFill>
        <p:spPr bwMode="auto">
          <a:xfrm>
            <a:off x="2377440" y="709730"/>
            <a:ext cx="7666892" cy="519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0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5E665DDD-9E27-4FA2-9B66-D03676A7A26F}"/>
              </a:ext>
            </a:extLst>
          </p:cNvPr>
          <p:cNvSpPr/>
          <p:nvPr/>
        </p:nvSpPr>
        <p:spPr>
          <a:xfrm>
            <a:off x="4851756" y="2303231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84741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3011" y="1276400"/>
            <a:ext cx="6366605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sinoviales</a:t>
            </a:r>
          </a:p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Bolsas sinoviales: (</a:t>
            </a:r>
            <a:r>
              <a:rPr lang="es-V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</a:t>
            </a: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VE" sz="2400" dirty="0"/>
              <a:t>Estructura en forma de placa o de colchón que se interpone a modo de menisco entre el tendón del músculo esquelético y la base ósea por la que pasa</a:t>
            </a:r>
            <a:r>
              <a:rPr lang="es-VE" dirty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VE" sz="2400" dirty="0"/>
              <a:t> En su interior se encuentra tapizada por una membrana sinovial y un líquido viscoso.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7830970" y="1912574"/>
            <a:ext cx="3673642" cy="3035954"/>
            <a:chOff x="124387" y="2649993"/>
            <a:chExt cx="3673642" cy="303595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31876" t="27467" r="35451" b="24506"/>
            <a:stretch/>
          </p:blipFill>
          <p:spPr>
            <a:xfrm>
              <a:off x="124387" y="2649993"/>
              <a:ext cx="3673642" cy="3035954"/>
            </a:xfrm>
            <a:prstGeom prst="rect">
              <a:avLst/>
            </a:prstGeom>
          </p:spPr>
        </p:pic>
        <p:sp>
          <p:nvSpPr>
            <p:cNvPr id="5" name="Flecha abajo 4"/>
            <p:cNvSpPr/>
            <p:nvPr/>
          </p:nvSpPr>
          <p:spPr>
            <a:xfrm>
              <a:off x="2245896" y="2967789"/>
              <a:ext cx="336883" cy="80210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1"/>
                </a:solidFill>
              </a:endParaRPr>
            </a:p>
          </p:txBody>
        </p:sp>
        <p:sp>
          <p:nvSpPr>
            <p:cNvPr id="9" name="Flecha derecha 8"/>
            <p:cNvSpPr/>
            <p:nvPr/>
          </p:nvSpPr>
          <p:spPr>
            <a:xfrm>
              <a:off x="1187116" y="4363453"/>
              <a:ext cx="657726" cy="32084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chemeClr val="tx1"/>
                </a:solidFill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7005483" y="4830717"/>
            <a:ext cx="4863787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VE" sz="2400" b="1" dirty="0"/>
              <a:t>Función</a:t>
            </a:r>
            <a:r>
              <a:rPr lang="es-VE" sz="2400" dirty="0"/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VE" sz="2400" dirty="0"/>
              <a:t>Evitar el desgaste del tendón en su movimiento constante.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53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9310" y="1372907"/>
            <a:ext cx="6666643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Articulaciones sinoviales</a:t>
            </a:r>
          </a:p>
          <a:p>
            <a:pPr marL="0" indent="0" algn="just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Vainas sinoviales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VE" sz="2400" dirty="0"/>
              <a:t> Es una lámina que envuelve el tendón completamente.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VE" sz="2400" dirty="0"/>
              <a:t>Fibrosa en su parte externa y serosa en el interior, segrega líquido sinovial.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VE" sz="2200" b="1" dirty="0"/>
              <a:t>Función</a:t>
            </a:r>
            <a:r>
              <a:rPr lang="es-VE" sz="2200" dirty="0"/>
              <a:t>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VE" sz="2200" dirty="0"/>
              <a:t>Sirve como un aislante o cubierta adicional que evite el desgaste del tendón.</a:t>
            </a:r>
            <a:r>
              <a:rPr lang="es-VE" sz="2400" dirty="0"/>
              <a:t> </a:t>
            </a:r>
            <a:endParaRPr lang="es-VE" altLang="es-VE" dirty="0"/>
          </a:p>
        </p:txBody>
      </p:sp>
      <p:sp>
        <p:nvSpPr>
          <p:cNvPr id="6" name="Rectángulo 5"/>
          <p:cNvSpPr/>
          <p:nvPr/>
        </p:nvSpPr>
        <p:spPr>
          <a:xfrm>
            <a:off x="2338485" y="376518"/>
            <a:ext cx="686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estructural de las Articulaciones</a:t>
            </a:r>
          </a:p>
        </p:txBody>
      </p:sp>
      <p:pic>
        <p:nvPicPr>
          <p:cNvPr id="1026" name="Picture 2" descr="http://medicosenformacion4.tripod.com/Fig.7.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49" y="1667875"/>
            <a:ext cx="3398034" cy="40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1637" y="1279481"/>
            <a:ext cx="7826468" cy="37776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altLang="es-VE" sz="2400" dirty="0"/>
              <a:t>Según la configuración de éstas, se dividen en seis subtipos:</a:t>
            </a:r>
          </a:p>
          <a:p>
            <a:pPr marL="1379538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altLang="es-VE" sz="2400" dirty="0"/>
              <a:t>Plana (</a:t>
            </a:r>
            <a:r>
              <a:rPr lang="es-ES" altLang="es-VE" sz="2400"/>
              <a:t>artrodia) </a:t>
            </a:r>
            <a:endParaRPr lang="es-ES" altLang="es-VE" sz="2400" dirty="0"/>
          </a:p>
          <a:p>
            <a:pPr marL="1379538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altLang="es-VE" sz="2400" dirty="0"/>
              <a:t>En bisagra (troclear) </a:t>
            </a:r>
          </a:p>
          <a:p>
            <a:pPr marL="1379538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altLang="es-VE" sz="2400" dirty="0"/>
              <a:t>En pivote (trocoides) </a:t>
            </a:r>
          </a:p>
          <a:p>
            <a:pPr marL="1379538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altLang="es-VE" sz="2400" dirty="0"/>
              <a:t>Condílea (elipsoide) </a:t>
            </a:r>
          </a:p>
          <a:p>
            <a:pPr marL="1379538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altLang="es-VE" sz="2400" dirty="0"/>
              <a:t>En silla de montar (encaje recíproco)</a:t>
            </a:r>
          </a:p>
          <a:p>
            <a:pPr marL="1379538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altLang="es-VE" sz="2400" dirty="0"/>
              <a:t>Esférica (enartrosis)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altLang="es-VE" sz="2400" dirty="0"/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171954" y="376518"/>
            <a:ext cx="5202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Articulaciones Sinoviales</a:t>
            </a:r>
          </a:p>
        </p:txBody>
      </p:sp>
    </p:spTree>
    <p:extLst>
      <p:ext uri="{BB962C8B-B14F-4D97-AF65-F5344CB8AC3E}">
        <p14:creationId xmlns:p14="http://schemas.microsoft.com/office/powerpoint/2010/main" val="123851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5742" y="1127799"/>
            <a:ext cx="6959669" cy="377762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ES" altLang="es-VE" sz="2400" b="1" dirty="0"/>
              <a:t>Articulaciones planas (</a:t>
            </a:r>
            <a:r>
              <a:rPr lang="es-ES" altLang="es-VE" sz="2400" b="1" dirty="0" err="1"/>
              <a:t>artrodia</a:t>
            </a:r>
            <a:r>
              <a:rPr lang="es-ES" altLang="es-VE" sz="2400" b="1" dirty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altLang="es-VE" sz="2400" dirty="0"/>
              <a:t>Las superficies de los huesos son aplanadas o levemente curvas.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altLang="es-VE" sz="2400" dirty="0"/>
              <a:t>Básicamente, las articulaciones planas ejecutan movimientos de deslizamiento </a:t>
            </a:r>
            <a:r>
              <a:rPr lang="es-ES" altLang="es-VE" sz="2400" dirty="0" err="1"/>
              <a:t>laterolaterales</a:t>
            </a:r>
            <a:r>
              <a:rPr lang="es-ES" altLang="es-VE" sz="2400" dirty="0"/>
              <a:t> y anteroposteriores.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altLang="es-VE" sz="2400" dirty="0"/>
              <a:t>Algunos ejemplos son las </a:t>
            </a:r>
            <a:r>
              <a:rPr lang="es-ES" altLang="es-VE" sz="2400" dirty="0" err="1"/>
              <a:t>intercarpianas</a:t>
            </a:r>
            <a:r>
              <a:rPr lang="es-ES" altLang="es-VE" sz="2400" dirty="0"/>
              <a:t>, </a:t>
            </a:r>
            <a:r>
              <a:rPr lang="es-ES" altLang="es-VE" sz="2400" dirty="0" err="1"/>
              <a:t>intertarsianas</a:t>
            </a:r>
            <a:r>
              <a:rPr lang="es-ES" altLang="es-VE" sz="2400" dirty="0"/>
              <a:t>,  </a:t>
            </a:r>
            <a:r>
              <a:rPr lang="es-ES" altLang="es-VE" sz="2400" dirty="0" err="1"/>
              <a:t>esternoclavicular</a:t>
            </a:r>
            <a:r>
              <a:rPr lang="es-ES" altLang="es-VE" sz="2400" dirty="0"/>
              <a:t>, </a:t>
            </a:r>
            <a:r>
              <a:rPr lang="es-ES" altLang="es-VE" sz="2400" dirty="0" err="1"/>
              <a:t>acromioclavicular</a:t>
            </a:r>
            <a:r>
              <a:rPr lang="es-ES" altLang="es-VE" sz="2400" dirty="0"/>
              <a:t>, la </a:t>
            </a:r>
            <a:r>
              <a:rPr lang="es-ES" altLang="es-VE" sz="2400" dirty="0" err="1"/>
              <a:t>esternocostal</a:t>
            </a:r>
            <a:r>
              <a:rPr lang="es-ES" altLang="es-VE" sz="2400" dirty="0"/>
              <a:t> y las </a:t>
            </a:r>
            <a:r>
              <a:rPr lang="es-ES" altLang="es-VE" sz="2400" dirty="0" err="1"/>
              <a:t>vertebrocostales</a:t>
            </a:r>
            <a:r>
              <a:rPr lang="es-ES" altLang="es-VE" sz="2400" dirty="0"/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ES" altLang="es-VE" sz="2400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792" t="25055" r="54685" b="23410"/>
          <a:stretch/>
        </p:blipFill>
        <p:spPr>
          <a:xfrm>
            <a:off x="7529716" y="1695965"/>
            <a:ext cx="4491789" cy="376989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171954" y="376518"/>
            <a:ext cx="5202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Articulaciones Sinoviales</a:t>
            </a:r>
          </a:p>
        </p:txBody>
      </p:sp>
    </p:spTree>
    <p:extLst>
      <p:ext uri="{BB962C8B-B14F-4D97-AF65-F5344CB8AC3E}">
        <p14:creationId xmlns:p14="http://schemas.microsoft.com/office/powerpoint/2010/main" val="145401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2762" y="1154773"/>
            <a:ext cx="6959669" cy="37776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altLang="es-VE" sz="2400" b="1" dirty="0"/>
              <a:t>Articulación en bisagra (</a:t>
            </a:r>
            <a:r>
              <a:rPr lang="es-ES" altLang="es-VE" sz="2400" b="1" dirty="0" err="1"/>
              <a:t>troclear</a:t>
            </a:r>
            <a:r>
              <a:rPr lang="es-ES" altLang="es-VE" sz="2400" b="1" dirty="0"/>
              <a:t>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altLang="es-VE" sz="2400" dirty="0"/>
              <a:t>La superficie convexa de un hueso encaja en la superficie cóncava de otro.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altLang="es-VE" sz="2400" dirty="0" err="1"/>
              <a:t>Ej</a:t>
            </a:r>
            <a:r>
              <a:rPr lang="es-ES" altLang="es-VE" sz="2400" dirty="0"/>
              <a:t>: rodilla, codo, tobillo y las </a:t>
            </a:r>
            <a:r>
              <a:rPr lang="es-ES" altLang="es-VE" sz="2400" dirty="0" err="1"/>
              <a:t>interfalángicas</a:t>
            </a:r>
            <a:r>
              <a:rPr lang="es-ES" altLang="es-VE" sz="2400" dirty="0"/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altLang="es-VE" sz="2400" dirty="0"/>
              <a:t>Producen un movimiento angular de apertura y cierre, como el de la bisagra de una puerta.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altLang="es-VE" sz="2400" dirty="0"/>
              <a:t>Estas articulaciones son </a:t>
            </a:r>
            <a:r>
              <a:rPr lang="es-ES" altLang="es-VE" sz="2400" i="1" dirty="0" err="1"/>
              <a:t>monoaxiales</a:t>
            </a:r>
            <a:r>
              <a:rPr lang="es-ES" altLang="es-VE" sz="2400" i="1" dirty="0"/>
              <a:t>, </a:t>
            </a:r>
            <a:r>
              <a:rPr lang="es-ES" altLang="es-VE" sz="2400" dirty="0"/>
              <a:t>ya que normalmente el movimiento ocurre alrededor de un solo eje.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083" t="22642" r="14121" b="21656"/>
          <a:stretch/>
        </p:blipFill>
        <p:spPr>
          <a:xfrm>
            <a:off x="7587231" y="1551926"/>
            <a:ext cx="4267200" cy="407469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171954" y="376518"/>
            <a:ext cx="5202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Articulaciones Sinoviales</a:t>
            </a:r>
          </a:p>
        </p:txBody>
      </p:sp>
    </p:spTree>
    <p:extLst>
      <p:ext uri="{BB962C8B-B14F-4D97-AF65-F5344CB8AC3E}">
        <p14:creationId xmlns:p14="http://schemas.microsoft.com/office/powerpoint/2010/main" val="34740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2762" y="1024153"/>
            <a:ext cx="7508632" cy="377762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ES" altLang="es-VE" sz="2400" b="1" dirty="0"/>
              <a:t>Articulación en pivote (trocoides)</a:t>
            </a:r>
          </a:p>
          <a:p>
            <a:pPr marL="0" indent="0" algn="just">
              <a:buNone/>
            </a:pPr>
            <a:r>
              <a:rPr lang="es-ES" altLang="es-VE" sz="2400" dirty="0"/>
              <a:t>Los huesos tienen una superficie redondeada o puntiaguda que se articula con el anillo que parcialmente forman otro hueso y un ligamento. </a:t>
            </a:r>
          </a:p>
          <a:p>
            <a:pPr marL="0" indent="0" algn="just">
              <a:buNone/>
            </a:pPr>
            <a:r>
              <a:rPr lang="es-ES" altLang="es-VE" sz="2400" dirty="0"/>
              <a:t>Es </a:t>
            </a:r>
            <a:r>
              <a:rPr lang="es-ES" altLang="es-VE" sz="2400" dirty="0" err="1"/>
              <a:t>monoaxial</a:t>
            </a:r>
            <a:r>
              <a:rPr lang="es-ES" altLang="es-VE" sz="2400" dirty="0"/>
              <a:t>: ro­tación sobre su propio eje longitudinal. </a:t>
            </a:r>
          </a:p>
          <a:p>
            <a:pPr marL="0" indent="0" algn="just">
              <a:buNone/>
            </a:pPr>
            <a:r>
              <a:rPr lang="es-ES" altLang="es-VE" sz="2400" dirty="0" err="1"/>
              <a:t>Ej</a:t>
            </a:r>
            <a:r>
              <a:rPr lang="es-ES" altLang="es-VE" sz="2400" dirty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altLang="es-VE" sz="2400" dirty="0"/>
              <a:t>Articulación </a:t>
            </a:r>
            <a:r>
              <a:rPr lang="es-ES" altLang="es-VE" sz="2400" dirty="0" err="1"/>
              <a:t>atlantoaxial</a:t>
            </a:r>
            <a:r>
              <a:rPr lang="es-ES" altLang="es-VE" sz="2400" dirty="0"/>
              <a:t>, el atlas gira alrededor de un eje (movimiento de negación).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altLang="es-VE" sz="2400" dirty="0"/>
              <a:t>Articulaciones </a:t>
            </a:r>
            <a:r>
              <a:rPr lang="es-ES" altLang="es-VE" sz="2400" dirty="0" err="1"/>
              <a:t>radiocubitales</a:t>
            </a:r>
            <a:r>
              <a:rPr lang="es-ES" altLang="es-VE" sz="2400" dirty="0"/>
              <a:t>, que hacen posible girar la palma de la mano en sentidos anterior y posterior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080" t="32072" r="58138" b="15296"/>
          <a:stretch/>
        </p:blipFill>
        <p:spPr>
          <a:xfrm>
            <a:off x="8154412" y="2020529"/>
            <a:ext cx="3834869" cy="33590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171954" y="376518"/>
            <a:ext cx="5202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Articulaciones Sinoviales</a:t>
            </a:r>
          </a:p>
        </p:txBody>
      </p:sp>
    </p:spTree>
    <p:extLst>
      <p:ext uri="{BB962C8B-B14F-4D97-AF65-F5344CB8AC3E}">
        <p14:creationId xmlns:p14="http://schemas.microsoft.com/office/powerpoint/2010/main" val="407352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1847" y="126569"/>
            <a:ext cx="1432765" cy="249949"/>
          </a:xfrm>
        </p:spPr>
        <p:txBody>
          <a:bodyPr>
            <a:normAutofit fontScale="90000"/>
          </a:bodyPr>
          <a:lstStyle/>
          <a:p>
            <a:pPr algn="r"/>
            <a:r>
              <a:rPr lang="es-VE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articular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3808" y="1276040"/>
            <a:ext cx="6208294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altLang="es-VE" sz="2400" b="1" dirty="0"/>
              <a:t>Articulaciones en silla de montar</a:t>
            </a:r>
          </a:p>
          <a:p>
            <a:pPr marL="0" indent="0">
              <a:buNone/>
            </a:pPr>
            <a:r>
              <a:rPr lang="es-ES" altLang="es-VE" sz="2400" b="1" dirty="0"/>
              <a:t>(</a:t>
            </a:r>
            <a:r>
              <a:rPr lang="es-ES" altLang="es-VE" sz="2400" b="1" i="1" dirty="0"/>
              <a:t>encaje recíproco)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altLang="es-VE" sz="2400" i="1" dirty="0"/>
              <a:t>L</a:t>
            </a:r>
            <a:r>
              <a:rPr lang="es-ES" altLang="es-VE" sz="2400" dirty="0"/>
              <a:t>a superficie articular de un hueso entra a horca­jadas sobre el otro, como un jinete.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altLang="es-VE" sz="2400" dirty="0" err="1"/>
              <a:t>Ej</a:t>
            </a:r>
            <a:r>
              <a:rPr lang="es-ES" altLang="es-VE" sz="2400" dirty="0"/>
              <a:t>: </a:t>
            </a:r>
            <a:r>
              <a:rPr lang="es-ES" altLang="es-VE" sz="2400" dirty="0" err="1"/>
              <a:t>carpometacarpiana</a:t>
            </a:r>
            <a:r>
              <a:rPr lang="es-ES" altLang="es-VE" sz="2400" dirty="0"/>
              <a:t> entre el trapecio del carpo y el metacar­piano del pulgar.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altLang="es-VE" sz="2400" dirty="0"/>
              <a:t>Son </a:t>
            </a:r>
            <a:r>
              <a:rPr lang="es-ES" altLang="es-VE" sz="2400" i="1" dirty="0"/>
              <a:t>biaxiales, </a:t>
            </a:r>
            <a:r>
              <a:rPr lang="es-ES" altLang="es-VE" sz="2400" dirty="0"/>
              <a:t>con movilidad </a:t>
            </a:r>
            <a:r>
              <a:rPr lang="es-ES" altLang="es-VE" sz="2400" dirty="0" err="1"/>
              <a:t>laterolateral</a:t>
            </a:r>
            <a:r>
              <a:rPr lang="es-ES" altLang="es-VE" sz="2400" dirty="0"/>
              <a:t> y de arriba abajo.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8644" t="35800" r="12148" b="16612"/>
          <a:stretch/>
        </p:blipFill>
        <p:spPr>
          <a:xfrm>
            <a:off x="6706117" y="1424283"/>
            <a:ext cx="5101389" cy="348113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171954" y="376518"/>
            <a:ext cx="5202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Articulaciones Sinoviales</a:t>
            </a:r>
          </a:p>
        </p:txBody>
      </p:sp>
    </p:spTree>
    <p:extLst>
      <p:ext uri="{BB962C8B-B14F-4D97-AF65-F5344CB8AC3E}">
        <p14:creationId xmlns:p14="http://schemas.microsoft.com/office/powerpoint/2010/main" val="2536559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1169</Words>
  <Application>Microsoft Office PowerPoint</Application>
  <PresentationFormat>Panorámica</PresentationFormat>
  <Paragraphs>143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Tahoma</vt:lpstr>
      <vt:lpstr>Wingdings</vt:lpstr>
      <vt:lpstr>Tema de Office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Sistema articular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Articulaciones</dc:title>
  <dc:creator>Morella Guillen</dc:creator>
  <cp:lastModifiedBy>Cordovez Martínez María del Carmen</cp:lastModifiedBy>
  <cp:revision>39</cp:revision>
  <dcterms:created xsi:type="dcterms:W3CDTF">2019-11-05T04:34:11Z</dcterms:created>
  <dcterms:modified xsi:type="dcterms:W3CDTF">2025-05-30T20:23:08Z</dcterms:modified>
</cp:coreProperties>
</file>