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notesMasterIdLst>
    <p:notesMasterId r:id="rId25"/>
  </p:notesMasterIdLst>
  <p:sldIdLst>
    <p:sldId id="256" r:id="rId2"/>
    <p:sldId id="343" r:id="rId3"/>
    <p:sldId id="344" r:id="rId4"/>
    <p:sldId id="260" r:id="rId5"/>
    <p:sldId id="318" r:id="rId6"/>
    <p:sldId id="319" r:id="rId7"/>
    <p:sldId id="317" r:id="rId8"/>
    <p:sldId id="261" r:id="rId9"/>
    <p:sldId id="262" r:id="rId10"/>
    <p:sldId id="263" r:id="rId11"/>
    <p:sldId id="320" r:id="rId12"/>
    <p:sldId id="321" r:id="rId13"/>
    <p:sldId id="266" r:id="rId14"/>
    <p:sldId id="267" r:id="rId15"/>
    <p:sldId id="269" r:id="rId16"/>
    <p:sldId id="270" r:id="rId17"/>
    <p:sldId id="345" r:id="rId18"/>
    <p:sldId id="271" r:id="rId19"/>
    <p:sldId id="273" r:id="rId20"/>
    <p:sldId id="272" r:id="rId21"/>
    <p:sldId id="275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5118" autoAdjust="0"/>
  </p:normalViewPr>
  <p:slideViewPr>
    <p:cSldViewPr snapToGrid="0">
      <p:cViewPr varScale="1">
        <p:scale>
          <a:sx n="71" d="100"/>
          <a:sy n="71" d="100"/>
        </p:scale>
        <p:origin x="52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F19CC-0F28-4CF7-B0D3-0819BC96AAF8}" type="datetimeFigureOut">
              <a:rPr lang="es-419" smtClean="0"/>
              <a:t>30/5/2025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8CD5A-7301-49D8-916A-190272BB0F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3673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61C84-F597-9635-F58B-60474D8B0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3B15A5-4F88-35FD-BEE0-D481CF354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510D-6C3D-2B77-BBE0-3BE0E7C2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BFB980-F7BC-89F0-C9D5-024988DC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31D7B-A5A9-7825-2BD0-9CC02C3F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2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29186-32BF-2857-12BF-2F206A67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F52006-5E33-1308-905F-20DA2C22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177FD-9020-3B06-0560-9D80FE09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46EFB3-830A-A302-40FE-DE357458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F5E2C9-59ED-B518-EBC0-56099C16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0CD03D-D3F5-FA05-3F77-3B01CDDA3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2F13A7-6840-2333-64EA-FB2F66AEA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A3FCD-4FC0-98A3-E459-071DB078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681FA-ED2F-EFCA-1F31-F4EF6A6E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C9316-8478-5D0B-9809-91F284B0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55981-77A4-3BFE-2E7A-FF61FA75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205B7B-F0AA-DD1F-DE6E-F4431E01D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AA772-1CBE-61D3-5215-FF642A3E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C22D5-0102-38ED-A5B0-C0763517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565C5-288D-9E3E-9113-F75306E2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3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F2053-A817-DAFC-FB78-134D0CE7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C3F9-9F13-D05D-50C5-24B39ED5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2164BF-BA4D-331A-B82B-00806906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13E7A-6628-070D-17FA-9EF0940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06A36-ACBB-051E-E2C9-1E618EA2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638CB-6DDB-087B-8C0D-0122BEFA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73903D-F3A8-4B06-3C1D-17DDCE3F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3A74E4-263D-E580-F1DD-ABA0FC338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5033DA-051E-BB39-AE8E-6099FB4C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582DD8-29C3-0AFB-174D-508A0DD2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6ECA2B-A12C-A278-8B48-C6519BC7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2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66FBF-2E1B-D116-96BB-0C11627A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9C688-4EFB-F05D-52F2-EE25F3DAF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34D595-F473-FBC2-4A75-DBD38726D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F2E63E-5CF8-2881-A1CF-EBCA44EDD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B315DC-4DA6-E7A4-2404-D7325DA6D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2DF906-5F73-5724-098B-866155D1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E4ED22-7E01-279D-0A33-A2632DF0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A279B3-7C98-56D8-D987-6CD0CCE7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4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7276A-F8E8-770D-25F1-D273A318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4EE30-C2D3-AE8A-F3D2-B7A311F1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24B799-A716-15D6-F4FF-600B0416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A18F49-496B-E638-4AB4-333C5148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8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92CB5B-F64B-EBE9-E3FC-FE032F35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89787E-E4ED-0C5E-8513-F19ABBDE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CC028A-E3E7-6E23-6EF8-DC891A04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3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F932D-C0CF-8D0E-D4F5-B04357F6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DF126-7844-1FB8-0AC2-3106ABC0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F5F98E-D63F-37D2-E49B-CD4A43507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EFF22-E143-5F0E-71E9-3AA17CA3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F49BD5-0B3A-02FE-6D46-B881BE1B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41ACDE-4A75-E6B5-DAC5-855333C3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488A8-E579-5FE6-4FB1-48F47238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DE4144-1647-02EF-9114-328EE51C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D1248A-1CB5-E205-4B7A-4AF7287A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E2A3E1-23FE-1D00-3A1B-43A8093B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92E6D3-0512-4F14-B6E6-40AC7D32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E34EDA-7E03-9D1F-C045-802B8DAF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3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90234C-15D2-450F-4752-373E1171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D45C4F-6813-078E-036E-6635DFC46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603AE-8BA2-5B88-ADD6-86808DC06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61C25-6AD9-DCE2-A866-17BA15319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B79A05-FC8A-7369-21E9-A8BBA25D6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7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4655" y="3025588"/>
            <a:ext cx="6393422" cy="971863"/>
          </a:xfrm>
        </p:spPr>
        <p:txBody>
          <a:bodyPr/>
          <a:lstStyle/>
          <a:p>
            <a:r>
              <a:rPr lang="es-VE" dirty="0"/>
              <a:t>Articulaciones</a:t>
            </a:r>
          </a:p>
        </p:txBody>
      </p:sp>
    </p:spTree>
    <p:extLst>
      <p:ext uri="{BB962C8B-B14F-4D97-AF65-F5344CB8AC3E}">
        <p14:creationId xmlns:p14="http://schemas.microsoft.com/office/powerpoint/2010/main" val="198342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1128" y="1460176"/>
            <a:ext cx="7526930" cy="5029113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V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fibrosas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V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altLang="es-VE" sz="2200" dirty="0"/>
              <a:t>Compuesta por una capa delgada de tejido conjuntivo fibroso denso que une sólo a los huesos del cráneo.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altLang="es-VE" sz="2200" dirty="0"/>
              <a:t>Inmóvil ( sinartrosis).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altLang="es-VE" sz="2200" dirty="0"/>
              <a:t>Sus bordes irregulares se </a:t>
            </a:r>
            <a:r>
              <a:rPr lang="es-MX" altLang="es-VE" sz="2200" dirty="0" err="1"/>
              <a:t>interdigitan</a:t>
            </a:r>
            <a:r>
              <a:rPr lang="es-MX" altLang="es-VE" sz="2200" dirty="0"/>
              <a:t> y proveen fuerza adicional y disminuye el riesgo a fractura.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altLang="es-VE" sz="2200" dirty="0"/>
              <a:t>Se da completamente en los adultos.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VE" sz="22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8" name="Picture 7" descr="Fig 7_1 skull 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r="10204"/>
          <a:stretch>
            <a:fillRect/>
          </a:stretch>
        </p:blipFill>
        <p:spPr>
          <a:xfrm>
            <a:off x="10071847" y="1693142"/>
            <a:ext cx="1628727" cy="19664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55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415301" y="1120963"/>
            <a:ext cx="7309666" cy="54863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fibrosas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s-V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Sindesmosis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MX" altLang="es-VE" sz="2200" dirty="0"/>
              <a:t>Articulación en la que hay una distancia mayor entre los huesos que se articulan.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MX" altLang="es-VE" sz="2200" dirty="0"/>
              <a:t>Mayor cantidad de tejido fibroso que en una sutura.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MX" altLang="es-VE" sz="2200" dirty="0"/>
              <a:t>Tejido fibroso organizado de dos formas: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s-MX" altLang="es-VE" sz="2200" dirty="0"/>
              <a:t>Haz (ligamento): ligamento </a:t>
            </a:r>
            <a:r>
              <a:rPr lang="es-MX" altLang="es-VE" sz="2200" dirty="0" err="1"/>
              <a:t>tibioperoneo</a:t>
            </a:r>
            <a:r>
              <a:rPr lang="es-MX" altLang="es-VE" sz="2200" dirty="0"/>
              <a:t>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s-MX" altLang="es-VE" sz="2200" dirty="0"/>
              <a:t>Lámina (membrana interósea): bordes paralelos de la tibia y peroné.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VE" sz="2200" dirty="0"/>
              <a:t>Permite un leve movimiento (anfiartrosis).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98126" y="1556036"/>
            <a:ext cx="3723299" cy="13642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b="10764"/>
          <a:stretch/>
        </p:blipFill>
        <p:spPr>
          <a:xfrm>
            <a:off x="460914" y="4203290"/>
            <a:ext cx="3514084" cy="21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806117" y="1519170"/>
            <a:ext cx="5936786" cy="505861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fibrosas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s-V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Gonfosis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MX" altLang="es-VE" sz="2200" dirty="0"/>
              <a:t>Articulación en la </a:t>
            </a:r>
            <a:r>
              <a:rPr lang="es-VE" altLang="es-VE" sz="2200" dirty="0"/>
              <a:t>cual una clavija en forma de cono encaja en una cavidad</a:t>
            </a:r>
            <a:r>
              <a:rPr lang="es-VE" sz="2200" dirty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VE" sz="2200" dirty="0"/>
              <a:t>Articulaciones dentarias con las cavidades (alvéolos) de los procesos alveolares del maxilar superior y mandíbula.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VE" sz="2200" dirty="0"/>
              <a:t>Ligamento periodontal: tejido conectivo fibroso  denso.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VE" sz="2200" dirty="0"/>
              <a:t>Articulación inmóvil   (sinartrosis).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2192" y="2199875"/>
            <a:ext cx="3411214" cy="25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0723" y="1790664"/>
            <a:ext cx="6743889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cartilaginosas</a:t>
            </a:r>
          </a:p>
          <a:p>
            <a:r>
              <a:rPr lang="es-MX" altLang="es-VE" sz="2400" dirty="0"/>
              <a:t>No presentan una cavidad sinovial.  </a:t>
            </a:r>
          </a:p>
          <a:p>
            <a:r>
              <a:rPr lang="es-MX" altLang="es-VE" sz="2400" dirty="0"/>
              <a:t>Permite poco o ningún movimiento.  </a:t>
            </a:r>
          </a:p>
          <a:p>
            <a:r>
              <a:rPr lang="es-MX" altLang="es-VE" sz="2400" dirty="0"/>
              <a:t>Huesos herméticamente conectados por </a:t>
            </a:r>
            <a:r>
              <a:rPr lang="es-MX" altLang="es-VE" sz="2400" dirty="0" err="1"/>
              <a:t>fibrocartilago</a:t>
            </a:r>
            <a:r>
              <a:rPr lang="es-MX" altLang="es-VE" sz="2400" dirty="0"/>
              <a:t> o cartílago hialino  </a:t>
            </a:r>
          </a:p>
          <a:p>
            <a:r>
              <a:rPr lang="es-MX" altLang="es-VE" sz="2400" dirty="0"/>
              <a:t>Dos tipos:</a:t>
            </a:r>
          </a:p>
          <a:p>
            <a:pPr lvl="1"/>
            <a:r>
              <a:rPr lang="es-MX" altLang="es-VE" sz="2400" dirty="0"/>
              <a:t> </a:t>
            </a:r>
            <a:r>
              <a:rPr lang="es-MX" altLang="es-VE" sz="2400" dirty="0" err="1"/>
              <a:t>Sincondrosis</a:t>
            </a:r>
            <a:endParaRPr lang="es-MX" altLang="es-VE" sz="2400" dirty="0"/>
          </a:p>
          <a:p>
            <a:pPr lvl="1"/>
            <a:r>
              <a:rPr lang="es-MX" altLang="es-VE" sz="2400" dirty="0"/>
              <a:t> Sínfisis.</a:t>
            </a:r>
            <a:endParaRPr lang="es-ES" alt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000250"/>
            <a:ext cx="2923359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57400" y="1339798"/>
            <a:ext cx="5272276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cartilaginosas</a:t>
            </a:r>
          </a:p>
          <a:p>
            <a:pPr marL="0" indent="0" algn="just">
              <a:buNone/>
            </a:pPr>
            <a:r>
              <a:rPr lang="es-V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Sincondrosis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altLang="es-VE" sz="2400" dirty="0"/>
              <a:t>Material de conexión: cartílago hialino.  </a:t>
            </a:r>
          </a:p>
          <a:p>
            <a:pPr lvl="1"/>
            <a:r>
              <a:rPr lang="es-MX" altLang="es-VE" sz="2400" dirty="0" err="1"/>
              <a:t>Ej</a:t>
            </a:r>
            <a:r>
              <a:rPr lang="es-MX" altLang="es-VE" sz="2400" dirty="0"/>
              <a:t>: placa </a:t>
            </a:r>
            <a:r>
              <a:rPr lang="es-MX" altLang="es-VE" sz="2400" dirty="0" err="1"/>
              <a:t>epifisiaria</a:t>
            </a:r>
            <a:r>
              <a:rPr lang="es-MX" altLang="es-VE" sz="2400" dirty="0"/>
              <a:t> que conecta la epífisis con diáfisis del hueso en crecimiento.  </a:t>
            </a:r>
          </a:p>
          <a:p>
            <a:pPr lvl="1"/>
            <a:r>
              <a:rPr lang="es-MX" altLang="es-VE" sz="2400" dirty="0" err="1"/>
              <a:t>Ej</a:t>
            </a:r>
            <a:r>
              <a:rPr lang="es-MX" altLang="es-VE" sz="2400" dirty="0"/>
              <a:t>: Primera costilla y manubrio del esternón que en el adulto se convierte en </a:t>
            </a:r>
            <a:r>
              <a:rPr lang="es-MX" altLang="es-VE" sz="2400" dirty="0" err="1"/>
              <a:t>sinostosis</a:t>
            </a:r>
            <a:r>
              <a:rPr lang="es-MX" altLang="es-VE" sz="2400" dirty="0"/>
              <a:t>.</a:t>
            </a:r>
          </a:p>
          <a:p>
            <a:r>
              <a:rPr lang="es-MX" altLang="es-VE" sz="2400" dirty="0"/>
              <a:t>Articulación inmóvil (sinartrosis).</a:t>
            </a:r>
            <a:endParaRPr lang="es-ES" alt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602" t="17464" r="50034" b="39415"/>
          <a:stretch/>
        </p:blipFill>
        <p:spPr>
          <a:xfrm>
            <a:off x="413996" y="1351127"/>
            <a:ext cx="3143403" cy="1842448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265" y="3902909"/>
            <a:ext cx="1916113" cy="237648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4534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57399" y="1649506"/>
            <a:ext cx="5829489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cartilaginosas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Sínfisis</a:t>
            </a:r>
          </a:p>
          <a:p>
            <a:pPr marL="342900" lvl="1" indent="-342900"/>
            <a:r>
              <a:rPr lang="es-MX" altLang="es-VE" sz="2400" dirty="0"/>
              <a:t>Un disco ancho y plano de fibrocartílago conecta los huesos.</a:t>
            </a:r>
          </a:p>
          <a:p>
            <a:pPr marL="742950" lvl="2" indent="-342900"/>
            <a:r>
              <a:rPr lang="es-MX" altLang="es-VE" sz="2000" dirty="0"/>
              <a:t>Articulaciones intervertebrales</a:t>
            </a:r>
            <a:r>
              <a:rPr lang="es-ES" altLang="es-VE" sz="2000" dirty="0"/>
              <a:t> entre los cuerpos de las vértebras.</a:t>
            </a:r>
          </a:p>
          <a:p>
            <a:endParaRPr lang="es-MX" altLang="es-VE" sz="2400" dirty="0"/>
          </a:p>
          <a:p>
            <a:r>
              <a:rPr lang="es-MX" altLang="es-VE" sz="2400" dirty="0"/>
              <a:t>Todas las sínfisis están en la línea media del cuerpo.</a:t>
            </a:r>
          </a:p>
          <a:p>
            <a:r>
              <a:rPr lang="es-MX" altLang="es-VE" sz="2400" dirty="0"/>
              <a:t>Articulación con poco movimiento (anfiartrosis).</a:t>
            </a:r>
          </a:p>
          <a:p>
            <a:pPr lvl="1">
              <a:spcBef>
                <a:spcPts val="0"/>
              </a:spcBef>
            </a:pPr>
            <a:r>
              <a:rPr lang="es-MX" altLang="es-VE" sz="1800" dirty="0"/>
              <a:t>Pubis.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7" name="Picture 4" descr="w0184-n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1" t="66610" r="26744" b="2703"/>
          <a:stretch/>
        </p:blipFill>
        <p:spPr bwMode="auto">
          <a:xfrm>
            <a:off x="9709768" y="3823736"/>
            <a:ext cx="2107442" cy="23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34" y="2287213"/>
            <a:ext cx="3171825" cy="2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99546" y="1294623"/>
            <a:ext cx="5472301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245" r="23620" b="21659"/>
          <a:stretch/>
        </p:blipFill>
        <p:spPr>
          <a:xfrm>
            <a:off x="5468937" y="2228630"/>
            <a:ext cx="1743075" cy="32385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955638" y="5529036"/>
            <a:ext cx="7665774" cy="954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VE" altLang="es-VE" sz="2400" dirty="0"/>
              <a:t>Presencia de un espacio llamado cavidad sinovial entre los huesos que se articulan.</a:t>
            </a:r>
          </a:p>
        </p:txBody>
      </p:sp>
    </p:spTree>
    <p:extLst>
      <p:ext uri="{BB962C8B-B14F-4D97-AF65-F5344CB8AC3E}">
        <p14:creationId xmlns:p14="http://schemas.microsoft.com/office/powerpoint/2010/main" val="171489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99546" y="1294623"/>
            <a:ext cx="5472301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r>
              <a:rPr lang="es-VE" altLang="es-VE" sz="2400" dirty="0"/>
              <a:t>Presencia de un espacio llamado cavidad sinovial entre los huesos que se articulan.</a:t>
            </a:r>
          </a:p>
          <a:p>
            <a:r>
              <a:rPr lang="es-VE" altLang="es-VE" sz="2400" dirty="0"/>
              <a:t>Articulación móvil (diartrosis).</a:t>
            </a:r>
          </a:p>
          <a:p>
            <a:r>
              <a:rPr lang="es-VE" altLang="es-VE" sz="2400" dirty="0"/>
              <a:t>Los huesos de las articulaciones sinoviales están recubiertos por una capa de cartílago hialino llamado cartílago articular.</a:t>
            </a:r>
          </a:p>
          <a:p>
            <a:pPr lvl="1"/>
            <a:r>
              <a:rPr lang="es-VE" altLang="es-VE" sz="2000" u="sng" dirty="0"/>
              <a:t>Función del cartílago articular</a:t>
            </a:r>
            <a:r>
              <a:rPr lang="es-VE" altLang="es-VE" sz="2000" dirty="0"/>
              <a:t>: reducir la fricción entre los huesos durante el movimiento.</a:t>
            </a:r>
          </a:p>
          <a:p>
            <a:pPr lvl="1"/>
            <a:r>
              <a:rPr lang="es-VE" altLang="es-VE" sz="2000" dirty="0"/>
              <a:t>Ayudar a absorber los golpes.</a:t>
            </a:r>
            <a:endParaRPr lang="es-ES" altLang="es-VE" sz="20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795" t="28563" r="5368" b="3892"/>
          <a:stretch/>
        </p:blipFill>
        <p:spPr>
          <a:xfrm>
            <a:off x="578366" y="1845886"/>
            <a:ext cx="3520238" cy="34420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245" r="23620" b="21659"/>
          <a:stretch/>
        </p:blipFill>
        <p:spPr>
          <a:xfrm>
            <a:off x="10244137" y="2719387"/>
            <a:ext cx="17430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913" y="899738"/>
            <a:ext cx="7635461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Cápsula articular</a:t>
            </a:r>
          </a:p>
          <a:p>
            <a:pPr>
              <a:lnSpc>
                <a:spcPct val="150000"/>
              </a:lnSpc>
            </a:pPr>
            <a:r>
              <a:rPr lang="es-MX" altLang="es-VE" sz="2400" dirty="0"/>
              <a:t>Rodea un diartrosis, encierra a la cavidad sinovial, y une los huesos articulándolos.  </a:t>
            </a:r>
          </a:p>
          <a:p>
            <a:pPr>
              <a:lnSpc>
                <a:spcPct val="150000"/>
              </a:lnSpc>
            </a:pPr>
            <a:r>
              <a:rPr lang="es-MX" altLang="es-VE" sz="2400" dirty="0"/>
              <a:t>Está compuesta de dos capas:</a:t>
            </a:r>
          </a:p>
          <a:p>
            <a:pPr marL="512763" lvl="1">
              <a:lnSpc>
                <a:spcPct val="150000"/>
              </a:lnSpc>
            </a:pPr>
            <a:r>
              <a:rPr lang="es-MX" altLang="es-VE" sz="2400" dirty="0"/>
              <a:t> Cápsula fibrosa exterior: tejido conectivo irregular denso; se fija al periostio de los huesos de la articulación.</a:t>
            </a:r>
          </a:p>
          <a:p>
            <a:pPr marL="512763" lvl="1">
              <a:lnSpc>
                <a:spcPct val="150000"/>
              </a:lnSpc>
            </a:pPr>
            <a:r>
              <a:rPr lang="es-MX" altLang="es-VE" sz="2400" dirty="0"/>
              <a:t>Las fibras de algunas capas fibrosas se disponen en fascículos llamados </a:t>
            </a:r>
            <a:r>
              <a:rPr lang="es-MX" altLang="es-VE" sz="2400" b="1" dirty="0"/>
              <a:t>ligamentos</a:t>
            </a:r>
            <a:r>
              <a:rPr lang="es-MX" altLang="es-VE" sz="24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795" t="28563" r="5368" b="3892"/>
          <a:stretch/>
        </p:blipFill>
        <p:spPr>
          <a:xfrm>
            <a:off x="8311728" y="1759771"/>
            <a:ext cx="3520238" cy="34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3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049" y="1275223"/>
            <a:ext cx="7440099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Cápsula articular</a:t>
            </a:r>
          </a:p>
          <a:p>
            <a:pPr>
              <a:spcAft>
                <a:spcPts val="1200"/>
              </a:spcAft>
            </a:pPr>
            <a:r>
              <a:rPr lang="es-MX" altLang="es-VE" sz="2400" i="1" dirty="0"/>
              <a:t>La membrana sinovial </a:t>
            </a:r>
            <a:r>
              <a:rPr lang="es-MX" altLang="es-VE" sz="2400" dirty="0"/>
              <a:t>interna está compuesta de tejido conectivo areolar con fibras elásticas</a:t>
            </a:r>
          </a:p>
          <a:p>
            <a:pPr>
              <a:spcAft>
                <a:spcPts val="1200"/>
              </a:spcAft>
            </a:pPr>
            <a:r>
              <a:rPr lang="es-MX" altLang="es-VE" sz="2400" dirty="0"/>
              <a:t>Secreta un líquido lubricante </a:t>
            </a:r>
            <a:r>
              <a:rPr lang="es-MX" altLang="es-VE" sz="2400"/>
              <a:t>llamado sinovial</a:t>
            </a:r>
            <a:r>
              <a:rPr lang="es-MX" altLang="es-VE" sz="2400" dirty="0"/>
              <a:t>.</a:t>
            </a:r>
          </a:p>
          <a:p>
            <a:pPr>
              <a:spcAft>
                <a:spcPts val="1200"/>
              </a:spcAft>
            </a:pPr>
            <a:r>
              <a:rPr lang="es-MX" altLang="es-VE" sz="2400" u="sng" dirty="0"/>
              <a:t>Cuerpo adiposo articular</a:t>
            </a:r>
            <a:r>
              <a:rPr lang="es-MX" altLang="es-VE" sz="2400" dirty="0"/>
              <a:t>: en algunas articulaciones la membrana sinovial presenta una acumulación de tejido adiposo.</a:t>
            </a:r>
          </a:p>
          <a:p>
            <a:pPr>
              <a:spcAft>
                <a:spcPts val="1200"/>
              </a:spcAft>
            </a:pPr>
            <a:r>
              <a:rPr lang="es-MX" altLang="es-VE" sz="2400" dirty="0" err="1"/>
              <a:t>Ej</a:t>
            </a:r>
            <a:r>
              <a:rPr lang="es-MX" altLang="es-VE" sz="2400" dirty="0"/>
              <a:t>: Cuerpo adiposo </a:t>
            </a:r>
            <a:r>
              <a:rPr lang="es-MX" altLang="es-VE" sz="2400" dirty="0" err="1"/>
              <a:t>infrarrotuliano</a:t>
            </a:r>
            <a:r>
              <a:rPr lang="es-MX" altLang="es-VE" sz="2400" dirty="0"/>
              <a:t> en la rodilla.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795" t="28563" r="5368" b="3892"/>
          <a:stretch/>
        </p:blipFill>
        <p:spPr>
          <a:xfrm>
            <a:off x="8311728" y="1610834"/>
            <a:ext cx="3520238" cy="34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1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6982" y="1300724"/>
            <a:ext cx="7871007" cy="377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V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C" sz="2000" dirty="0"/>
              <a:t>Aparecen cuando dos o más huesos se encuentran.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C" sz="2000" dirty="0"/>
              <a:t>Los huesos pueden estar en contacto directo o separados por tejido fibroso, cartílago o líquido.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C" sz="2000" dirty="0"/>
              <a:t>Cada articulación realiza un movimiento específico.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C" sz="2000" dirty="0"/>
              <a:t>Las superficies óseas, cartílagos, ligamentos, tendones y músculos trabajan juntos para mantener el movimiento dentro del rango normal.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VE" sz="2000" dirty="0"/>
              <a:t>Permiten el contacto entre huesos, cartílago y hueso o huesos y dientes.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VE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041" y="2303924"/>
            <a:ext cx="1576387" cy="17712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231" r="6619"/>
          <a:stretch/>
        </p:blipFill>
        <p:spPr>
          <a:xfrm>
            <a:off x="9982903" y="4524938"/>
            <a:ext cx="2085975" cy="1721848"/>
          </a:xfrm>
          <a:prstGeom prst="bevel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549" y="131394"/>
            <a:ext cx="1566865" cy="15668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564" y="576207"/>
            <a:ext cx="1893329" cy="15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6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118" y="1350419"/>
            <a:ext cx="5840225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Cápsula articular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MX" altLang="es-VE" sz="2400" dirty="0"/>
              <a:t>La flexibilidad de la cápsula fibrosa permite el movimiento considerable a una articulación: no se dislocan  los huesos. 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MX" altLang="es-VE" sz="2400" dirty="0"/>
              <a:t>Otros rasgos de la cápsula incluyen </a:t>
            </a:r>
            <a:r>
              <a:rPr lang="es-MX" altLang="es-VE" sz="2400" u="sng" dirty="0"/>
              <a:t>ligamentos</a:t>
            </a:r>
            <a:r>
              <a:rPr lang="es-MX" altLang="es-VE" sz="2400" dirty="0"/>
              <a:t> y las </a:t>
            </a:r>
            <a:r>
              <a:rPr lang="es-MX" altLang="es-VE" sz="2400" u="sng" dirty="0"/>
              <a:t>almohadillas de grasa </a:t>
            </a:r>
            <a:r>
              <a:rPr lang="es-MX" altLang="es-VE" sz="2400" dirty="0"/>
              <a:t>articular.</a:t>
            </a:r>
            <a:endParaRPr lang="es-ES" alt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795" t="28563" r="5368" b="3892"/>
          <a:stretch/>
        </p:blipFill>
        <p:spPr>
          <a:xfrm>
            <a:off x="7738505" y="1995745"/>
            <a:ext cx="3520238" cy="34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0638" y="1120542"/>
            <a:ext cx="7137297" cy="5575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Líquido Sinovial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MX" altLang="es-VE" sz="2400" dirty="0"/>
              <a:t>Es un líquido viscoso, cristalino o amarillo pálido.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MX" altLang="es-VE" sz="2400" dirty="0"/>
              <a:t>Consistencia semejante a la clara de huevo.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MX" altLang="es-VE" sz="2400" dirty="0"/>
              <a:t>Producido por la membrana sinovial.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altLang="es-VE" sz="2400" dirty="0"/>
              <a:t>Compuesto por: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s-ES" altLang="es-VE" sz="2400" dirty="0"/>
              <a:t>Ácido hialurónico y la glucoproteína </a:t>
            </a:r>
            <a:r>
              <a:rPr lang="es-ES" altLang="es-VE" sz="2400" dirty="0" err="1"/>
              <a:t>lubricina</a:t>
            </a:r>
            <a:r>
              <a:rPr lang="es-ES" altLang="es-VE" sz="2400" dirty="0"/>
              <a:t> secretados por las células </a:t>
            </a:r>
            <a:r>
              <a:rPr lang="es-ES" altLang="es-VE" sz="2400" dirty="0" err="1"/>
              <a:t>fibroblásticas</a:t>
            </a:r>
            <a:r>
              <a:rPr lang="es-ES" altLang="es-VE" sz="2400" dirty="0"/>
              <a:t> de la membrana sinovial.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s-ES" altLang="es-VE" sz="2400" dirty="0"/>
              <a:t>Líquido intersticial filtrado del plasma.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795" t="28563" r="5368" b="3892"/>
          <a:stretch/>
        </p:blipFill>
        <p:spPr>
          <a:xfrm>
            <a:off x="7815369" y="1763084"/>
            <a:ext cx="3520238" cy="34420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403" t="3652" r="79900"/>
          <a:stretch/>
        </p:blipFill>
        <p:spPr>
          <a:xfrm>
            <a:off x="10997593" y="3619434"/>
            <a:ext cx="1014038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78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883" y="1120543"/>
            <a:ext cx="6790820" cy="55309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Líquido Sinovial. Función.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VE" altLang="es-VE" sz="2200" dirty="0"/>
              <a:t>Disminuir la fricción lubricando las articulaciones.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VE" altLang="es-VE" sz="2200" dirty="0"/>
              <a:t>Absorber los golpes.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VE" altLang="es-VE" sz="2200" dirty="0"/>
              <a:t>Intercambio de gases y nutrientes.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VE" altLang="es-VE" sz="2200" dirty="0"/>
              <a:t>Eliminación de desechos.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VE" altLang="es-VE" sz="2200" dirty="0"/>
              <a:t>Los</a:t>
            </a:r>
            <a:r>
              <a:rPr lang="es-VE" sz="2200" dirty="0"/>
              <a:t> macrófagos en el líquido sinovial fagocitan desechos en el espacio articular.</a:t>
            </a:r>
            <a:br>
              <a:rPr lang="es-VE" sz="2200" dirty="0"/>
            </a:br>
            <a:br>
              <a:rPr lang="es-VE" sz="2200" dirty="0"/>
            </a:br>
            <a:endParaRPr lang="es-ES" altLang="es-VE" sz="22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5795" t="28563" r="5368" b="3892"/>
          <a:stretch/>
        </p:blipFill>
        <p:spPr>
          <a:xfrm>
            <a:off x="7815369" y="1763084"/>
            <a:ext cx="3520238" cy="34420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5403" t="3652" r="79900"/>
          <a:stretch/>
        </p:blipFill>
        <p:spPr>
          <a:xfrm>
            <a:off x="10997593" y="3619434"/>
            <a:ext cx="1014038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6908" y="1385037"/>
            <a:ext cx="7558228" cy="48250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Ligamentos </a:t>
            </a:r>
            <a:r>
              <a:rPr lang="es-V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ascesorios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altLang="es-VE" sz="2400" dirty="0"/>
              <a:t>Ligamentos </a:t>
            </a:r>
            <a:r>
              <a:rPr lang="es-VE" altLang="es-VE" sz="2400" dirty="0" err="1"/>
              <a:t>extracapsulares</a:t>
            </a:r>
            <a:r>
              <a:rPr lang="es-VE" altLang="es-VE" sz="2400" dirty="0"/>
              <a:t> situados  por fuera de la cápsula articular.</a:t>
            </a: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altLang="es-VE" sz="2400" dirty="0"/>
              <a:t>Ligamentos </a:t>
            </a:r>
            <a:r>
              <a:rPr lang="es-ES" altLang="es-VE" sz="2400" dirty="0" err="1"/>
              <a:t>intracapsulares</a:t>
            </a:r>
            <a:r>
              <a:rPr lang="es-ES" altLang="es-VE" sz="2400" dirty="0"/>
              <a:t>: se encuentran dentro de la cápsula.</a:t>
            </a: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VE" altLang="es-VE" sz="2400" b="1" dirty="0"/>
              <a:t>Función</a:t>
            </a:r>
            <a:r>
              <a:rPr lang="es-VE" altLang="es-VE" sz="2400" dirty="0"/>
              <a:t>: impiden que la articulación sufra una luxación.</a:t>
            </a:r>
            <a:endParaRPr lang="es-ES" alt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436" t="19352" r="52712" b="6086"/>
          <a:stretch/>
        </p:blipFill>
        <p:spPr>
          <a:xfrm>
            <a:off x="8407673" y="1878773"/>
            <a:ext cx="3465095" cy="38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3000" y="1300724"/>
            <a:ext cx="8154989" cy="37776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de las articulaciones: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Constituir puntos de unión entre los componentes del esqueleto (huesos, cartílagos).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Facilitar movimientos mecánicos (en el caso de las articulaciones móviles).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Proporcionar elasticidad y plasticidad al cuerpo.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Permitir el crecimiento del encéfalo.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Ser lugares de crecimiento (en el caso de los discos </a:t>
            </a:r>
            <a:r>
              <a:rPr lang="es-ES" sz="2000" dirty="0" err="1"/>
              <a:t>epifisiarios</a:t>
            </a:r>
            <a:r>
              <a:rPr lang="es-ES" sz="2000" dirty="0"/>
              <a:t>).</a:t>
            </a:r>
            <a:endParaRPr lang="es-VE" sz="2000" dirty="0"/>
          </a:p>
        </p:txBody>
      </p:sp>
      <p:sp>
        <p:nvSpPr>
          <p:cNvPr id="4" name="Rectángulo 3"/>
          <p:cNvSpPr/>
          <p:nvPr/>
        </p:nvSpPr>
        <p:spPr>
          <a:xfrm>
            <a:off x="1532965" y="6360022"/>
            <a:ext cx="1030044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parte de la anatomía que se encarga del estudio de las articulaciones es la artrología.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041" y="2303924"/>
            <a:ext cx="1576387" cy="17712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231" r="6619"/>
          <a:stretch/>
        </p:blipFill>
        <p:spPr>
          <a:xfrm>
            <a:off x="9982903" y="4524938"/>
            <a:ext cx="2085975" cy="1721848"/>
          </a:xfrm>
          <a:prstGeom prst="bevel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549" y="131394"/>
            <a:ext cx="1566865" cy="15668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564" y="576207"/>
            <a:ext cx="1893329" cy="15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516" y="657823"/>
            <a:ext cx="8067800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Ligamentos</a:t>
            </a:r>
          </a:p>
          <a:p>
            <a:pPr marL="0" indent="0" algn="just">
              <a:buClr>
                <a:schemeClr val="hlink"/>
              </a:buClr>
              <a:buNone/>
            </a:pPr>
            <a:r>
              <a:rPr lang="es-419" altLang="es-VE" sz="2400" dirty="0"/>
              <a:t>Estructura en forma de banda.</a:t>
            </a:r>
          </a:p>
          <a:p>
            <a:pPr marL="0" indent="0" algn="just">
              <a:buClr>
                <a:schemeClr val="hlink"/>
              </a:buClr>
              <a:buNone/>
            </a:pPr>
            <a:r>
              <a:rPr lang="es-419" altLang="es-VE" sz="2400" dirty="0"/>
              <a:t>Formada por tejido fibroso. </a:t>
            </a:r>
          </a:p>
          <a:p>
            <a:pPr marL="0" indent="0" algn="just">
              <a:buClr>
                <a:schemeClr val="hlink"/>
              </a:buClr>
              <a:buNone/>
            </a:pPr>
            <a:r>
              <a:rPr lang="es-419" altLang="es-VE" sz="2400" b="1" dirty="0"/>
              <a:t>Función</a:t>
            </a:r>
            <a:r>
              <a:rPr lang="es-419" altLang="es-VE" sz="2400" dirty="0"/>
              <a:t>: </a:t>
            </a:r>
          </a:p>
          <a:p>
            <a:pPr algn="just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s-419" altLang="es-VE" sz="2400" dirty="0"/>
              <a:t>Unir y estabilizar los huesos en las articulaciones.</a:t>
            </a:r>
          </a:p>
          <a:p>
            <a:pPr algn="just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s-419" altLang="es-VE" sz="2400" dirty="0"/>
              <a:t>Interconectan huesos adyacentes entre sí</a:t>
            </a:r>
          </a:p>
          <a:p>
            <a:pPr algn="just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s-419" altLang="es-VE" sz="2400" dirty="0"/>
              <a:t>En una articulación, los ligamentos permiten y facilitan el movimiento dentro de las direcciones anatómicas naturales.</a:t>
            </a:r>
          </a:p>
          <a:p>
            <a:pPr algn="just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s-419" altLang="es-VE" sz="2400" dirty="0"/>
              <a:t>Restringe aquellos movimientos que son anatómicamente anormales, impidiendo lesiones o protrusiones que podrían surgir por este tipo de movimiento.</a:t>
            </a:r>
            <a:endParaRPr lang="es-VE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1531" r="49547"/>
          <a:stretch/>
        </p:blipFill>
        <p:spPr>
          <a:xfrm>
            <a:off x="9206988" y="2064774"/>
            <a:ext cx="2739206" cy="282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73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767" b="-1"/>
          <a:stretch/>
        </p:blipFill>
        <p:spPr>
          <a:xfrm>
            <a:off x="7545228" y="195323"/>
            <a:ext cx="4148358" cy="39932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0104" y="1588883"/>
            <a:ext cx="6293254" cy="3759253"/>
          </a:xfrm>
          <a:noFill/>
        </p:spPr>
        <p:txBody>
          <a:bodyPr>
            <a:noAutofit/>
          </a:bodyPr>
          <a:lstStyle/>
          <a:p>
            <a:pPr marL="0" indent="0">
              <a:buClr>
                <a:schemeClr val="hlink"/>
              </a:buClr>
              <a:buNone/>
            </a:pPr>
            <a:r>
              <a:rPr lang="es-419" altLang="es-VE" sz="2400" dirty="0"/>
              <a:t>Por lo general ubicados en el exterior de la cápsula articular, unidos a los dos huesos de la articulación.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altLang="es-VE" sz="2400" dirty="0"/>
              <a:t>En ocasiones está dentro de la cápsula articular: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altLang="es-VE" sz="2400" dirty="0"/>
              <a:t>	</a:t>
            </a:r>
            <a:r>
              <a:rPr lang="es-419" altLang="es-VE" sz="2400" u="sng" dirty="0"/>
              <a:t>Mayor resistencia a la articulación. </a:t>
            </a:r>
            <a:r>
              <a:rPr lang="es-419" altLang="es-VE" sz="2400" u="sng" dirty="0" err="1"/>
              <a:t>Ej</a:t>
            </a:r>
            <a:r>
              <a:rPr lang="es-419" altLang="es-VE" sz="2400" u="sng" dirty="0"/>
              <a:t>: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altLang="es-VE" sz="2400" dirty="0"/>
              <a:t>	Ligamentos redondos de la cadera.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altLang="es-VE" sz="2400" dirty="0"/>
              <a:t>	Ligamentos cruzados de la rodilla.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8150" t="15513" r="15622" b="9413"/>
          <a:stretch/>
        </p:blipFill>
        <p:spPr>
          <a:xfrm>
            <a:off x="4512659" y="5533123"/>
            <a:ext cx="1617616" cy="10343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18885"/>
          <a:stretch/>
        </p:blipFill>
        <p:spPr>
          <a:xfrm>
            <a:off x="7878513" y="4300160"/>
            <a:ext cx="4000500" cy="24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224" y="1546606"/>
            <a:ext cx="5122652" cy="4913188"/>
          </a:xfrm>
        </p:spPr>
        <p:txBody>
          <a:bodyPr>
            <a:noAutofit/>
          </a:bodyPr>
          <a:lstStyle/>
          <a:p>
            <a:pPr marL="0" indent="0">
              <a:buClr>
                <a:schemeClr val="hlink"/>
              </a:buClr>
              <a:buNone/>
            </a:pPr>
            <a:r>
              <a:rPr lang="es-419" altLang="es-VE" sz="2400" dirty="0"/>
              <a:t>Estructura fibrosa, gruesa, rígida y flexible presente en diversas partes del cuerpo.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altLang="es-VE" sz="2400" dirty="0"/>
              <a:t>Compuesta de tejido conectivo.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altLang="es-VE" sz="2400" b="1" dirty="0"/>
              <a:t>Función</a:t>
            </a:r>
            <a:r>
              <a:rPr lang="es-419" altLang="es-VE" sz="2400" dirty="0"/>
              <a:t>: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altLang="es-VE" sz="2400" dirty="0"/>
              <a:t>Conectan músculo con hueso.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sz="2400" dirty="0"/>
              <a:t>Desarrollo de los movimientos: transmite la fuerza de la contracción muscular hasta el hueso.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419" sz="2400" dirty="0"/>
              <a:t>Estabilidad a las articulaciones.</a:t>
            </a:r>
          </a:p>
          <a:p>
            <a:pPr marL="0" indent="0">
              <a:buClr>
                <a:schemeClr val="hlink"/>
              </a:buClr>
              <a:buNone/>
            </a:pPr>
            <a:endParaRPr lang="es-VE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7270955" y="645106"/>
            <a:ext cx="4803530" cy="5247747"/>
            <a:chOff x="7270955" y="645106"/>
            <a:chExt cx="4803530" cy="524774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16731" t="1" r="-3" b="-3"/>
            <a:stretch/>
          </p:blipFill>
          <p:spPr>
            <a:xfrm>
              <a:off x="7285703" y="645106"/>
              <a:ext cx="4788782" cy="524774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7270955" y="4955458"/>
              <a:ext cx="324464" cy="796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35" y="5095127"/>
            <a:ext cx="253365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56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7143" y="1227010"/>
            <a:ext cx="6941392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las Articulaciones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ES_tradnl" altLang="es-VE" sz="2400" b="1" dirty="0"/>
              <a:t>1. Estructural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ES_tradnl" altLang="es-VE" sz="2400" dirty="0"/>
              <a:t>Se basa en dos criterios: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ES_tradnl" altLang="es-VE" sz="2400" dirty="0"/>
              <a:t>a. Presencia o ausencia de un espacio entre los huesos que se articulan entre si llamado cavidad sinovial.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ES_tradnl" altLang="es-VE" sz="2400" dirty="0"/>
              <a:t>b. Tipo de tejido conectivo que une los huesos:</a:t>
            </a:r>
          </a:p>
          <a:p>
            <a:pPr>
              <a:buClr>
                <a:schemeClr val="folHlink"/>
              </a:buClr>
              <a:buFontTx/>
              <a:buChar char="•"/>
            </a:pPr>
            <a:r>
              <a:rPr lang="es-ES_tradnl" altLang="es-VE" sz="2400" dirty="0"/>
              <a:t>Fibrosas</a:t>
            </a:r>
          </a:p>
          <a:p>
            <a:pPr>
              <a:buClr>
                <a:schemeClr val="folHlink"/>
              </a:buClr>
              <a:buFontTx/>
              <a:buChar char="•"/>
            </a:pPr>
            <a:r>
              <a:rPr lang="es-ES_tradnl" altLang="es-VE" sz="2400" dirty="0"/>
              <a:t>Cartilaginosas</a:t>
            </a:r>
          </a:p>
          <a:p>
            <a:pPr>
              <a:buClr>
                <a:schemeClr val="folHlink"/>
              </a:buClr>
              <a:buFontTx/>
              <a:buChar char="•"/>
            </a:pPr>
            <a:r>
              <a:rPr lang="es-ES_tradnl" altLang="es-VE" sz="2400" dirty="0"/>
              <a:t>Sinoviales</a:t>
            </a:r>
          </a:p>
          <a:p>
            <a:pPr marL="0" indent="0" algn="just">
              <a:buNone/>
            </a:pPr>
            <a:endParaRPr lang="es-VE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31" r="53906" b="3876"/>
          <a:stretch/>
        </p:blipFill>
        <p:spPr>
          <a:xfrm>
            <a:off x="8871169" y="1400176"/>
            <a:ext cx="1917060" cy="252888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6858" y="1931895"/>
            <a:ext cx="8154989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las Articulaciones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ES" altLang="es-VE" sz="2400" b="1" dirty="0"/>
              <a:t>2. Funcional: </a:t>
            </a:r>
          </a:p>
          <a:p>
            <a:pPr marL="0" indent="0">
              <a:buNone/>
            </a:pPr>
            <a:r>
              <a:rPr lang="es-ES" altLang="es-VE" sz="2400" dirty="0"/>
              <a:t>Según el grado de movimiento que permiten:</a:t>
            </a:r>
          </a:p>
          <a:p>
            <a:pPr>
              <a:buClr>
                <a:schemeClr val="folHlink"/>
              </a:buClr>
              <a:buFontTx/>
              <a:buChar char="•"/>
            </a:pPr>
            <a:r>
              <a:rPr lang="es-ES" altLang="es-VE" sz="2400" dirty="0"/>
              <a:t>Sinartrosis: inmóviles</a:t>
            </a:r>
          </a:p>
          <a:p>
            <a:pPr>
              <a:buClr>
                <a:schemeClr val="folHlink"/>
              </a:buClr>
              <a:buFontTx/>
              <a:buChar char="•"/>
            </a:pPr>
            <a:r>
              <a:rPr lang="es-ES" altLang="es-VE" sz="2400" dirty="0"/>
              <a:t>Diartrosis: libremente móviles</a:t>
            </a:r>
          </a:p>
          <a:p>
            <a:pPr>
              <a:buClr>
                <a:schemeClr val="folHlink"/>
              </a:buClr>
              <a:buFontTx/>
              <a:buChar char="•"/>
            </a:pPr>
            <a:r>
              <a:rPr lang="es-ES" altLang="es-VE" sz="2400" dirty="0"/>
              <a:t>Anfiartrosis: ligeramente móviles</a:t>
            </a:r>
          </a:p>
          <a:p>
            <a:pPr>
              <a:buClr>
                <a:schemeClr val="folHlink"/>
              </a:buClr>
              <a:buFontTx/>
              <a:buChar char="•"/>
            </a:pPr>
            <a:endParaRPr lang="es-ES" altLang="es-VE" sz="2400" dirty="0"/>
          </a:p>
          <a:p>
            <a:pPr marL="0" indent="0" algn="just">
              <a:buNone/>
            </a:pPr>
            <a:endParaRPr lang="es-VE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74" y="3938587"/>
            <a:ext cx="3567341" cy="17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57399" y="1649506"/>
            <a:ext cx="8154989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fibrosas</a:t>
            </a:r>
          </a:p>
          <a:p>
            <a:pPr>
              <a:lnSpc>
                <a:spcPct val="90000"/>
              </a:lnSpc>
            </a:pPr>
            <a:r>
              <a:rPr lang="es-MX" altLang="es-VE" sz="2400" dirty="0"/>
              <a:t>Carecen de una cavidad del sinovial  </a:t>
            </a:r>
          </a:p>
          <a:p>
            <a:pPr>
              <a:lnSpc>
                <a:spcPct val="90000"/>
              </a:lnSpc>
            </a:pPr>
            <a:r>
              <a:rPr lang="es-MX" altLang="es-VE" sz="2400" dirty="0"/>
              <a:t>Los huesos se mantienen unidos por el tejido conjuntivo fibroso  </a:t>
            </a:r>
          </a:p>
          <a:p>
            <a:pPr>
              <a:lnSpc>
                <a:spcPct val="90000"/>
              </a:lnSpc>
            </a:pPr>
            <a:r>
              <a:rPr lang="es-MX" altLang="es-VE" sz="2400" dirty="0"/>
              <a:t>Poco o ningún movimiento (</a:t>
            </a:r>
            <a:r>
              <a:rPr lang="es-MX" altLang="es-VE" sz="2400" dirty="0" err="1"/>
              <a:t>sinartrosas</a:t>
            </a:r>
            <a:r>
              <a:rPr lang="es-MX" altLang="es-VE" sz="2400" dirty="0"/>
              <a:t> o </a:t>
            </a:r>
            <a:r>
              <a:rPr lang="es-MX" altLang="es-VE" sz="2400" dirty="0" err="1"/>
              <a:t>anfiartrosas</a:t>
            </a:r>
            <a:r>
              <a:rPr lang="es-MX" altLang="es-VE" sz="2400" dirty="0"/>
              <a:t>)  </a:t>
            </a:r>
          </a:p>
          <a:p>
            <a:pPr marL="0" indent="0">
              <a:lnSpc>
                <a:spcPct val="90000"/>
              </a:lnSpc>
              <a:buNone/>
            </a:pPr>
            <a:endParaRPr lang="es-MX" altLang="es-VE" sz="2400" dirty="0"/>
          </a:p>
          <a:p>
            <a:pPr>
              <a:lnSpc>
                <a:spcPct val="90000"/>
              </a:lnSpc>
            </a:pPr>
            <a:r>
              <a:rPr lang="es-MX" altLang="es-VE" sz="2400" u="sng" dirty="0"/>
              <a:t>Tipos de articulaciones fibrosas</a:t>
            </a:r>
          </a:p>
          <a:p>
            <a:pPr lvl="1">
              <a:lnSpc>
                <a:spcPct val="90000"/>
              </a:lnSpc>
            </a:pPr>
            <a:r>
              <a:rPr lang="es-MX" altLang="es-VE" sz="2200" dirty="0"/>
              <a:t> Suturas  </a:t>
            </a:r>
          </a:p>
          <a:p>
            <a:pPr lvl="1">
              <a:lnSpc>
                <a:spcPct val="90000"/>
              </a:lnSpc>
            </a:pPr>
            <a:r>
              <a:rPr lang="es-MX" altLang="es-VE" sz="2200" dirty="0"/>
              <a:t> </a:t>
            </a:r>
            <a:r>
              <a:rPr lang="es-MX" altLang="es-VE" sz="2200" dirty="0" err="1"/>
              <a:t>Sindesmosis</a:t>
            </a:r>
            <a:r>
              <a:rPr lang="es-MX" altLang="es-VE" sz="22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s-MX" altLang="es-VE" sz="2200" dirty="0"/>
              <a:t> </a:t>
            </a:r>
            <a:r>
              <a:rPr lang="es-MX" altLang="es-VE" sz="2200" dirty="0" err="1"/>
              <a:t>Gonfosis</a:t>
            </a:r>
            <a:r>
              <a:rPr lang="es-MX" altLang="es-VE" sz="2200" dirty="0"/>
              <a:t>  </a:t>
            </a:r>
          </a:p>
          <a:p>
            <a:pPr marL="0" indent="0" algn="just">
              <a:buNone/>
            </a:pPr>
            <a:endParaRPr 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28604"/>
            <a:ext cx="3048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5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1175</Words>
  <Application>Microsoft Office PowerPoint</Application>
  <PresentationFormat>Panorámica</PresentationFormat>
  <Paragraphs>178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Wingdings</vt:lpstr>
      <vt:lpstr>Wingdings 3</vt:lpstr>
      <vt:lpstr>Tema de Office</vt:lpstr>
      <vt:lpstr>Articulaciones</vt:lpstr>
      <vt:lpstr>Sistema articular</vt:lpstr>
      <vt:lpstr>Sistema articular</vt:lpstr>
      <vt:lpstr>Sistema articular</vt:lpstr>
      <vt:lpstr>Ligamentos</vt:lpstr>
      <vt:lpstr>Tendones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Articulaciones</dc:title>
  <dc:creator>Morella Guillen</dc:creator>
  <cp:lastModifiedBy>Cordovez Martínez María del Carmen</cp:lastModifiedBy>
  <cp:revision>39</cp:revision>
  <dcterms:created xsi:type="dcterms:W3CDTF">2019-11-05T04:34:11Z</dcterms:created>
  <dcterms:modified xsi:type="dcterms:W3CDTF">2025-05-30T20:21:35Z</dcterms:modified>
</cp:coreProperties>
</file>