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24B99-7331-6BB1-41A3-7AFEA7D0D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59862-14F5-06FE-22FE-BBB3905A4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D76A5-78C5-D5F4-A90A-8CC90C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AC4A1-30E6-641A-4C1B-42F693F8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3F52E4-C750-FAD4-24D1-6E8B0757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A774E-DF60-E168-DFA9-D37779BD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3CB307-919E-F184-1F15-E3DB856E5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E51FD-2D2C-D0C6-EC6E-6B89DC41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333AD-18E4-E9A9-7117-68B1F9B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A9652-A2DB-0383-6750-66C2B0A8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C73243-D496-4D79-2D2C-7021E906F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29E218-D231-6906-D803-6ADEE9B30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92247F-7A0F-40C5-D0AB-650DC7C2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525721-8FE7-E701-751D-78E7F87B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C9C5C-D51E-C791-885F-DA9E5095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DA2E9-1ADE-E2F3-6DB0-FD4E5CFF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FCF317-026C-FAAF-AF85-E9FD1619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0D8E1-58D5-CE31-5535-2471D0C9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D9E30-71DC-B41E-175A-14492876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1B8D2-52E7-55A7-AD40-BCC0AC99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E16D1-4BB4-E02B-EF18-72D1D097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044DE-9146-A5B6-A9A1-BE320B58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57B6D-C2D0-6F30-635A-1D5848EB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97A57-6CBD-4DAB-1AF0-DD8F5D75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CE046F-ADBD-4EF4-F7B6-3FB271C7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E33A-0CE3-9361-2EE6-7452A228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41ECD-3C64-8A45-4763-8EE41B1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ED63A8-A510-18A1-01CD-5DF93871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82A511-F65D-E74C-1988-F9C6D71D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8DF20A-84C8-70D5-B4B6-715BB1EA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6D2C3D-3FBA-00E5-3A84-E51DE2C4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0502A-BB4F-56DA-3372-95E046D1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A272FC-0F98-6953-4021-5EEE5A7E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72A9E2-158B-0C0B-B3F8-B164D9759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77A1DE-B881-37AD-55E8-EE41534F0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E27CDB-BC04-E7C4-8D53-E09373D42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A7BBD6-7FE5-7A94-FE05-B1CB994B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4BE283-F8AB-ECD1-6011-BF3DEF43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1652C4-2157-BFD4-6820-686DFF61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7CAC8-C4AA-8D33-6AD0-F657B598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EA281F-ABC2-5B44-AA52-62570C0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EF533D-CDBA-063B-2C4D-5D172F76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C1CDFD-C83F-34A7-F3F1-923A543F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BAF58A-2A07-5B31-EF6D-D7C3A390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970081-8378-B220-B965-99CD5072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93FD67-C6AF-E4DB-315E-51E049F1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DCF87-D33C-08A9-5322-B442B9CD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70CD2-6A21-284F-8B6D-2E54D84B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48AD37-D132-60D5-C111-B2C8E8725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FA615D-C369-8015-605C-51678047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3DC413-9CBB-5883-E734-43F6D7C3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08F81-8474-4C86-D122-D9F34CF6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E4EEF-5265-D0D6-EEBA-FB0EDE15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47490-75F8-DCB0-E38E-D931A71A0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6065FD-1EDA-93E5-CC37-EA46819F7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92D63-AD40-8366-4C40-FB26A378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623939-1D55-F046-401C-69E77C44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8642E-4AEB-B84D-05D3-9DF0B756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82124A-8B58-602C-7303-B8712D96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E1CF66-8A07-1DC3-0C45-A90029868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3127D8-C650-E813-0D8D-06632E9BD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44489-8578-4C71-A6D1-6045F5878D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414E1-479B-376E-1229-77A82B901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6C409-457E-31A5-3CF0-33A1BD68E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9DE2B-7CEA-4482-8954-50D0F865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6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FBB34A-481D-0219-43F3-D0A922531A33}"/>
              </a:ext>
            </a:extLst>
          </p:cNvPr>
          <p:cNvSpPr txBox="1"/>
          <p:nvPr/>
        </p:nvSpPr>
        <p:spPr>
          <a:xfrm>
            <a:off x="2647603" y="609719"/>
            <a:ext cx="6093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CARRERA DE LABORATORIO CLÍNICO</a:t>
            </a:r>
          </a:p>
          <a:p>
            <a:pPr algn="ctr"/>
            <a:endParaRPr lang="es-EC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C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ASIGNATURA: ANATOMÍA Y FISIOLOGÍA I</a:t>
            </a:r>
            <a:endParaRPr lang="es-VE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15CED-B091-8B5E-CC59-9E4BBDEDA529}"/>
              </a:ext>
            </a:extLst>
          </p:cNvPr>
          <p:cNvSpPr txBox="1"/>
          <p:nvPr/>
        </p:nvSpPr>
        <p:spPr>
          <a:xfrm>
            <a:off x="666403" y="2992219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2000" b="1" dirty="0"/>
              <a:t>Tema: Sistema Tegumentario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895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D7855-0341-9C17-14A0-C12DF2E7C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FA4A02-C624-BE1D-E91D-E3BD96144A59}"/>
              </a:ext>
            </a:extLst>
          </p:cNvPr>
          <p:cNvSpPr txBox="1"/>
          <p:nvPr/>
        </p:nvSpPr>
        <p:spPr>
          <a:xfrm>
            <a:off x="600075" y="574239"/>
            <a:ext cx="10896600" cy="254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En la estructura del pelo se distinguen 3 capas:</a:t>
            </a:r>
          </a:p>
          <a:p>
            <a:pPr indent="-342900" algn="l">
              <a:lnSpc>
                <a:spcPct val="150000"/>
              </a:lnSpc>
              <a:buFont typeface="+mj-lt"/>
              <a:buAutoNum type="arabicPeriod"/>
            </a:pPr>
            <a:r>
              <a:rPr lang="es-ES" b="1" dirty="0">
                <a:latin typeface="Times New Roman" panose="02020603050405020304" pitchFamily="18" charset="0"/>
              </a:rPr>
              <a:t>M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édula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es la capa central, cuyas células contienen queratina blanda y están separadas por espacios de aire.</a:t>
            </a:r>
          </a:p>
          <a:p>
            <a:pPr indent="-342900" algn="l">
              <a:lnSpc>
                <a:spcPct val="150000"/>
              </a:lnSpc>
              <a:buFont typeface="+mj-lt"/>
              <a:buAutoNum type="arabicPeriod"/>
            </a:pPr>
            <a:r>
              <a:rPr lang="es-ES" b="1" dirty="0">
                <a:latin typeface="Times New Roman" panose="02020603050405020304" pitchFamily="18" charset="0"/>
              </a:rPr>
              <a:t>C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orteza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es la capa principal del pelo que rodea a la médula, cuyas células contienen queratina dura y gránulos de pigmentos (melanina).</a:t>
            </a:r>
          </a:p>
          <a:p>
            <a:pPr indent="-342900" algn="l">
              <a:lnSpc>
                <a:spcPct val="150000"/>
              </a:lnSpc>
              <a:buFont typeface="+mj-lt"/>
              <a:buAutoNum type="arabicPeriod"/>
            </a:pPr>
            <a:r>
              <a:rPr lang="es-ES" b="1" dirty="0">
                <a:latin typeface="Times New Roman" panose="02020603050405020304" pitchFamily="18" charset="0"/>
              </a:rPr>
              <a:t>C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utícula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es la capa más superficial, sus células contienen queratina dura y se disponen una sobre otra como las tejas colocadas en un techo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3D6D31-93C7-E9F1-CBAB-242F0F388F62}"/>
              </a:ext>
            </a:extLst>
          </p:cNvPr>
          <p:cNvSpPr txBox="1"/>
          <p:nvPr/>
        </p:nvSpPr>
        <p:spPr>
          <a:xfrm>
            <a:off x="466725" y="3429000"/>
            <a:ext cx="10039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El pelo se encuentra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ampliamente distribuido en la piel delgada del cuerpo humano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presenta grandes diferencias en cuanto a su: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749DC-A7F9-B2F4-7812-F0096E54C838}"/>
              </a:ext>
            </a:extLst>
          </p:cNvPr>
          <p:cNvSpPr txBox="1"/>
          <p:nvPr/>
        </p:nvSpPr>
        <p:spPr>
          <a:xfrm>
            <a:off x="4905375" y="4015085"/>
            <a:ext cx="2047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cantidad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dimensiones</a:t>
            </a:r>
            <a:endParaRPr lang="es-ES" dirty="0">
              <a:latin typeface="Times New Roman" panose="02020603050405020304" pitchFamily="18" charset="0"/>
            </a:endParaRP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color y aspecto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30A69-20F4-92B1-9344-B47E73BFA384}"/>
              </a:ext>
            </a:extLst>
          </p:cNvPr>
          <p:cNvSpPr txBox="1"/>
          <p:nvPr/>
        </p:nvSpPr>
        <p:spPr>
          <a:xfrm>
            <a:off x="7486650" y="4105959"/>
            <a:ext cx="3905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de acuerdo con la edad, el sexo, la raza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y la región del cuerpo donde se localiza.</a:t>
            </a:r>
            <a:endParaRPr lang="en-US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5EA876A3-1021-1F0D-59FA-77D19BF76B22}"/>
              </a:ext>
            </a:extLst>
          </p:cNvPr>
          <p:cNvSpPr/>
          <p:nvPr/>
        </p:nvSpPr>
        <p:spPr>
          <a:xfrm>
            <a:off x="6657975" y="4267200"/>
            <a:ext cx="647700" cy="3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4E5FFF9-908F-915C-E3A7-3EF7A3D5BD50}"/>
              </a:ext>
            </a:extLst>
          </p:cNvPr>
          <p:cNvSpPr txBox="1"/>
          <p:nvPr/>
        </p:nvSpPr>
        <p:spPr>
          <a:xfrm>
            <a:off x="304799" y="633889"/>
            <a:ext cx="10287001" cy="171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</a:rPr>
              <a:t>A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umento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exagerado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de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pelo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hipertricosis</a:t>
            </a:r>
          </a:p>
          <a:p>
            <a:pPr algn="just">
              <a:lnSpc>
                <a:spcPct val="150000"/>
              </a:lnSpc>
            </a:pP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Disminución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hipotricosis</a:t>
            </a:r>
            <a:endParaRPr lang="es-ES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</a:rPr>
              <a:t>P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érdida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total o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parcial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del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pelo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s-ES" sz="1800" b="0" u="none" strike="noStrike" baseline="0" dirty="0">
                <a:latin typeface="Times New Roman" panose="02020603050405020304" pitchFamily="18" charset="0"/>
              </a:rPr>
              <a:t>alopecia (causada por trastornos del desarrollo y del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ciclo normal de vida del pelo y provocada por múltiples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factores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9150A8-271D-AC7E-82B3-BF1E5BAB9DAA}"/>
              </a:ext>
            </a:extLst>
          </p:cNvPr>
          <p:cNvSpPr txBox="1"/>
          <p:nvPr/>
        </p:nvSpPr>
        <p:spPr>
          <a:xfrm>
            <a:off x="381000" y="3219250"/>
            <a:ext cx="10591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El color del pelo depende: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de la cantidad de pigmentos de melanina y aire que contenga.</a:t>
            </a:r>
          </a:p>
          <a:p>
            <a:pPr algn="l"/>
            <a:endParaRPr lang="es-ES" dirty="0">
              <a:latin typeface="Times New Roman" panose="02020603050405020304" pitchFamily="18" charset="0"/>
            </a:endParaRPr>
          </a:p>
          <a:p>
            <a:pPr algn="l"/>
            <a:r>
              <a:rPr lang="es-ES" dirty="0">
                <a:latin typeface="Times New Roman" panose="02020603050405020304" pitchFamily="18" charset="0"/>
              </a:rPr>
              <a:t>Ejemplo:</a:t>
            </a:r>
          </a:p>
          <a:p>
            <a:pPr marL="628650" indent="76200" algn="l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      pelo oscuro contiene mucha melanina y poco aire </a:t>
            </a:r>
          </a:p>
          <a:p>
            <a:pPr marL="628650" indent="76200" algn="l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      pelo claro contiene poca melanina y mucho aire </a:t>
            </a:r>
          </a:p>
          <a:p>
            <a:pPr algn="just"/>
            <a:endParaRPr lang="es-ES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La canicie es el blanquecimiento del pelo por la pérdida de melanina, la cual constituye un síntoma de envejecimiento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9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3708F7-AD2E-0BB1-189F-376FD77A2385}"/>
              </a:ext>
            </a:extLst>
          </p:cNvPr>
          <p:cNvSpPr txBox="1"/>
          <p:nvPr/>
        </p:nvSpPr>
        <p:spPr>
          <a:xfrm>
            <a:off x="1333499" y="4435999"/>
            <a:ext cx="10439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Protección química: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pelo en áreas como las axilas y la zona púbica ayuda a reducir la fricción y protege la piel de irritaciones o infecciones, además de dispersar feromonas.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2E7180-FAC3-5266-CC89-291B39324996}"/>
              </a:ext>
            </a:extLst>
          </p:cNvPr>
          <p:cNvSpPr txBox="1"/>
          <p:nvPr/>
        </p:nvSpPr>
        <p:spPr>
          <a:xfrm>
            <a:off x="2381250" y="452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Funciones del pelo tanto biológicas como sociales.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0917E8-4996-74CF-6BD6-0C5BB5CA1BCD}"/>
              </a:ext>
            </a:extLst>
          </p:cNvPr>
          <p:cNvSpPr txBox="1"/>
          <p:nvPr/>
        </p:nvSpPr>
        <p:spPr>
          <a:xfrm>
            <a:off x="264319" y="516286"/>
            <a:ext cx="1150858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Protección física: 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Cuero cabelludo: 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Actúa como barrera contra golpes, abrasiones y la radiación ultravioleta (UV) del sol.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Ojos y vías respiratorias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Las cejas y pestañas protegen los ojos de polvo, sudor y partículas, mientras que el vello nasal (vibrisas) filtra el aire para evitar la entrada de partículas y microorganismos.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125526-CDF3-F3D0-FE22-7D4000EA8F2B}"/>
              </a:ext>
            </a:extLst>
          </p:cNvPr>
          <p:cNvSpPr txBox="1"/>
          <p:nvPr/>
        </p:nvSpPr>
        <p:spPr>
          <a:xfrm>
            <a:off x="733423" y="1804274"/>
            <a:ext cx="11039477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Regulación térmica: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pelo en la cabeza ayuda a mantener la temperatura corporal, aislando el calor en climas fríos y protegiendo del sol en climas cálidos.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vello corporal (como en axilas o pubis) facilita la evaporación del sudor, ayudando a regular la temperatura.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AD442F-E777-FBA9-7448-E04E122535C8}"/>
              </a:ext>
            </a:extLst>
          </p:cNvPr>
          <p:cNvSpPr txBox="1"/>
          <p:nvPr/>
        </p:nvSpPr>
        <p:spPr>
          <a:xfrm>
            <a:off x="1112044" y="3433551"/>
            <a:ext cx="1066085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Función sensorial: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folículos pilosos están conectados a terminaciones nerviosas, lo que permite detectar estímulos como el tacto, el viento o la presencia de insectos.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9A7190-B133-6A33-3B58-A600CC924CA6}"/>
              </a:ext>
            </a:extLst>
          </p:cNvPr>
          <p:cNvSpPr txBox="1"/>
          <p:nvPr/>
        </p:nvSpPr>
        <p:spPr>
          <a:xfrm>
            <a:off x="1571625" y="5359329"/>
            <a:ext cx="1020127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Función estética y social: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pelo es un elemento clave en la apariencia personal y la identidad cultural. Se utiliza para expresar estilo, personalidad o pertenencia a un grupo.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algunas culturas, el cabello tiene significados simbólicos o religiosos.</a:t>
            </a:r>
          </a:p>
        </p:txBody>
      </p:sp>
    </p:spTree>
    <p:extLst>
      <p:ext uri="{BB962C8B-B14F-4D97-AF65-F5344CB8AC3E}">
        <p14:creationId xmlns:p14="http://schemas.microsoft.com/office/powerpoint/2010/main" val="42103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ándulas sebáceas">
            <a:extLst>
              <a:ext uri="{FF2B5EF4-FFF2-40B4-BE49-F238E27FC236}">
                <a16:creationId xmlns:a16="http://schemas.microsoft.com/office/drawing/2014/main" id="{1813CC4B-2306-82C1-7C1E-72CE2DAC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49" y="2070779"/>
            <a:ext cx="43910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E12BDF-6848-8356-3F53-CE5BEE6AF85C}"/>
              </a:ext>
            </a:extLst>
          </p:cNvPr>
          <p:cNvSpPr txBox="1"/>
          <p:nvPr/>
        </p:nvSpPr>
        <p:spPr>
          <a:xfrm>
            <a:off x="104774" y="610940"/>
            <a:ext cx="11839576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Clasificación según: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 forma de las unidades secretoras y el número de los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conductos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excretores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como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alveolares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simples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de acuerdo con el modo de elaborar la secreción son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holocrinas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, porque las células se desintegran al excretar el sebo cutáneo que producen.</a:t>
            </a:r>
          </a:p>
          <a:p>
            <a:pPr algn="l">
              <a:lnSpc>
                <a:spcPct val="150000"/>
              </a:lnSpc>
            </a:pP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Las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glándulas sebáceas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 encuentran en la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dermis de la piel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y generalmente</a:t>
            </a:r>
          </a:p>
          <a:p>
            <a:pPr algn="l">
              <a:lnSpc>
                <a:spcPct val="150000"/>
              </a:lnSpc>
            </a:pP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drenan su secreción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en los folículos pilosos.</a:t>
            </a:r>
          </a:p>
          <a:p>
            <a:pPr algn="l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Localizadas en toda la superficie cutánea, excepto en aquellos lugares donde no </a:t>
            </a:r>
          </a:p>
          <a:p>
            <a:pPr algn="l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existen folículos pilosos, como las palmas de las manos y las plantas de los pies.</a:t>
            </a:r>
          </a:p>
          <a:p>
            <a:pPr algn="l"/>
            <a:endParaRPr lang="es-ES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919095-7ECC-B3E7-3662-39CA308FE02A}"/>
              </a:ext>
            </a:extLst>
          </p:cNvPr>
          <p:cNvSpPr txBox="1"/>
          <p:nvPr/>
        </p:nvSpPr>
        <p:spPr>
          <a:xfrm>
            <a:off x="523875" y="34397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1" i="0" u="none" strike="noStrike" baseline="0" dirty="0" err="1">
                <a:latin typeface="Times New Roman" panose="02020603050405020304" pitchFamily="18" charset="0"/>
              </a:rPr>
              <a:t>sebáceas</a:t>
            </a:r>
            <a:endParaRPr lang="en-US" sz="2000" b="1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5EE11C-FC9D-56CD-058C-C4F4C3A19AF3}"/>
              </a:ext>
            </a:extLst>
          </p:cNvPr>
          <p:cNvSpPr txBox="1"/>
          <p:nvPr/>
        </p:nvSpPr>
        <p:spPr>
          <a:xfrm>
            <a:off x="295276" y="4917140"/>
            <a:ext cx="4114800" cy="129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Times New Roman" panose="02020603050405020304" pitchFamily="18" charset="0"/>
              </a:rPr>
              <a:t>S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eborrea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: es el aumento exagerado de su secreción, o sea, el sebo cutáneo, produce un estado oleoso de la piel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3AF2E0-B580-235B-3417-C1778148F0F9}"/>
              </a:ext>
            </a:extLst>
          </p:cNvPr>
          <p:cNvSpPr txBox="1"/>
          <p:nvPr/>
        </p:nvSpPr>
        <p:spPr>
          <a:xfrm>
            <a:off x="4776785" y="5738994"/>
            <a:ext cx="5419726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</a:rPr>
              <a:t>X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erodermia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disminución del sebo cutáneo provoca un estado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sequedad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frecuente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la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vejez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ándulas sudoríparas - Mayo Clinic">
            <a:extLst>
              <a:ext uri="{FF2B5EF4-FFF2-40B4-BE49-F238E27FC236}">
                <a16:creationId xmlns:a16="http://schemas.microsoft.com/office/drawing/2014/main" id="{DA59DC07-CB21-1D1A-8363-0DE25D30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809749"/>
            <a:ext cx="4629150" cy="49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E0A403-8F7B-38B4-C008-60F37021AABC}"/>
              </a:ext>
            </a:extLst>
          </p:cNvPr>
          <p:cNvSpPr txBox="1"/>
          <p:nvPr/>
        </p:nvSpPr>
        <p:spPr>
          <a:xfrm>
            <a:off x="180974" y="811471"/>
            <a:ext cx="7867651" cy="5867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 clasifican de acuerdo a: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 forma de las unidades secretoras y el número de</a:t>
            </a:r>
          </a:p>
          <a:p>
            <a:pPr algn="just"/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conductos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excretores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como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tubulares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s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imples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según el modo de elaborar la secreción como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ecrinas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o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merocrinas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porque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sus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células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no se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desintegran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s-ES" sz="18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Estas glándulas secretan el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sudor</a:t>
            </a:r>
            <a:r>
              <a:rPr lang="es-ES" dirty="0">
                <a:latin typeface="Times New Roman" panose="02020603050405020304" pitchFamily="18" charset="0"/>
              </a:rPr>
              <a:t>: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líquido acuoso que contiene sales y sustancias orgánicas y se caracteriza porque es inodoro; pero al combinarse con bacterias se vuelve odorífero.</a:t>
            </a:r>
          </a:p>
          <a:p>
            <a:pPr algn="just">
              <a:lnSpc>
                <a:spcPct val="150000"/>
              </a:lnSpc>
            </a:pPr>
            <a:endParaRPr lang="es-ES" sz="18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El sudor interviene en la regulación de la temperatura corporal y elimina calor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al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evaporarse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la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superficie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cutánea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Diariamente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se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eliminan alrededor de 500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mL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de sudor, aunque la intensidad puede variar por diversos factores, como la temperatura, la humedad atmosférica y el trabajo físico.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F7FDE7-0E13-7566-E83D-B07454C2D7B7}"/>
              </a:ext>
            </a:extLst>
          </p:cNvPr>
          <p:cNvSpPr txBox="1"/>
          <p:nvPr/>
        </p:nvSpPr>
        <p:spPr>
          <a:xfrm>
            <a:off x="647700" y="234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sudoríparas</a:t>
            </a:r>
            <a:endParaRPr lang="en-US" sz="1800" b="1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8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7E708-CEA7-CA71-E283-CA9BE4C0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4B8256-C714-4FE6-D857-82AAFD533CBB}"/>
              </a:ext>
            </a:extLst>
          </p:cNvPr>
          <p:cNvSpPr txBox="1"/>
          <p:nvPr/>
        </p:nvSpPr>
        <p:spPr>
          <a:xfrm>
            <a:off x="390524" y="474345"/>
            <a:ext cx="11487151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Las glándulas sudoríparas están ampliamente distribuidas en la piel, sobre todo en las palmas de las manos y plantas de los pies. 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porción secretora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 encuentra enrollada en la capa profunda o reticular de la dermis y en la hipodermis.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El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conducto excretor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tiene un trayecto en espiral y desemboca en la superficie libre de la piel mediante un pequeño orificio llamado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poro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sudoríparo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En genitales externos, axila, conducto auditivo externo y párpados se encuentran glándulas semejantes a las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sudoríparas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consideradas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tipo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"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apocrina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",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porque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pensaba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que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parte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 sus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células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se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desintegraban al excretar el producto elaborado, que resulta más espeso y de un olor peculiar. Este tipo de glándulas drena su secreción en el folículo piloso, a un nivel más superficial que las glándulas sebáceas.</a:t>
            </a:r>
          </a:p>
        </p:txBody>
      </p:sp>
      <p:pic>
        <p:nvPicPr>
          <p:cNvPr id="4" name="Picture 4" descr="Glándulas sudoríparas - Mayo Clinic">
            <a:extLst>
              <a:ext uri="{FF2B5EF4-FFF2-40B4-BE49-F238E27FC236}">
                <a16:creationId xmlns:a16="http://schemas.microsoft.com/office/drawing/2014/main" id="{20656D6A-1699-A62B-2D87-1B4DF5CC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4" y="3495675"/>
            <a:ext cx="2962275" cy="32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24721E-CFA8-7ECD-1A73-C0D794CE93D0}"/>
              </a:ext>
            </a:extLst>
          </p:cNvPr>
          <p:cNvSpPr txBox="1"/>
          <p:nvPr/>
        </p:nvSpPr>
        <p:spPr>
          <a:xfrm>
            <a:off x="390524" y="4667161"/>
            <a:ext cx="6696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</a:rPr>
              <a:t>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umento exagerado del sudor se denomina </a:t>
            </a:r>
            <a:r>
              <a:rPr lang="es-ES" sz="1800" b="1" u="none" strike="noStrike" baseline="0" dirty="0">
                <a:latin typeface="Times New Roman" panose="02020603050405020304" pitchFamily="18" charset="0"/>
              </a:rPr>
              <a:t>hiperhidrosis</a:t>
            </a:r>
            <a:endParaRPr lang="es-ES" b="1" dirty="0">
              <a:latin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</a:rPr>
              <a:t>D</a:t>
            </a:r>
            <a:r>
              <a:rPr lang="es-ES" sz="1800" u="none" strike="noStrike" baseline="0" dirty="0">
                <a:latin typeface="Times New Roman" panose="02020603050405020304" pitchFamily="18" charset="0"/>
              </a:rPr>
              <a:t>is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minución </a:t>
            </a:r>
            <a:r>
              <a:rPr lang="es-ES" sz="1800" b="1" u="none" strike="noStrike" baseline="0" dirty="0" err="1">
                <a:latin typeface="Times New Roman" panose="02020603050405020304" pitchFamily="18" charset="0"/>
              </a:rPr>
              <a:t>hipohidrosis</a:t>
            </a:r>
            <a:r>
              <a:rPr lang="es-ES" sz="1800" b="0" i="1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s-ES" i="1" dirty="0">
                <a:latin typeface="Times New Roman" panose="02020603050405020304" pitchFamily="18" charset="0"/>
              </a:rPr>
              <a:t>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usencia </a:t>
            </a:r>
            <a:r>
              <a:rPr lang="es-ES" sz="1800" b="1" u="none" strike="noStrike" baseline="0" dirty="0">
                <a:latin typeface="Times New Roman" panose="02020603050405020304" pitchFamily="18" charset="0"/>
              </a:rPr>
              <a:t>anhidrosis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udación es mal oliente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 le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nombra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u="none" strike="noStrike" baseline="0" dirty="0">
                <a:latin typeface="Times New Roman" panose="02020603050405020304" pitchFamily="18" charset="0"/>
              </a:rPr>
              <a:t>bromhidrosis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8C23E-FED6-692B-727F-DD27B2A5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finición de glándula mamaria - Diccionario de cáncer del ...">
            <a:extLst>
              <a:ext uri="{FF2B5EF4-FFF2-40B4-BE49-F238E27FC236}">
                <a16:creationId xmlns:a16="http://schemas.microsoft.com/office/drawing/2014/main" id="{591EB53F-D6A7-87F8-D3C8-1D56A9C7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19" y="1009649"/>
            <a:ext cx="3910519" cy="54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74DC7C-A410-7CAE-8030-7BE06EF2122D}"/>
              </a:ext>
            </a:extLst>
          </p:cNvPr>
          <p:cNvSpPr txBox="1"/>
          <p:nvPr/>
        </p:nvSpPr>
        <p:spPr>
          <a:xfrm>
            <a:off x="180974" y="642759"/>
            <a:ext cx="7981951" cy="628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Son glándulas cutáneas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exocrinas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sudoríparas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modificadas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especializadas en la secreción láctea.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 clasifican según la forma de las unidades secretoras y el número de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conductos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excretores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como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tubuloalveolares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compuestas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y de acuerdo con el modo de elaborar la secreción se consideran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merocrinas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Desde el punto de vista funcional, las glándulas mamarias están íntimamente relacionadas con el sistema reproductor femenino, por lo que en general se estudian en conjunto.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Estas glándulas elaboran la leche materna después del parto y garantizan la alimentación del recién nacido, pues contiene elementos necesarios para el</a:t>
            </a:r>
          </a:p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mantenimiento de la vida y el desarrollo del organismo en esta etapa.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Sus componentes esenciales son: agua, proteínas (caseína), glúcidos (lactosa), lípidos, minerales, vitaminas y anticuerpos.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 secreción láctea está precedida (antes y después del parto) por el calostro, líquido rico en proteínas y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pobre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grasa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A6B196-A7A6-23C6-871C-FA9F705EE8D3}"/>
              </a:ext>
            </a:extLst>
          </p:cNvPr>
          <p:cNvSpPr txBox="1"/>
          <p:nvPr/>
        </p:nvSpPr>
        <p:spPr>
          <a:xfrm>
            <a:off x="342900" y="153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Glándulas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mamarias</a:t>
            </a:r>
            <a:endParaRPr lang="en-US" sz="1800" b="1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575F7F-E35F-CFBB-6538-56E23F092834}"/>
              </a:ext>
            </a:extLst>
          </p:cNvPr>
          <p:cNvSpPr txBox="1"/>
          <p:nvPr/>
        </p:nvSpPr>
        <p:spPr>
          <a:xfrm>
            <a:off x="2876550" y="2437805"/>
            <a:ext cx="5476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1" u="none" strike="noStrike" baseline="0" dirty="0">
                <a:latin typeface="Times New Roman" panose="02020603050405020304" pitchFamily="18" charset="0"/>
              </a:rPr>
              <a:t>GRACIAS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3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33A9-9527-346B-EA8D-C9773F42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F6AD1B-1E51-FF94-21A2-056544FDF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259" t="18695" r="25835" b="37665"/>
          <a:stretch/>
        </p:blipFill>
        <p:spPr>
          <a:xfrm>
            <a:off x="472161" y="216131"/>
            <a:ext cx="11514792" cy="6267795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506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AFD6-98B2-931E-ABC4-65CC39F7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827B568-6236-53A0-FE08-EB556B3C4BC0}"/>
              </a:ext>
            </a:extLst>
          </p:cNvPr>
          <p:cNvSpPr txBox="1"/>
          <p:nvPr/>
        </p:nvSpPr>
        <p:spPr>
          <a:xfrm>
            <a:off x="482138" y="498474"/>
            <a:ext cx="11288683" cy="512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VE" sz="2000" b="1" dirty="0"/>
              <a:t>FUNCIONES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VE" sz="2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Defensa y protección del organismo contra las influencias nocivas del medio exterior provocadas por agentes nocivos (biológicos, químicos y físicos)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Actúa como una barrera hística que representa un mecanismo de defensa inespecífico.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Participa en la homeostasis al regular la temperatura corporal y la pérdida de agua.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Protege contra rozamientos (por medio de la capa córnea).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Excreción de diversos sustancias, por medio de glándulas sudoríparas.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Función sensorial, recepción de diferentes estímulos del medio ambiente.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Acción protectora contra rayos ultravioleta, por medio de la melanina.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VE" sz="2000" dirty="0"/>
              <a:t>Síntesis de vitamina D y melanina.</a:t>
            </a:r>
          </a:p>
        </p:txBody>
      </p:sp>
    </p:spTree>
    <p:extLst>
      <p:ext uri="{BB962C8B-B14F-4D97-AF65-F5344CB8AC3E}">
        <p14:creationId xmlns:p14="http://schemas.microsoft.com/office/powerpoint/2010/main" val="288841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E93E9-CDED-5F57-61BC-8DD952BC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0B59B1-B7CE-19F8-3DD2-7674EC3F09F5}"/>
              </a:ext>
            </a:extLst>
          </p:cNvPr>
          <p:cNvSpPr txBox="1"/>
          <p:nvPr/>
        </p:nvSpPr>
        <p:spPr>
          <a:xfrm>
            <a:off x="491836" y="3187454"/>
            <a:ext cx="4318289" cy="189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Formada por 2 capas superpuestas:</a:t>
            </a:r>
          </a:p>
          <a:p>
            <a:pPr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Epidermis</a:t>
            </a:r>
          </a:p>
          <a:p>
            <a:pPr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</a:rPr>
              <a:t>D</a:t>
            </a: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ermis</a:t>
            </a:r>
            <a:endParaRPr lang="es-ES" sz="2000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1B61C3-6C84-A6E9-CC60-D74C3167C61C}"/>
              </a:ext>
            </a:extLst>
          </p:cNvPr>
          <p:cNvSpPr txBox="1"/>
          <p:nvPr/>
        </p:nvSpPr>
        <p:spPr>
          <a:xfrm>
            <a:off x="606136" y="389975"/>
            <a:ext cx="105495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u="none" strike="noStrike" baseline="0" dirty="0">
                <a:latin typeface="Times New Roman" panose="02020603050405020304" pitchFamily="18" charset="0"/>
              </a:rPr>
              <a:t>La piel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es el órgano de mayor extensión del organismo</a:t>
            </a:r>
          </a:p>
          <a:p>
            <a:pPr algn="just"/>
            <a:endParaRPr lang="es-ES" sz="20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cubre la superficie externa del cuerpo</a:t>
            </a:r>
          </a:p>
          <a:p>
            <a:pPr algn="just"/>
            <a:endParaRPr lang="es-ES" sz="20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se continúa con las membranas o túnicas mucosas que revisten la superficie interna de los conductos que se comunican con el exterior (aparatos: digestivo,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respiratorio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y urogenital.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6A85C1-68D7-8100-3228-05F9747F55F1}"/>
              </a:ext>
            </a:extLst>
          </p:cNvPr>
          <p:cNvSpPr txBox="1"/>
          <p:nvPr/>
        </p:nvSpPr>
        <p:spPr>
          <a:xfrm>
            <a:off x="3596811" y="3854887"/>
            <a:ext cx="624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tienen estructuras y orígenes diferentes y están unidas firmemente por la membrana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basal.</a:t>
            </a:r>
            <a:endParaRPr lang="en-US" dirty="0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12C8DA74-55A3-DB1B-D34B-03193A5BA593}"/>
              </a:ext>
            </a:extLst>
          </p:cNvPr>
          <p:cNvSpPr/>
          <p:nvPr/>
        </p:nvSpPr>
        <p:spPr>
          <a:xfrm>
            <a:off x="2905124" y="3818156"/>
            <a:ext cx="485775" cy="914400"/>
          </a:xfrm>
          <a:prstGeom prst="rightBrace">
            <a:avLst>
              <a:gd name="adj1" fmla="val 8333"/>
              <a:gd name="adj2" fmla="val 4583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do lo que tienes que saber sobre la piel - ABS Bimedica">
            <a:extLst>
              <a:ext uri="{FF2B5EF4-FFF2-40B4-BE49-F238E27FC236}">
                <a16:creationId xmlns:a16="http://schemas.microsoft.com/office/drawing/2014/main" id="{279622A6-42F4-DF73-2EB5-105D2AC72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9" b="3428"/>
          <a:stretch/>
        </p:blipFill>
        <p:spPr bwMode="auto">
          <a:xfrm>
            <a:off x="4714874" y="4605404"/>
            <a:ext cx="3548061" cy="20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0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7310-E9E5-CB97-15C2-904CEF317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78734F-D947-D26F-53AF-74E023FD3263}"/>
              </a:ext>
            </a:extLst>
          </p:cNvPr>
          <p:cNvSpPr txBox="1"/>
          <p:nvPr/>
        </p:nvSpPr>
        <p:spPr>
          <a:xfrm>
            <a:off x="504824" y="565488"/>
            <a:ext cx="102393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1" dirty="0">
                <a:latin typeface="Times New Roman" panose="02020603050405020304" pitchFamily="18" charset="0"/>
              </a:rPr>
              <a:t>E</a:t>
            </a:r>
            <a:r>
              <a:rPr lang="es-ES" sz="2000" b="1" i="0" u="none" strike="noStrike" baseline="0" dirty="0">
                <a:latin typeface="Times New Roman" panose="02020603050405020304" pitchFamily="18" charset="0"/>
              </a:rPr>
              <a:t>pidermis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es la capa más superficial y delgada de la piel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constituida por tejido epitelial de cubierta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del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tipo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estratificado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plano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queratinizado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originada del ectodermo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7BCF79-9DB2-1685-E1A5-8DC30DBE0196}"/>
              </a:ext>
            </a:extLst>
          </p:cNvPr>
          <p:cNvSpPr txBox="1"/>
          <p:nvPr/>
        </p:nvSpPr>
        <p:spPr>
          <a:xfrm>
            <a:off x="504824" y="2073593"/>
            <a:ext cx="10239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latin typeface="Times New Roman" panose="02020603050405020304" pitchFamily="18" charset="0"/>
              </a:rPr>
              <a:t>D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ermis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es la capa más profunda y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gruesa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 la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piel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formada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tejido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conectivo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que se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origina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del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mesodermo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542DD0-29D4-05C7-1E44-42DD775013E6}"/>
              </a:ext>
            </a:extLst>
          </p:cNvPr>
          <p:cNvSpPr txBox="1"/>
          <p:nvPr/>
        </p:nvSpPr>
        <p:spPr>
          <a:xfrm>
            <a:off x="276224" y="3627865"/>
            <a:ext cx="7000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1" i="0" u="none" strike="noStrike" baseline="0" dirty="0">
                <a:latin typeface="Times New Roman" panose="02020603050405020304" pitchFamily="18" charset="0"/>
              </a:rPr>
              <a:t>La piel </a:t>
            </a: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se encuentra unida profundamente, sin límites precisos, con la tela subcutánea o</a:t>
            </a:r>
            <a:r>
              <a:rPr lang="es-ES" sz="2000" b="1" i="0" u="none" strike="noStrike" baseline="0" dirty="0">
                <a:latin typeface="Times New Roman" panose="02020603050405020304" pitchFamily="18" charset="0"/>
              </a:rPr>
              <a:t> hipodérmica</a:t>
            </a: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, la cual está compuesta por tejido conectivo laxo que posee cantidades variables de tejido adiposo, por lo que también se le denomina panículo adiposo.</a:t>
            </a:r>
          </a:p>
          <a:p>
            <a:pPr algn="l"/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Esta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se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origina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del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mesodermo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8" name="Picture 2" descr="Todo lo que tienes que saber sobre la piel - ABS Bimedica">
            <a:extLst>
              <a:ext uri="{FF2B5EF4-FFF2-40B4-BE49-F238E27FC236}">
                <a16:creationId xmlns:a16="http://schemas.microsoft.com/office/drawing/2014/main" id="{67920A5F-210C-439A-AD91-ED09180D0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9" b="3428"/>
          <a:stretch/>
        </p:blipFill>
        <p:spPr bwMode="auto">
          <a:xfrm>
            <a:off x="8034339" y="2073593"/>
            <a:ext cx="3548061" cy="20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1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FBB7-33AF-D4B1-BBCB-4067CDAC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CE5C66-7980-E290-5D0C-7FA4C5566301}"/>
              </a:ext>
            </a:extLst>
          </p:cNvPr>
          <p:cNvSpPr txBox="1"/>
          <p:nvPr/>
        </p:nvSpPr>
        <p:spPr>
          <a:xfrm>
            <a:off x="323849" y="323761"/>
            <a:ext cx="11239501" cy="143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La coloración de la piel humana se debe fundamentalmente a la sangre que circula por los vasos de la dermis y la presencia de pigmentos como la melanina de color negro (en la epidermis) y el caroteno de color amarillo (en la grasa subcutánea y el estrato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córneo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).</a:t>
            </a:r>
            <a:endParaRPr lang="en-U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115F3-3998-1721-FAD0-F0B8D9FBDEC5}"/>
              </a:ext>
            </a:extLst>
          </p:cNvPr>
          <p:cNvSpPr txBox="1"/>
          <p:nvPr/>
        </p:nvSpPr>
        <p:spPr>
          <a:xfrm>
            <a:off x="595311" y="2026920"/>
            <a:ext cx="106965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u="none" strike="noStrike" baseline="0" dirty="0">
                <a:latin typeface="Times New Roman" panose="02020603050405020304" pitchFamily="18" charset="0"/>
              </a:rPr>
              <a:t>De acuerdo con el espesor de la epidermis se distinguen 2 tipos de piel: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 gruesa y la delgada.</a:t>
            </a:r>
          </a:p>
          <a:p>
            <a:pPr algn="just"/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17B85-27F1-6E9F-0861-84F20CFF7057}"/>
              </a:ext>
            </a:extLst>
          </p:cNvPr>
          <p:cNvSpPr txBox="1"/>
          <p:nvPr/>
        </p:nvSpPr>
        <p:spPr>
          <a:xfrm>
            <a:off x="6691311" y="2673251"/>
            <a:ext cx="530066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Times New Roman" panose="02020603050405020304" pitchFamily="18" charset="0"/>
              </a:rPr>
              <a:t>P</a:t>
            </a:r>
            <a:r>
              <a:rPr lang="es-ES" sz="1800" b="1" u="none" strike="noStrike" baseline="0" dirty="0">
                <a:latin typeface="Times New Roman" panose="02020603050405020304" pitchFamily="18" charset="0"/>
              </a:rPr>
              <a:t>iel delgada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 encuentra en el resto del cuerpo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</a:rPr>
              <a:t>c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aracterizada por ausencia del estrato lúcido y la presencia de un estrato córneo delgado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tiene pelos y glándulas sebáceas, pero menos glándulas sudoríparas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que la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piel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gruesa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F2A59D-14E1-F527-5C99-856D3FD9FA27}"/>
              </a:ext>
            </a:extLst>
          </p:cNvPr>
          <p:cNvSpPr txBox="1"/>
          <p:nvPr/>
        </p:nvSpPr>
        <p:spPr>
          <a:xfrm>
            <a:off x="338135" y="2493050"/>
            <a:ext cx="6096000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Times New Roman" panose="02020603050405020304" pitchFamily="18" charset="0"/>
              </a:rPr>
              <a:t>P</a:t>
            </a:r>
            <a:r>
              <a:rPr lang="es-ES" sz="1800" b="1" u="none" strike="noStrike" baseline="0" dirty="0">
                <a:latin typeface="Times New Roman" panose="02020603050405020304" pitchFamily="18" charset="0"/>
              </a:rPr>
              <a:t>iel gruesa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se localiza en las palmas de las manos y planta de los pies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caracterizada por tener una epidermis gruesa con la presencia de los 5 estratos: se denominan de la profundidad a la superficie:</a:t>
            </a:r>
          </a:p>
          <a:p>
            <a:pPr marL="361950"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basal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germinativo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361950" algn="l"/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espinoso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361950" algn="l"/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granuloso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361950" algn="l"/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lúcido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361950" algn="l"/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córneo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presenta abundantes glándulas sudoríparas, pero carece de pelos y glándulas sebáceas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</a:rPr>
              <a:t>P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resenta en la superficie libre pequeños pliegues y surcos bien visibles, formados por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papilas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dérmicas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que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tienen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características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particulares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(huellas digitales o dactilares).</a:t>
            </a:r>
          </a:p>
        </p:txBody>
      </p:sp>
    </p:spTree>
    <p:extLst>
      <p:ext uri="{BB962C8B-B14F-4D97-AF65-F5344CB8AC3E}">
        <p14:creationId xmlns:p14="http://schemas.microsoft.com/office/powerpoint/2010/main" val="117702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1C19-D65A-CC73-EA12-BF30D433E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93A195-6A96-14F8-F12E-CE46379348F0}"/>
              </a:ext>
            </a:extLst>
          </p:cNvPr>
          <p:cNvSpPr txBox="1"/>
          <p:nvPr/>
        </p:nvSpPr>
        <p:spPr>
          <a:xfrm>
            <a:off x="695324" y="957322"/>
            <a:ext cx="10220326" cy="1894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Los </a:t>
            </a:r>
            <a:r>
              <a:rPr lang="en-US" sz="2000" b="1" i="0" u="none" strike="noStrike" baseline="0" dirty="0" err="1">
                <a:latin typeface="Times New Roman" panose="02020603050405020304" pitchFamily="18" charset="0"/>
              </a:rPr>
              <a:t>anexos</a:t>
            </a:r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 o </a:t>
            </a:r>
            <a:r>
              <a:rPr lang="en-US" sz="2000" b="1" i="0" u="none" strike="noStrike" baseline="0" dirty="0" err="1">
                <a:latin typeface="Times New Roman" panose="02020603050405020304" pitchFamily="18" charset="0"/>
              </a:rPr>
              <a:t>faneras</a:t>
            </a:r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 de la </a:t>
            </a:r>
            <a:r>
              <a:rPr lang="en-US" sz="2000" b="1" i="0" u="none" strike="noStrike" baseline="0" dirty="0" err="1">
                <a:latin typeface="Times New Roman" panose="02020603050405020304" pitchFamily="18" charset="0"/>
              </a:rPr>
              <a:t>piel</a:t>
            </a:r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uñas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pelos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glándulas sebáceas, sudoríparas y mamarias)</a:t>
            </a:r>
          </a:p>
          <a:p>
            <a:pPr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contribuyen a realizar las funciones de protección y excreción del sistema tegumentario</a:t>
            </a:r>
          </a:p>
          <a:p>
            <a:pPr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son estructuras que derivan principalmente de la epidermis (ectodermo superficial) </a:t>
            </a:r>
            <a:endParaRPr lang="es-ES" sz="2000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57BCB4-8B2C-29A0-316D-5A48552BD213}"/>
              </a:ext>
            </a:extLst>
          </p:cNvPr>
          <p:cNvSpPr txBox="1"/>
          <p:nvPr/>
        </p:nvSpPr>
        <p:spPr>
          <a:xfrm>
            <a:off x="1547812" y="3311269"/>
            <a:ext cx="771525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el desarrollo de estas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estructuras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se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caracteriza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porque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las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células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epiteliales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de cubierta que forman la epidermis, invaden el tejido conectivo de la dermis subyacente y se modifican de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acuerdo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con sus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funciones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06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DBAC-F028-EE16-46B2-1E33C608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12219C-2B3A-2A6C-F212-F7AE10FB36BE}"/>
              </a:ext>
            </a:extLst>
          </p:cNvPr>
          <p:cNvSpPr txBox="1"/>
          <p:nvPr/>
        </p:nvSpPr>
        <p:spPr>
          <a:xfrm>
            <a:off x="2524125" y="32891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i="0" u="none" strike="noStrike" baseline="0" dirty="0">
                <a:latin typeface="Times New Roman" panose="02020603050405020304" pitchFamily="18" charset="0"/>
              </a:rPr>
              <a:t>Estructura y función de pelos y uñas</a:t>
            </a:r>
            <a:endParaRPr lang="en-US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5E1DB8-71C6-FFF9-0A74-8EAF809C9C77}"/>
              </a:ext>
            </a:extLst>
          </p:cNvPr>
          <p:cNvSpPr txBox="1"/>
          <p:nvPr/>
        </p:nvSpPr>
        <p:spPr>
          <a:xfrm>
            <a:off x="228600" y="797600"/>
            <a:ext cx="10572750" cy="20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dirty="0">
                <a:latin typeface="Times New Roman" panose="02020603050405020304" pitchFamily="18" charset="0"/>
              </a:rPr>
              <a:t>U</a:t>
            </a:r>
            <a:r>
              <a:rPr lang="es-ES" sz="2000" b="1" u="none" strike="noStrike" baseline="0" dirty="0">
                <a:latin typeface="Times New Roman" panose="02020603050405020304" pitchFamily="18" charset="0"/>
              </a:rPr>
              <a:t>ñas</a:t>
            </a:r>
            <a:r>
              <a:rPr lang="es-ES" sz="1800" b="0" i="1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son modificaciones del estrato córneo de la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epidermis de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los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dedos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constituidas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placas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queratina dura (rica en azufre), de forma cuadrilátera y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ligeramente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encorvada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que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protegen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la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superficie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dorsal de las falanges distales de los dedos de las manos y los pies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Son semitransparentes y muestran el color de los tejidos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00B498-E10C-2FBA-441F-93521476932F}"/>
              </a:ext>
            </a:extLst>
          </p:cNvPr>
          <p:cNvSpPr txBox="1"/>
          <p:nvPr/>
        </p:nvSpPr>
        <p:spPr>
          <a:xfrm>
            <a:off x="361950" y="2926091"/>
            <a:ext cx="2667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latin typeface="Times New Roman" panose="02020603050405020304" pitchFamily="18" charset="0"/>
              </a:rPr>
              <a:t>P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orciones de la uña: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Raíz</a:t>
            </a:r>
            <a:endParaRPr lang="es-ES" dirty="0"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Cuerpo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</a:rPr>
              <a:t>B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orde libre.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6CF694-601B-5778-AE6E-9819D4DF06AF}"/>
              </a:ext>
            </a:extLst>
          </p:cNvPr>
          <p:cNvSpPr txBox="1"/>
          <p:nvPr/>
        </p:nvSpPr>
        <p:spPr>
          <a:xfrm>
            <a:off x="1943098" y="3671780"/>
            <a:ext cx="8934451" cy="295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La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raíz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cubierta por un pliegue cutáneo y apoyada sobre la matriz ungueal que tiene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células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similares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estrato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basal o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germinativo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 la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epidermis, las cuales generan nuevas células y provocan el crecimiento continuo de las uñas (3 mm/ mes). </a:t>
            </a:r>
          </a:p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El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cuerpo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de la uña está situado sobre el lecho ungueal de tejido epidérmico y presenta distalmente el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borde libre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, a los lados los bordes laterales cubiertos por pliegues cutáneos y en su parte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proximal se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observa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un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área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semilunar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blanquecina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llamada lúnula, lugar de unión con la raíz, donde se encuentra la matriz de la uña.</a:t>
            </a:r>
            <a:endParaRPr lang="en-U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C5D36C-7CF4-64DE-5E44-499541C8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81" t="9080" r="7500" b="4796"/>
          <a:stretch/>
        </p:blipFill>
        <p:spPr>
          <a:xfrm>
            <a:off x="8467725" y="1981450"/>
            <a:ext cx="3495675" cy="16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FECC-EC6A-F677-C011-2749FC4F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DA9B26-48FF-FCE4-6339-BF02EE4D39CC}"/>
              </a:ext>
            </a:extLst>
          </p:cNvPr>
          <p:cNvSpPr txBox="1"/>
          <p:nvPr/>
        </p:nvSpPr>
        <p:spPr>
          <a:xfrm>
            <a:off x="428624" y="289679"/>
            <a:ext cx="11153775" cy="3004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000" b="1" i="0" dirty="0">
                <a:latin typeface="Times New Roman" panose="02020603050405020304" pitchFamily="18" charset="0"/>
              </a:rPr>
              <a:t>P</a:t>
            </a:r>
            <a:r>
              <a:rPr lang="es-ES" sz="2000" b="1" u="none" strike="noStrike" baseline="0" dirty="0">
                <a:latin typeface="Times New Roman" panose="02020603050405020304" pitchFamily="18" charset="0"/>
              </a:rPr>
              <a:t>elo 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estructura filamentosa formada por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células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epiteliales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queratinizadas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que se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desarrollan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en el folículo piloso y protegen las zonas donde se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hallan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folículo piloso es una invaginación cilíndrica del epitelio superficial que se deriva de la epidermis, recubierta por tejido conectivo proveniente de la dermis, en la cual se implanta el pelo y drenan las glándulas sebáceas.</a:t>
            </a:r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en el folículo piloso se inserta un músculo liso, el erector del pelo, que al contraerse provoca la llamada "piel de gallina".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75D83D-C862-5ED0-1BDB-AA7CE5FEBC7E}"/>
              </a:ext>
            </a:extLst>
          </p:cNvPr>
          <p:cNvSpPr txBox="1"/>
          <p:nvPr/>
        </p:nvSpPr>
        <p:spPr>
          <a:xfrm>
            <a:off x="657222" y="3705999"/>
            <a:ext cx="7934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Tallo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Raíz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Bulbo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BEB598-9DA5-A9EE-0F91-0B4817026458}"/>
              </a:ext>
            </a:extLst>
          </p:cNvPr>
          <p:cNvSpPr txBox="1"/>
          <p:nvPr/>
        </p:nvSpPr>
        <p:spPr>
          <a:xfrm>
            <a:off x="1457323" y="6120163"/>
            <a:ext cx="9382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El crecimiento del pelo en el cuero cabelludo es de 1 cm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por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aproximadamente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D28569-A266-1D04-43A2-1F15F3C54F47}"/>
              </a:ext>
            </a:extLst>
          </p:cNvPr>
          <p:cNvSpPr txBox="1"/>
          <p:nvPr/>
        </p:nvSpPr>
        <p:spPr>
          <a:xfrm>
            <a:off x="3100385" y="3659832"/>
            <a:ext cx="304800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porción libre y visible del pelo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7B1FCD-1073-F6CF-C91D-61F04D605717}"/>
              </a:ext>
            </a:extLst>
          </p:cNvPr>
          <p:cNvSpPr txBox="1"/>
          <p:nvPr/>
        </p:nvSpPr>
        <p:spPr>
          <a:xfrm>
            <a:off x="3100385" y="4071290"/>
            <a:ext cx="29956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porción que se fija en la piel 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531004-5AF1-A60D-F968-A6BBC4E208C2}"/>
              </a:ext>
            </a:extLst>
          </p:cNvPr>
          <p:cNvSpPr txBox="1"/>
          <p:nvPr/>
        </p:nvSpPr>
        <p:spPr>
          <a:xfrm>
            <a:off x="3065857" y="4482748"/>
            <a:ext cx="864036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extremo ensanchando de la raíz donde se halla la matriz del pelo y que cubre la papila pilosa (dérmica), esta contiene los vasos sanguíneos que aportan los nutrientes al pelo</a:t>
            </a:r>
            <a:endParaRPr lang="en-US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0A617A0-772B-B8EA-A084-943460103E07}"/>
              </a:ext>
            </a:extLst>
          </p:cNvPr>
          <p:cNvCxnSpPr>
            <a:cxnSpLocks/>
          </p:cNvCxnSpPr>
          <p:nvPr/>
        </p:nvCxnSpPr>
        <p:spPr>
          <a:xfrm>
            <a:off x="1790700" y="3905250"/>
            <a:ext cx="1133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D896A71-3FCB-EC6C-199F-62FBA2A42495}"/>
              </a:ext>
            </a:extLst>
          </p:cNvPr>
          <p:cNvCxnSpPr>
            <a:cxnSpLocks/>
          </p:cNvCxnSpPr>
          <p:nvPr/>
        </p:nvCxnSpPr>
        <p:spPr>
          <a:xfrm>
            <a:off x="1790700" y="4229100"/>
            <a:ext cx="1133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F9878D3-E8BB-342A-6C8C-0C04C14D224A}"/>
              </a:ext>
            </a:extLst>
          </p:cNvPr>
          <p:cNvCxnSpPr>
            <a:cxnSpLocks/>
          </p:cNvCxnSpPr>
          <p:nvPr/>
        </p:nvCxnSpPr>
        <p:spPr>
          <a:xfrm>
            <a:off x="1790700" y="4501798"/>
            <a:ext cx="1133475" cy="127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D6DA4F-D0C1-2727-6E96-66E3CA8D76F3}"/>
              </a:ext>
            </a:extLst>
          </p:cNvPr>
          <p:cNvSpPr txBox="1"/>
          <p:nvPr/>
        </p:nvSpPr>
        <p:spPr>
          <a:xfrm>
            <a:off x="3248025" y="31223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latin typeface="Times New Roman" panose="02020603050405020304" pitchFamily="18" charset="0"/>
              </a:rPr>
              <a:t>P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orciones del pelo:</a:t>
            </a:r>
          </a:p>
        </p:txBody>
      </p:sp>
    </p:spTree>
    <p:extLst>
      <p:ext uri="{BB962C8B-B14F-4D97-AF65-F5344CB8AC3E}">
        <p14:creationId xmlns:p14="http://schemas.microsoft.com/office/powerpoint/2010/main" val="3445578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1931</Words>
  <Application>Microsoft Office PowerPoint</Application>
  <PresentationFormat>Panorámica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Cordovez Martínez María del Carmen</dc:creator>
  <cp:lastModifiedBy>Cordovez Martínez María del Carmen</cp:lastModifiedBy>
  <cp:revision>19</cp:revision>
  <dcterms:created xsi:type="dcterms:W3CDTF">2025-05-09T01:57:36Z</dcterms:created>
  <dcterms:modified xsi:type="dcterms:W3CDTF">2025-05-09T16:41:49Z</dcterms:modified>
</cp:coreProperties>
</file>