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1"/>
  </p:notesMasterIdLst>
  <p:sldIdLst>
    <p:sldId id="414" r:id="rId2"/>
    <p:sldId id="372" r:id="rId3"/>
    <p:sldId id="373" r:id="rId4"/>
    <p:sldId id="374" r:id="rId5"/>
    <p:sldId id="375" r:id="rId6"/>
    <p:sldId id="415" r:id="rId7"/>
    <p:sldId id="376" r:id="rId8"/>
    <p:sldId id="438" r:id="rId9"/>
    <p:sldId id="384" r:id="rId10"/>
    <p:sldId id="385" r:id="rId11"/>
    <p:sldId id="386" r:id="rId12"/>
    <p:sldId id="387" r:id="rId13"/>
    <p:sldId id="388" r:id="rId14"/>
    <p:sldId id="395" r:id="rId15"/>
    <p:sldId id="439" r:id="rId16"/>
    <p:sldId id="441" r:id="rId17"/>
    <p:sldId id="398" r:id="rId18"/>
    <p:sldId id="443" r:id="rId19"/>
    <p:sldId id="444" r:id="rId20"/>
    <p:sldId id="445" r:id="rId21"/>
    <p:sldId id="446" r:id="rId22"/>
    <p:sldId id="400" r:id="rId23"/>
    <p:sldId id="401" r:id="rId24"/>
    <p:sldId id="433" r:id="rId25"/>
    <p:sldId id="432" r:id="rId26"/>
    <p:sldId id="402" r:id="rId27"/>
    <p:sldId id="403" r:id="rId28"/>
    <p:sldId id="404" r:id="rId29"/>
    <p:sldId id="447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660"/>
  </p:normalViewPr>
  <p:slideViewPr>
    <p:cSldViewPr snapToGrid="0">
      <p:cViewPr>
        <p:scale>
          <a:sx n="60" d="100"/>
          <a:sy n="60" d="100"/>
        </p:scale>
        <p:origin x="1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DD11C-9F7C-4ECE-8193-7AC4C043C208}" type="datetimeFigureOut">
              <a:rPr lang="es-VE" smtClean="0"/>
              <a:t>18/5/2025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F8178-94E6-47C2-B8EE-F7F42B2CD6CD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149783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257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07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3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321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5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16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609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18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63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7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53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9941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90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61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000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80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339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125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42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53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5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41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12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6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838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877888"/>
            <a:ext cx="5624513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3513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VE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27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F3B47-5D68-9DE1-E5E8-592C5DB1E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F3A885-942F-E808-0B5D-FB41200F1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28795E-B752-43B9-0850-855968E6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2263CE-15BE-59AF-5C9C-15D9D0EA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599C51-0E43-B5F1-63D3-A29D58F27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964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1177E6-179E-F4EA-D12F-14BD0F8F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93AE34-98E7-9A07-6D68-A0E52B063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8AC70E-6DAE-E032-9ACB-97BEA1D56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709833-D8BC-4C17-7F42-EF06B4BC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66385-2D44-4881-0C1C-AE07DE01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409572-8216-D648-2F1C-F4630445B4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F67E5-2531-3B97-4262-71F78A37C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841CD-5F69-D20A-5820-BA0F39F79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8DE26C-6FBF-2C30-F010-19B4ACDE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B3AF03-624C-5F39-8EED-8C229D79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2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E919F7-F60F-C352-CD17-0C0B656E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BBA438-06B1-1CC1-1E3C-28BC58D80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1FE0D-F434-6E3C-4ED0-95926F68C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33747-7B25-38B7-724E-22E38CC2A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54EFA-91C5-3A0B-64AA-D7BF97A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6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8CBC32-48E4-0C8C-F9A8-0CD7DDC15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9344C-77D5-6C76-F3B9-F2A319A52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655D6F-C9C6-FD15-68C2-E4387F53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15A895-9B92-D96B-0C86-F5C4A711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17EFD3-53BF-3628-3C37-165521E0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8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34596D-E887-0A30-F2C0-341AEE07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9C323-8AA1-4D9E-C3DF-DD6114DF5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782482-078A-8393-2616-C7731A44C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274224-A01A-39AF-702F-17DC0967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69D622-4CAC-8BF4-08A0-1C87A491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D024B4-F54A-76EC-914E-3C5535DE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65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9E158-E279-5E98-88DE-1250239E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982457-1CD7-C7D2-DFAA-1DCE14962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B5579-4BD5-33AA-8C24-DAAFB390D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F82788-716E-2875-05B9-7EF16400C5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341C58-580F-CA99-3C0E-AB1BD6182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EA53393-7942-ABBA-4F22-320C070C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025085-5CEA-CAA5-3CC1-61EEAC668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7750D9-7DF3-E0AB-B74A-2FEC2456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0D6C7E-9693-87F0-730E-C950CAB7E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63C0BB6-BE40-032B-E45D-4574D7F87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A98CA2-FCF7-9297-9D01-044BD242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C4AB94-2F58-CE80-5064-640BE92A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6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5A9D57-0B0C-0E84-A2AB-4F31073E6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5A449B-9042-9EDB-08EE-6853DB817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BFB95A2-C5E5-EE43-4BA4-7A0400E5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092E2-0116-FCB3-E3FF-F1B2576D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8560D1-5A47-6C42-D612-FC1C1E15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A3C485-8D24-9A2F-1751-E2D0BDBDA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922B3E-F875-0E5C-F0CA-509891D4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4E5BE8-03E6-BBA7-94F1-82F2CEACF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65D889F-0517-2B21-7860-D06DBFD3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5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AC29E-A1BB-5314-D729-BDBEF800A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C5346C3-12A8-1F37-0BAA-B5AA0DA01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7D4A42-67D7-81B3-9BCF-567E48C07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AB8F12-3472-1D93-193F-563E8022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842725-6A47-FA3C-DCAE-AFCC308AF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6715F-95BE-4443-2D09-9A2A0BEC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72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4038D5-3587-D7B5-0725-FF4985F83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04EB5-8035-BE15-6111-DAC226155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F8FB9D-974F-BD8C-8666-A530F358C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5/18/2025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1409F-BD75-52C4-55CC-0CA01E0BD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AC1BB4-F059-949F-D38F-D52D16D20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3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1.bp.blogspot.com/_TYKXEPKoytc/S_AiDDlmN1I/AAAAAAAADO8/u3BWoRLR9pc/s1600/sos36.bmp" TargetMode="Externa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TYKXEPKoytc/TSdNZ2WFPgI/AAAAAAAAEZ8/S-wJqb6jl4c/s1600/sos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TYKXEPKoytc/SYIiSmL0BsI/AAAAAAAAB6o/D66ed0q9j9U/s1600-h/sos43.bm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TYKXEPKoytc/SYcydYIwAfI/AAAAAAAAB9Y/E6Jrkzx38ao/s1600-h/sos45.bm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3.bp.blogspot.com/_TYKXEPKoytc/SYIiwZExbYI/AAAAAAAAB6w/HWGvv-JWcO4/s1600-h/sos46.bmp" TargetMode="Externa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TYKXEPKoytc/SYcydYIwAfI/AAAAAAAAB9Y/E6Jrkzx38ao/s1600-h/sos45.bm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3.bp.blogspot.com/_TYKXEPKoytc/SYIiwZExbYI/AAAAAAAAB6w/HWGvv-JWcO4/s1600-h/sos46.bmp" TargetMode="Externa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1B7D6602-1AF4-4AAC-B631-B5EA30F12606}"/>
              </a:ext>
            </a:extLst>
          </p:cNvPr>
          <p:cNvSpPr txBox="1">
            <a:spLocks/>
          </p:cNvSpPr>
          <p:nvPr/>
        </p:nvSpPr>
        <p:spPr>
          <a:xfrm>
            <a:off x="4614488" y="3167377"/>
            <a:ext cx="6070417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Esqueleto Apendicular.</a:t>
            </a:r>
            <a:endParaRPr lang="es-VE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45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18434" y="1049266"/>
            <a:ext cx="7643064" cy="541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_tradnl" altLang="es-VE" sz="2400" dirty="0"/>
              <a:t>Huesos del antebrazo</a:t>
            </a:r>
          </a:p>
          <a:p>
            <a:pPr algn="just">
              <a:spcAft>
                <a:spcPts val="1200"/>
              </a:spcAft>
            </a:pPr>
            <a:r>
              <a:rPr lang="es-VE" sz="2400" b="1" dirty="0"/>
              <a:t>RADIO</a:t>
            </a:r>
            <a:br>
              <a:rPr lang="es-VE" sz="2400" dirty="0"/>
            </a:br>
            <a:r>
              <a:rPr lang="es-VE" sz="2400" dirty="0"/>
              <a:t>Hueso largo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Situado en el lado lateral del antebrazo.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Epífisis proximal (cabeza del radio) se articula con el húmero y el cúbito.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La extremidad distal, más voluminosa, se articula con los huesos escafoides, semilunar y piramidal del carpo.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La diáfisis del radio se une a la diáfisis del cúbito mediante una membrana interósea.</a:t>
            </a:r>
            <a:endParaRPr lang="es-ES_tradnl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7378BFD-5F02-4D0A-B985-B6E7E43B4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170" y="389009"/>
            <a:ext cx="35337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73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73499" y="1180666"/>
            <a:ext cx="7725704" cy="5288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s-ES" altLang="es-VE" sz="2400" dirty="0"/>
              <a:t>Huesos de la manos</a:t>
            </a:r>
            <a:endParaRPr lang="es-ES" altLang="es-VE" sz="2400" i="1" dirty="0"/>
          </a:p>
          <a:p>
            <a:pPr algn="just">
              <a:lnSpc>
                <a:spcPct val="150000"/>
              </a:lnSpc>
            </a:pPr>
            <a:r>
              <a:rPr lang="es-ES" altLang="es-VE" sz="2400" i="1" dirty="0"/>
              <a:t>Los huesos del </a:t>
            </a:r>
            <a:r>
              <a:rPr lang="es-ES" altLang="es-VE" sz="2400" dirty="0"/>
              <a:t>carpo: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Son 8 huesos</a:t>
            </a:r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Ubicados en dos filas una primera o proximal y una segunda o distal.</a:t>
            </a:r>
          </a:p>
          <a:p>
            <a:pPr lvl="1" algn="just">
              <a:lnSpc>
                <a:spcPct val="150000"/>
              </a:lnSpc>
            </a:pPr>
            <a:endParaRPr lang="es-ES" altLang="es-VE" sz="2000" dirty="0"/>
          </a:p>
          <a:p>
            <a:pPr algn="just">
              <a:lnSpc>
                <a:spcPct val="150000"/>
              </a:lnSpc>
            </a:pPr>
            <a:endParaRPr lang="es-ES" altLang="es-VE" sz="2000" dirty="0"/>
          </a:p>
          <a:p>
            <a:pPr algn="just">
              <a:lnSpc>
                <a:spcPct val="150000"/>
              </a:lnSpc>
            </a:pPr>
            <a:endParaRPr lang="es-ES" altLang="es-VE" sz="2000" dirty="0"/>
          </a:p>
          <a:p>
            <a:pPr algn="just">
              <a:lnSpc>
                <a:spcPct val="150000"/>
              </a:lnSpc>
            </a:pPr>
            <a:endParaRPr lang="es-ES" altLang="es-VE" sz="2000" dirty="0"/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Todos son huesos cortos por su forma.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7208874" y="3508744"/>
            <a:ext cx="4983126" cy="2960247"/>
            <a:chOff x="296779" y="1940927"/>
            <a:chExt cx="5398168" cy="3486317"/>
          </a:xfrm>
        </p:grpSpPr>
        <p:pic>
          <p:nvPicPr>
            <p:cNvPr id="7" name="Picture 14" descr="w0204-n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>
              <a:fillRect/>
            </a:stretch>
          </p:blipFill>
          <p:spPr bwMode="auto">
            <a:xfrm>
              <a:off x="296779" y="1940927"/>
              <a:ext cx="5398168" cy="348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Elipse 2"/>
            <p:cNvSpPr/>
            <p:nvPr/>
          </p:nvSpPr>
          <p:spPr>
            <a:xfrm>
              <a:off x="3785937" y="2662988"/>
              <a:ext cx="834189" cy="6416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8" name="Elipse 7"/>
            <p:cNvSpPr/>
            <p:nvPr/>
          </p:nvSpPr>
          <p:spPr>
            <a:xfrm>
              <a:off x="1820776" y="2815388"/>
              <a:ext cx="834189" cy="64168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pic>
        <p:nvPicPr>
          <p:cNvPr id="10" name="Imagen 9" descr="http://1.bp.blogspot.com/_TYKXEPKoytc/S_AiDDlmN1I/AAAAAAAADO8/u3BWoRLR9pc/s400/sos36.bmp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14" y="912229"/>
            <a:ext cx="2662155" cy="19860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C591C7-1C1D-4FEE-D804-506E9AEB18D4}"/>
              </a:ext>
            </a:extLst>
          </p:cNvPr>
          <p:cNvSpPr txBox="1"/>
          <p:nvPr/>
        </p:nvSpPr>
        <p:spPr>
          <a:xfrm>
            <a:off x="757326" y="4042048"/>
            <a:ext cx="287610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/>
            <a:r>
              <a:rPr lang="es-ES" altLang="es-VE" sz="1800" b="1" dirty="0"/>
              <a:t>En la primera fila: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ES" altLang="es-VE" sz="1800" dirty="0"/>
              <a:t>Escafoides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ES" altLang="es-VE" sz="1800" dirty="0"/>
              <a:t>Semilunar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ES" altLang="es-VE" sz="1800" dirty="0" err="1"/>
              <a:t>Triqueto</a:t>
            </a:r>
            <a:r>
              <a:rPr lang="es-ES" altLang="es-VE" sz="1800" dirty="0"/>
              <a:t> </a:t>
            </a:r>
          </a:p>
          <a:p>
            <a:pPr marL="285750" lvl="1" indent="-285750" algn="just">
              <a:buFont typeface="Wingdings" panose="05000000000000000000" pitchFamily="2" charset="2"/>
              <a:buChar char="ü"/>
            </a:pPr>
            <a:r>
              <a:rPr lang="es-ES" altLang="es-VE" sz="1800" dirty="0"/>
              <a:t>Pisiforme.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838BD1-9468-12A2-BC30-2005D628B134}"/>
              </a:ext>
            </a:extLst>
          </p:cNvPr>
          <p:cNvSpPr txBox="1"/>
          <p:nvPr/>
        </p:nvSpPr>
        <p:spPr>
          <a:xfrm>
            <a:off x="4708255" y="4042048"/>
            <a:ext cx="23493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VE" sz="1800" b="1" dirty="0"/>
              <a:t>En la segunda fila: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VE" sz="1800" dirty="0"/>
              <a:t>Trapecio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VE" sz="1800" dirty="0"/>
              <a:t>Trapezoide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VE" sz="1800" dirty="0"/>
              <a:t>Hueso Grande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altLang="es-VE" sz="1800" dirty="0"/>
              <a:t>Ganchoso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739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635879" y="1127879"/>
            <a:ext cx="5863908" cy="49703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s-ES" altLang="es-VE" sz="2400" dirty="0"/>
              <a:t>Huesos de la manos</a:t>
            </a:r>
            <a:endParaRPr lang="es-ES" altLang="es-VE" sz="2400" i="1" dirty="0"/>
          </a:p>
          <a:p>
            <a:pPr algn="just"/>
            <a:r>
              <a:rPr lang="es-ES" altLang="es-VE" sz="2400" i="1" dirty="0"/>
              <a:t>Los huesos metacarpianos </a:t>
            </a:r>
          </a:p>
          <a:p>
            <a:pPr algn="just"/>
            <a:endParaRPr lang="es-ES" altLang="es-VE" sz="2400" i="1" dirty="0"/>
          </a:p>
          <a:p>
            <a:pPr algn="just"/>
            <a:r>
              <a:rPr lang="es-ES" altLang="es-VE" sz="2400" dirty="0"/>
              <a:t>Son 5. </a:t>
            </a:r>
          </a:p>
          <a:p>
            <a:pPr algn="just"/>
            <a:endParaRPr lang="es-ES" altLang="es-VE" sz="2400" dirty="0"/>
          </a:p>
          <a:p>
            <a:pPr algn="just"/>
            <a:r>
              <a:rPr lang="es-ES" altLang="es-VE" sz="2400" dirty="0"/>
              <a:t>Por su orden de posición se designan respectivamente del I al V partir del metacarpiano correspondiente al dedo pulgar y terminando en el dedo meñique</a:t>
            </a:r>
          </a:p>
          <a:p>
            <a:pPr algn="just"/>
            <a:endParaRPr lang="es-ES_tradnl" altLang="es-VE" sz="2400" dirty="0"/>
          </a:p>
          <a:p>
            <a:pPr algn="just"/>
            <a:endParaRPr lang="es-ES" altLang="es-VE" sz="2400" dirty="0"/>
          </a:p>
          <a:p>
            <a:pPr algn="just"/>
            <a:r>
              <a:rPr lang="es-ES" altLang="es-VE" sz="2400" dirty="0"/>
              <a:t>Por su forma son huesos largos.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6707653" y="1460835"/>
            <a:ext cx="5334000" cy="3444875"/>
            <a:chOff x="200527" y="2194482"/>
            <a:chExt cx="5334000" cy="3444875"/>
          </a:xfrm>
        </p:grpSpPr>
        <p:pic>
          <p:nvPicPr>
            <p:cNvPr id="10" name="Picture 14" descr="w0204-n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>
              <a:fillRect/>
            </a:stretch>
          </p:blipFill>
          <p:spPr bwMode="auto">
            <a:xfrm>
              <a:off x="200527" y="2194482"/>
              <a:ext cx="5334000" cy="344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ipse 8"/>
            <p:cNvSpPr/>
            <p:nvPr/>
          </p:nvSpPr>
          <p:spPr>
            <a:xfrm rot="20578301">
              <a:off x="3469532" y="3309289"/>
              <a:ext cx="1489454" cy="8376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1" name="Elipse 10"/>
            <p:cNvSpPr/>
            <p:nvPr/>
          </p:nvSpPr>
          <p:spPr>
            <a:xfrm rot="743085">
              <a:off x="1362904" y="3309290"/>
              <a:ext cx="1489454" cy="83769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</p:spTree>
    <p:extLst>
      <p:ext uri="{BB962C8B-B14F-4D97-AF65-F5344CB8AC3E}">
        <p14:creationId xmlns:p14="http://schemas.microsoft.com/office/powerpoint/2010/main" val="1448398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6656095" y="1511427"/>
            <a:ext cx="5327356" cy="3413793"/>
            <a:chOff x="360947" y="2149380"/>
            <a:chExt cx="5327356" cy="3413793"/>
          </a:xfrm>
        </p:grpSpPr>
        <p:pic>
          <p:nvPicPr>
            <p:cNvPr id="13" name="Picture 14" descr="w0204-n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851"/>
            <a:stretch>
              <a:fillRect/>
            </a:stretch>
          </p:blipFill>
          <p:spPr bwMode="auto">
            <a:xfrm>
              <a:off x="360947" y="2149380"/>
              <a:ext cx="5285873" cy="3413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Elipse 11"/>
            <p:cNvSpPr/>
            <p:nvPr/>
          </p:nvSpPr>
          <p:spPr>
            <a:xfrm rot="20258313">
              <a:off x="3516583" y="3737776"/>
              <a:ext cx="2171720" cy="13226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  <p:sp>
          <p:nvSpPr>
            <p:cNvPr id="14" name="Elipse 13"/>
            <p:cNvSpPr/>
            <p:nvPr/>
          </p:nvSpPr>
          <p:spPr>
            <a:xfrm rot="1375752">
              <a:off x="913738" y="3685632"/>
              <a:ext cx="2171720" cy="132267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VE"/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36553" y="1259388"/>
            <a:ext cx="6711157" cy="43392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s-ES" altLang="es-VE" sz="2400" b="1" dirty="0"/>
              <a:t>Huesos de la manos</a:t>
            </a:r>
            <a:endParaRPr lang="es-ES" altLang="es-VE" sz="2400" b="1" i="1" dirty="0"/>
          </a:p>
          <a:p>
            <a:pPr algn="just"/>
            <a:r>
              <a:rPr lang="es-ES" altLang="es-VE" sz="2400" dirty="0"/>
              <a:t>Los huesos de los dedos se denominan </a:t>
            </a:r>
            <a:r>
              <a:rPr lang="es-ES" altLang="es-VE" sz="2400" i="1" dirty="0"/>
              <a:t>falanges.</a:t>
            </a:r>
          </a:p>
          <a:p>
            <a:pPr algn="just"/>
            <a:endParaRPr lang="es-ES_tradnl" altLang="es-VE" sz="2400" i="1" dirty="0"/>
          </a:p>
          <a:p>
            <a:pPr algn="just"/>
            <a:r>
              <a:rPr lang="es-ES" altLang="es-VE" sz="2400" dirty="0"/>
              <a:t>Cada dedo contiene tres falanges proximal, la medial y la distal, excepto en el dedo pulgar que solo están presentes las falanges proximal y distal.</a:t>
            </a:r>
          </a:p>
          <a:p>
            <a:pPr algn="just"/>
            <a:endParaRPr lang="es-ES_tradnl" altLang="es-VE" sz="2400" dirty="0"/>
          </a:p>
          <a:p>
            <a:pPr algn="just"/>
            <a:endParaRPr lang="es-ES" altLang="es-VE" sz="2400" dirty="0"/>
          </a:p>
          <a:p>
            <a:pPr algn="just"/>
            <a:r>
              <a:rPr lang="es-ES" altLang="es-VE" sz="2400" dirty="0"/>
              <a:t> Son huesos largos por su forma.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6771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050879" y="1155705"/>
            <a:ext cx="8447964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s-ES" altLang="es-VE" sz="2400" dirty="0"/>
              <a:t>Los huesos de los miembros inferiores se dividen para su estudio en:</a:t>
            </a:r>
          </a:p>
          <a:p>
            <a:pPr lvl="1">
              <a:lnSpc>
                <a:spcPct val="150000"/>
              </a:lnSpc>
            </a:pPr>
            <a:r>
              <a:rPr lang="es-ES" altLang="es-VE" sz="2400" dirty="0"/>
              <a:t>Porción fija o cinturón del miembro inferior que es:</a:t>
            </a:r>
          </a:p>
          <a:p>
            <a:pPr lvl="2">
              <a:lnSpc>
                <a:spcPct val="150000"/>
              </a:lnSpc>
            </a:pPr>
            <a:r>
              <a:rPr lang="es-ES" altLang="es-VE" sz="2400" dirty="0"/>
              <a:t> </a:t>
            </a:r>
            <a:r>
              <a:rPr lang="es-ES" altLang="es-VE" sz="2000" dirty="0"/>
              <a:t>El hueso coxal.</a:t>
            </a:r>
          </a:p>
          <a:p>
            <a:pPr lvl="1">
              <a:lnSpc>
                <a:spcPct val="150000"/>
              </a:lnSpc>
            </a:pPr>
            <a:r>
              <a:rPr lang="es-ES" altLang="es-VE" sz="2400" dirty="0"/>
              <a:t>La porción libre que son: </a:t>
            </a:r>
          </a:p>
          <a:p>
            <a:pPr lvl="2">
              <a:lnSpc>
                <a:spcPct val="150000"/>
              </a:lnSpc>
            </a:pPr>
            <a:r>
              <a:rPr lang="es-ES" altLang="es-VE" sz="2000" dirty="0"/>
              <a:t>El fémur.</a:t>
            </a:r>
          </a:p>
          <a:p>
            <a:pPr lvl="2">
              <a:lnSpc>
                <a:spcPct val="150000"/>
              </a:lnSpc>
            </a:pPr>
            <a:r>
              <a:rPr lang="es-ES" altLang="es-VE" sz="2000" dirty="0"/>
              <a:t>La rótula o </a:t>
            </a:r>
            <a:r>
              <a:rPr lang="es-ES" altLang="es-VE" sz="2000" dirty="0" err="1"/>
              <a:t>patela</a:t>
            </a:r>
            <a:r>
              <a:rPr lang="es-ES" altLang="es-VE" sz="2000" dirty="0"/>
              <a:t>. </a:t>
            </a:r>
          </a:p>
          <a:p>
            <a:pPr lvl="2">
              <a:lnSpc>
                <a:spcPct val="150000"/>
              </a:lnSpc>
            </a:pPr>
            <a:r>
              <a:rPr lang="es-ES" altLang="es-VE" sz="2000" dirty="0"/>
              <a:t>El peroné o fíbula. </a:t>
            </a:r>
          </a:p>
          <a:p>
            <a:pPr lvl="2">
              <a:lnSpc>
                <a:spcPct val="150000"/>
              </a:lnSpc>
            </a:pPr>
            <a:r>
              <a:rPr lang="es-ES" altLang="es-VE" sz="2000" dirty="0"/>
              <a:t>La tibia.</a:t>
            </a:r>
          </a:p>
          <a:p>
            <a:pPr lvl="2">
              <a:lnSpc>
                <a:spcPct val="150000"/>
              </a:lnSpc>
            </a:pPr>
            <a:r>
              <a:rPr lang="es-ES" altLang="es-VE" sz="2000" dirty="0"/>
              <a:t>Los huesos del tarso (agrupados en dos filas), los metatarsianos y las falanges en el pie.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6363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LOS MIEMBROS INFERIORES.</a:t>
            </a:r>
            <a:endParaRPr lang="es-ES" altLang="es-VE" sz="2800" dirty="0"/>
          </a:p>
        </p:txBody>
      </p:sp>
      <p:pic>
        <p:nvPicPr>
          <p:cNvPr id="9" name="Picture 4" descr="w0209-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907" y="1143142"/>
            <a:ext cx="2155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448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83931" y="879309"/>
            <a:ext cx="8454013" cy="55178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400" b="1" i="1" dirty="0"/>
              <a:t>Cintura pélvica</a:t>
            </a:r>
            <a:r>
              <a:rPr lang="es-ES" altLang="es-VE" sz="2400" b="1" dirty="0"/>
              <a:t>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Formada por tres huesos: dos huesos iliacos o coxales y el sacro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Permite que las extremidades inferiores den soporte al tronco, y cubre y protege las vísceras de la cavidad pélvica (sobre todo la parte inferior del colon, la vejiga urinaria y los órganos reproductores internos).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Cada hueso iliaco se une a la columna vertebral en un punto, la articulación sacroilíaca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Los huesos iliacos se articulan entre sí en el lado anterior de la pelvis, donde se unen por un fibrocartílago denominado disco interpúbico: </a:t>
            </a:r>
            <a:r>
              <a:rPr lang="es-419" altLang="es-VE" sz="2400" b="1" dirty="0"/>
              <a:t>la sínfisis púbica</a:t>
            </a:r>
            <a:endParaRPr lang="es-ES" altLang="es-VE" sz="2400" b="1" dirty="0"/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altLang="es-VE" sz="2400" dirty="0"/>
          </a:p>
        </p:txBody>
      </p:sp>
      <p:sp>
        <p:nvSpPr>
          <p:cNvPr id="6" name="Rectángulo 5"/>
          <p:cNvSpPr/>
          <p:nvPr/>
        </p:nvSpPr>
        <p:spPr>
          <a:xfrm>
            <a:off x="3194266" y="237597"/>
            <a:ext cx="5119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fija o </a:t>
            </a:r>
          </a:p>
          <a:p>
            <a:pPr algn="ctr"/>
            <a:r>
              <a:rPr lang="es-ES" altLang="es-VE" sz="2400" b="1" dirty="0"/>
              <a:t>del cinturón del miembro inferior.</a:t>
            </a:r>
            <a:endParaRPr lang="es-ES" altLang="es-VE" sz="2800" dirty="0"/>
          </a:p>
        </p:txBody>
      </p:sp>
      <p:pic>
        <p:nvPicPr>
          <p:cNvPr id="1026" name="Picture 2" descr="Resultado de imagen para cintura pÃ©lvica">
            <a:extLst>
              <a:ext uri="{FF2B5EF4-FFF2-40B4-BE49-F238E27FC236}">
                <a16:creationId xmlns:a16="http://schemas.microsoft.com/office/drawing/2014/main" id="{247E6050-9A65-49F1-8CFF-262D766F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44" y="1307456"/>
            <a:ext cx="3654056" cy="447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0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49872" y="887129"/>
            <a:ext cx="6861141" cy="551781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endParaRPr lang="es-419" altLang="es-VE" sz="2400" b="1" i="1" dirty="0"/>
          </a:p>
          <a:p>
            <a:pPr algn="just">
              <a:spcAft>
                <a:spcPts val="1200"/>
              </a:spcAft>
            </a:pPr>
            <a:r>
              <a:rPr lang="es-419" altLang="es-VE" sz="2400" b="1" i="1" dirty="0"/>
              <a:t>Características distintivas de los huesos ilíacos: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s-419" altLang="es-VE" sz="2400" dirty="0"/>
              <a:t>Cresta iliaca: cresta superior de la cadera.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s-419" altLang="es-VE" sz="2400" dirty="0"/>
              <a:t>Acetábulo: hueco de conexión de la cadera con el fémur. 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/>
            </a:pPr>
            <a:r>
              <a:rPr lang="es-419" altLang="es-VE" sz="2400" dirty="0"/>
              <a:t>Agujero obturador: un agujero grande, triangular, que se encuentra debajo del acetábulo, cerrado por un ligamento que en el cuerpo vivo se denomina membrana obturadora.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36882" y="386681"/>
            <a:ext cx="9533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VE" sz="2400" b="1" dirty="0"/>
              <a:t>Esqueleto de la porción fija o del cinturón del miembro inferior.</a:t>
            </a:r>
            <a:endParaRPr lang="es-ES" altLang="es-VE" sz="2800" dirty="0"/>
          </a:p>
        </p:txBody>
      </p:sp>
      <p:pic>
        <p:nvPicPr>
          <p:cNvPr id="1026" name="Picture 2" descr="Resultado de imagen para cintura pÃ©lvica">
            <a:extLst>
              <a:ext uri="{FF2B5EF4-FFF2-40B4-BE49-F238E27FC236}">
                <a16:creationId xmlns:a16="http://schemas.microsoft.com/office/drawing/2014/main" id="{247E6050-9A65-49F1-8CFF-262D766F2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72" y="1091994"/>
            <a:ext cx="4461207" cy="25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n para acetÃ¡bulo de la pelvis">
            <a:extLst>
              <a:ext uri="{FF2B5EF4-FFF2-40B4-BE49-F238E27FC236}">
                <a16:creationId xmlns:a16="http://schemas.microsoft.com/office/drawing/2014/main" id="{9A673B11-BCF8-4FEC-A2CA-1EE731925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797" r="14365" b="3180"/>
          <a:stretch/>
        </p:blipFill>
        <p:spPr bwMode="auto">
          <a:xfrm>
            <a:off x="8185354" y="4719484"/>
            <a:ext cx="2610465" cy="206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026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54E454-0FE3-4D8C-AF0F-B015AA8BD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941" y="2408289"/>
            <a:ext cx="5086058" cy="378603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4FE9347-40EE-4478-9A5A-5794CF1C5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970" y="0"/>
            <a:ext cx="1597173" cy="2480316"/>
          </a:xfrm>
          <a:prstGeom prst="rect">
            <a:avLst/>
          </a:prstGeom>
        </p:spPr>
      </p:pic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8223" y="950171"/>
            <a:ext cx="7293935" cy="5244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400" b="1" i="1" dirty="0"/>
              <a:t>Fémur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Es el hueso más largo y fuerte del cuerpo; mide casi una cuarta parte de la altura de una persona.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Tiene una cabeza hemisférica que se articula con el acetábulo de la pelvis.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Presenta una epífisis proximal, el cuerpo y una epífisis distal.</a:t>
            </a:r>
          </a:p>
          <a:p>
            <a:pPr algn="just">
              <a:spcAft>
                <a:spcPts val="1200"/>
              </a:spcAft>
            </a:pPr>
            <a:r>
              <a:rPr lang="es-419" altLang="es-VE" sz="2400" u="sng" dirty="0"/>
              <a:t>Epífisis proximal: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Conformada por la cabeza del fémur, el cuello del fémur, los trocánteres mayor y menor, la línea y la cresta </a:t>
            </a:r>
            <a:r>
              <a:rPr lang="es-419" altLang="es-VE" sz="2400" dirty="0" err="1"/>
              <a:t>intertrocantéricas</a:t>
            </a:r>
            <a:r>
              <a:rPr lang="es-419" altLang="es-VE" sz="2400" dirty="0"/>
              <a:t>, y el tubérculo cuadrado.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</p:spTree>
    <p:extLst>
      <p:ext uri="{BB962C8B-B14F-4D97-AF65-F5344CB8AC3E}">
        <p14:creationId xmlns:p14="http://schemas.microsoft.com/office/powerpoint/2010/main" val="1504634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63305" y="950171"/>
            <a:ext cx="6240734" cy="5244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800" b="1" i="1" dirty="0"/>
              <a:t>Cabeza del Fémur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Ubicada en la epífisis proximal, redondeada.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Se articula con el acetábulo del coxal.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En su superficie medial presenta una pequeña depresión, la fosita de la cabeza del fémur donde se inserta el ligamento de la cabeza del fémur [ligamento redondo].</a:t>
            </a:r>
            <a:endParaRPr lang="es-419" altLang="es-VE" sz="2000" dirty="0"/>
          </a:p>
          <a:p>
            <a:pPr algn="just">
              <a:spcAft>
                <a:spcPts val="1200"/>
              </a:spcAft>
            </a:pPr>
            <a:r>
              <a:rPr lang="es-419" altLang="es-VE" sz="2800" b="1" i="1" dirty="0"/>
              <a:t>Cuello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Es la porción que está ubicada entre la cabeza y el trocánter mayor.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419" altLang="es-VE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CB42C0-7577-4CA9-8158-4E145A763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557" y="977253"/>
            <a:ext cx="3745589" cy="521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6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63305" y="950171"/>
            <a:ext cx="6240734" cy="5244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800" b="1" i="1" dirty="0"/>
              <a:t>Trocánter mayor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Es una eminencia ósea que se encuentra en la porción superior y lateral del fémur.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Punto de inserción de los músculos glúteo medio, glúteo menor y piriforme.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419" altLang="es-VE" sz="2000" dirty="0"/>
          </a:p>
          <a:p>
            <a:pPr algn="just">
              <a:spcAft>
                <a:spcPts val="1200"/>
              </a:spcAft>
            </a:pPr>
            <a:r>
              <a:rPr lang="es-419" altLang="es-VE" sz="2800" b="1" i="1" dirty="0"/>
              <a:t>Trocánter menor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Es una pequeña saliente ósea, distal al cuello femoral.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En él se inserta el músculo iliopsoas.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419" altLang="es-VE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AD37FC5-EF35-4311-82DD-663F14B5C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705" y="2408289"/>
            <a:ext cx="5086058" cy="378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70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90524" y="254000"/>
            <a:ext cx="8353425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68263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br>
              <a:rPr lang="es-VE" sz="2800" dirty="0"/>
            </a:br>
            <a:r>
              <a:rPr lang="es-VE" sz="2800" b="1" dirty="0"/>
              <a:t>Esqueleto apendicular</a:t>
            </a:r>
          </a:p>
          <a:p>
            <a:pPr marL="68263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VE" sz="2800" b="1" dirty="0"/>
          </a:p>
          <a:p>
            <a:pPr marL="68263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800" b="1" dirty="0"/>
              <a:t>S</a:t>
            </a:r>
            <a:r>
              <a:rPr lang="es-VE" sz="2800" dirty="0"/>
              <a:t>e ubica por fuera de la línea media del esqueleto.</a:t>
            </a:r>
          </a:p>
          <a:p>
            <a:pPr marL="68263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endParaRPr lang="es-VE" sz="2800" dirty="0"/>
          </a:p>
          <a:p>
            <a:pPr marL="68263" algn="just">
              <a:spcAft>
                <a:spcPts val="60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800" dirty="0"/>
              <a:t>Representa a los huesos de las extremidades superiores e inferiores. </a:t>
            </a:r>
            <a:endParaRPr lang="es-MX" sz="2800" dirty="0">
              <a:latin typeface="Century Gothic" charset="0"/>
              <a:ea typeface="Microsoft YaHei" charset="-122"/>
            </a:endParaRPr>
          </a:p>
        </p:txBody>
      </p:sp>
      <p:pic>
        <p:nvPicPr>
          <p:cNvPr id="4" name="Imagen 3" descr="http://2.bp.blogspot.com/_TYKXEPKoytc/TSdNZ2WFPgI/AAAAAAAAEZ8/S-wJqb6jl4c/s400/sos2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960" y="551498"/>
            <a:ext cx="2424430" cy="38061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6784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63305" y="950171"/>
            <a:ext cx="5518063" cy="524415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800" b="1" i="1" dirty="0"/>
              <a:t>Cuerpo del fémur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Prácticamente cilíndrico.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Punto de inserción de los músculos del muslo.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En su superficie posterior destaca una gran cresta, </a:t>
            </a:r>
            <a:r>
              <a:rPr lang="es-419" altLang="es-VE" sz="2400" i="1" dirty="0"/>
              <a:t>la línea áspera</a:t>
            </a:r>
            <a:r>
              <a:rPr lang="es-419" altLang="es-VE" sz="2400" dirty="0"/>
              <a:t>, en la que se suelen localizar los agujeros nutricios del hueso.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La línea áspera está originada por la inserción de un gran número de músculos.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419" altLang="es-VE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F930B7-EAC1-4D75-944B-DA73351D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20" y="853191"/>
            <a:ext cx="56673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51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63305" y="950171"/>
            <a:ext cx="5518063" cy="55585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" altLang="es-VE" sz="2400" b="1" i="1" dirty="0"/>
              <a:t>Epífisis distal del fémur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Dos cóndilos: medial y lateral.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El cóndilo medial es una saliente ósea redondeada que forma parte de una de las superficies articulares de la rodilla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El cóndilo lateral presenta una sobreelevación lateral denominada epicóndilo lateral.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Atrás, entre ambos cóndilos, encontramos una escotadura: la fosa intercondílea.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En la cara posterior de la epífisis distal también encontramos la cara poplítea.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altLang="es-VE" dirty="0"/>
              <a:t>En la región anterior de la epífisis distal del fémur está la cara rotuliana, cara articular para la rótula</a:t>
            </a:r>
            <a:endParaRPr lang="es-419" altLang="es-VE" sz="19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BF930B7-EAC1-4D75-944B-DA73351DF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320" y="853191"/>
            <a:ext cx="56673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3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74564" y="882991"/>
            <a:ext cx="9668601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200000"/>
              </a:lnSpc>
            </a:pPr>
            <a:r>
              <a:rPr lang="es-ES" altLang="es-VE" sz="2000" b="1" i="1" dirty="0"/>
              <a:t>Rótula o </a:t>
            </a:r>
            <a:r>
              <a:rPr lang="es-ES" altLang="es-VE" sz="2000" b="1" i="1" dirty="0" err="1"/>
              <a:t>Patela</a:t>
            </a:r>
            <a:r>
              <a:rPr lang="es-ES" altLang="es-VE" sz="2000" b="1" dirty="0"/>
              <a:t>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Es un hueso sesamoideo corto por su forma.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Situado por delante de la articulación de la rodilla.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VE" sz="2000" dirty="0"/>
              <a:t>En ella se insertan ligamentos y tendones.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VE" sz="2000" dirty="0"/>
              <a:t>Permite la articulación del fémur con la tibia. 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VE" sz="2000" dirty="0"/>
              <a:t>Función: evita que la pierna se doble hacia delante.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VE" sz="2000" dirty="0"/>
              <a:t>Dentro de la articulación de la rodilla están los meniscos, cartílagos de forma semilunar cuya misión es </a:t>
            </a:r>
            <a:r>
              <a:rPr lang="es-VE" sz="2000" u="sng" dirty="0"/>
              <a:t>aumentar la superficie proximal de la tibia</a:t>
            </a:r>
            <a:r>
              <a:rPr lang="es-VE" sz="2000" dirty="0"/>
              <a:t> para </a:t>
            </a:r>
            <a:r>
              <a:rPr lang="es-VE" sz="2000" u="sng" dirty="0"/>
              <a:t>distribuir las fuerzas </a:t>
            </a:r>
            <a:r>
              <a:rPr lang="es-VE" sz="2000" dirty="0"/>
              <a:t>que llegan a la rodilla y permitir su estabilización.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10" name="Picture 4" descr="w0212-n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5748"/>
          <a:stretch/>
        </p:blipFill>
        <p:spPr bwMode="auto">
          <a:xfrm>
            <a:off x="7482360" y="1685420"/>
            <a:ext cx="1603236" cy="195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134" y="1170527"/>
            <a:ext cx="2033588" cy="271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3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17094" y="882990"/>
            <a:ext cx="7331243" cy="597500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r>
              <a:rPr lang="es-ES" altLang="es-VE" sz="2400" b="1" i="1" dirty="0"/>
              <a:t>Tibia</a:t>
            </a:r>
            <a:r>
              <a:rPr lang="es-ES" altLang="es-VE" sz="2400" b="1" dirty="0"/>
              <a:t>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Es un hueso largo y muy resistente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Se ubica en la parte antero-medial de la pierna.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Recibe el peso del fémur y lo transmite hacia el talón.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La epífisis proximal es ancha y se articula con el fémur y con el peroné hacia el lateral.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La epífisis distal también se ensancha y se une al astrágalo, uno de los huesos del tarso.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Se articula en su cara lateral con el hueso peroné.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Ambos están unidos por medio de un ligamento interóseo.</a:t>
            </a:r>
            <a:br>
              <a:rPr lang="es-VE" sz="2400" b="1" dirty="0"/>
            </a:br>
            <a:endParaRPr lang="es-ES" altLang="es-VE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  <a:endParaRPr lang="es-MX" altLang="es-VE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3074" name="Picture 2" descr="Tibia - frontal 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143" y="882991"/>
            <a:ext cx="2145021" cy="214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uesos de la pierna: tibia y peroné | Julio Soguero">
            <a:extLst>
              <a:ext uri="{FF2B5EF4-FFF2-40B4-BE49-F238E27FC236}">
                <a16:creationId xmlns:a16="http://schemas.microsoft.com/office/drawing/2014/main" id="{A62E8595-CE69-4901-B5CD-92CFCAA3C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989" y="3056447"/>
            <a:ext cx="3471861" cy="36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40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7334" y="882991"/>
            <a:ext cx="7331243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Aft>
                <a:spcPts val="600"/>
              </a:spcAft>
            </a:pPr>
            <a:r>
              <a:rPr lang="es-ES" altLang="es-VE" sz="2400" b="1" i="1" dirty="0"/>
              <a:t>Peroné</a:t>
            </a:r>
            <a:r>
              <a:rPr lang="es-ES" altLang="es-VE" sz="2400" b="1" dirty="0"/>
              <a:t> (fíbula)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Es un hueso largo, par, simétrico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Se ubica en el lado lateral de la tibia, siendo más pequeño que ésta.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Esta conectada a la tibia por la parte superior (articulación tibioperoneal proximal) y la inferior (articulación tibioperoneal distal).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Presenta dos epífisis, una proximal y otra distal, cuerpo.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Epífisis proximal: 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Cabeza del peroné.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Presenta una cara articular para la tibia.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Una punta orientada a nivel superior</a:t>
            </a:r>
          </a:p>
          <a:p>
            <a:pPr marL="800100" lvl="1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Cuello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VE" sz="2400" dirty="0"/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ES" altLang="es-VE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2050" name="Picture 2" descr="Huesos de la pierna: tibia y peroné | Julio Soguero">
            <a:extLst>
              <a:ext uri="{FF2B5EF4-FFF2-40B4-BE49-F238E27FC236}">
                <a16:creationId xmlns:a16="http://schemas.microsoft.com/office/drawing/2014/main" id="{FB698E75-537D-4708-BB9D-4D9E9416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380" y="2185196"/>
            <a:ext cx="3952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790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17094" y="882991"/>
            <a:ext cx="7331243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altLang="es-VE" sz="2400" b="1" i="1" dirty="0"/>
              <a:t>Peroné</a:t>
            </a:r>
            <a:r>
              <a:rPr lang="es-ES" altLang="es-VE" sz="2400" b="1" dirty="0"/>
              <a:t> (fíbula)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El cuerpo presenta tres caras: lateral, medial y posterior.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Epífisis distal: formada por los maléolos lateral, presenta la cara articular que se articula con la cara lateral del astrágalo.</a:t>
            </a:r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VE" sz="2400" dirty="0"/>
          </a:p>
          <a:p>
            <a:pPr marL="342900" indent="-342900" algn="just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altLang="es-VE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3074" name="Picture 2" descr="Huesos de la pierna: tibia y peroné | Julio Soguero">
            <a:extLst>
              <a:ext uri="{FF2B5EF4-FFF2-40B4-BE49-F238E27FC236}">
                <a16:creationId xmlns:a16="http://schemas.microsoft.com/office/drawing/2014/main" id="{54A84832-13CA-419A-9830-99BD7226D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88" y="2081603"/>
            <a:ext cx="3952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8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17094" y="882991"/>
            <a:ext cx="7331243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s-ES" altLang="es-VE" sz="2400" b="1" i="1" dirty="0"/>
              <a:t>Huesos del pie</a:t>
            </a:r>
            <a:endParaRPr lang="es-ES" altLang="es-VE" sz="2400" b="1" dirty="0"/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Los huesos del tarso están compuestos por: </a:t>
            </a:r>
          </a:p>
          <a:p>
            <a:pPr lvl="1" algn="just">
              <a:lnSpc>
                <a:spcPct val="150000"/>
              </a:lnSpc>
            </a:pPr>
            <a:endParaRPr lang="es-ES" altLang="es-VE" sz="2400" dirty="0"/>
          </a:p>
          <a:p>
            <a:pPr lvl="1" algn="just">
              <a:lnSpc>
                <a:spcPct val="150000"/>
              </a:lnSpc>
            </a:pPr>
            <a:endParaRPr lang="es-ES" altLang="es-VE" sz="2400" dirty="0"/>
          </a:p>
          <a:p>
            <a:pPr lvl="1" algn="just">
              <a:lnSpc>
                <a:spcPct val="150000"/>
              </a:lnSpc>
            </a:pPr>
            <a:endParaRPr lang="es-ES" altLang="es-VE" sz="2400" dirty="0"/>
          </a:p>
          <a:p>
            <a:pPr lvl="1" algn="just">
              <a:lnSpc>
                <a:spcPct val="150000"/>
              </a:lnSpc>
            </a:pPr>
            <a:r>
              <a:rPr lang="es-ES" altLang="es-VE" sz="2400" dirty="0"/>
              <a:t> </a:t>
            </a:r>
          </a:p>
          <a:p>
            <a:pPr lvl="1" algn="just">
              <a:lnSpc>
                <a:spcPct val="150000"/>
              </a:lnSpc>
            </a:pPr>
            <a:endParaRPr lang="es-ES" altLang="es-VE" sz="2400" dirty="0"/>
          </a:p>
          <a:p>
            <a:pPr algn="just">
              <a:lnSpc>
                <a:spcPct val="150000"/>
              </a:lnSpc>
            </a:pPr>
            <a:endParaRPr lang="es-ES" altLang="es-VE" sz="2400" dirty="0"/>
          </a:p>
          <a:p>
            <a:pPr algn="just">
              <a:lnSpc>
                <a:spcPct val="150000"/>
              </a:lnSpc>
            </a:pPr>
            <a:r>
              <a:rPr lang="es-ES" altLang="es-VE" sz="2400" dirty="0"/>
              <a:t>Son huesos cortos por su forma.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ES" altLang="es-VE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7" name="Imagen 6" descr="http://3.bp.blogspot.com/_TYKXEPKoytc/SYIiSmL0BsI/AAAAAAAAB6o/D66ed0q9j9U/s400/sos43.bm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04" y="1082906"/>
            <a:ext cx="4331703" cy="47785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431CCD1-7BB2-5B99-B1A6-9BB7FA4AB4F1}"/>
              </a:ext>
            </a:extLst>
          </p:cNvPr>
          <p:cNvSpPr txBox="1"/>
          <p:nvPr/>
        </p:nvSpPr>
        <p:spPr>
          <a:xfrm>
            <a:off x="2437130" y="2269809"/>
            <a:ext cx="4846172" cy="2817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S" altLang="es-VE" sz="2000" b="1" u="sng" dirty="0"/>
              <a:t>Segunda fila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Escafoides 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Cuboides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Tres cuneiformes: medial</a:t>
            </a:r>
          </a:p>
          <a:p>
            <a:pPr lvl="1" algn="just">
              <a:lnSpc>
                <a:spcPct val="150000"/>
              </a:lnSpc>
            </a:pPr>
            <a:r>
              <a:rPr lang="es-ES" altLang="es-VE" sz="2000" dirty="0"/>
              <a:t>                                             intermedio</a:t>
            </a:r>
          </a:p>
          <a:p>
            <a:pPr lvl="1" algn="just">
              <a:lnSpc>
                <a:spcPct val="150000"/>
              </a:lnSpc>
            </a:pPr>
            <a:r>
              <a:rPr lang="es-ES" altLang="es-VE" sz="2000" dirty="0"/>
              <a:t>                                             lateral</a:t>
            </a:r>
            <a:endParaRPr lang="en-US" sz="20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02073E-3E4B-13D1-C2C4-3D6DE91D2C48}"/>
              </a:ext>
            </a:extLst>
          </p:cNvPr>
          <p:cNvSpPr txBox="1"/>
          <p:nvPr/>
        </p:nvSpPr>
        <p:spPr>
          <a:xfrm>
            <a:off x="-3544" y="2263472"/>
            <a:ext cx="3048886" cy="1432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S" altLang="es-VE" sz="2000" b="1" u="sng" dirty="0"/>
              <a:t>Primera fila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Astrágalo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altLang="es-VE" sz="2000" dirty="0"/>
              <a:t>Calcáneo</a:t>
            </a:r>
          </a:p>
        </p:txBody>
      </p:sp>
    </p:spTree>
    <p:extLst>
      <p:ext uri="{BB962C8B-B14F-4D97-AF65-F5344CB8AC3E}">
        <p14:creationId xmlns:p14="http://schemas.microsoft.com/office/powerpoint/2010/main" val="3767402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17094" y="850907"/>
            <a:ext cx="7331243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Aft>
                <a:spcPts val="1800"/>
              </a:spcAft>
            </a:pPr>
            <a:r>
              <a:rPr lang="es-ES" altLang="es-VE" sz="2400" b="1" i="1" dirty="0"/>
              <a:t>Huesos del pie</a:t>
            </a:r>
          </a:p>
          <a:p>
            <a:pPr>
              <a:spcAft>
                <a:spcPts val="1800"/>
              </a:spcAft>
            </a:pPr>
            <a:r>
              <a:rPr lang="es-VE" sz="2400" b="1" dirty="0"/>
              <a:t>Metatarsos</a:t>
            </a:r>
            <a:br>
              <a:rPr lang="es-VE" sz="2400" b="1" dirty="0"/>
            </a:br>
            <a:r>
              <a:rPr lang="es-VE" sz="2400" b="1" dirty="0"/>
              <a:t>Son </a:t>
            </a:r>
            <a:r>
              <a:rPr lang="es-VE" sz="2400" dirty="0"/>
              <a:t>5 huesos largos llamados metatarsianos. </a:t>
            </a:r>
          </a:p>
          <a:p>
            <a:pPr>
              <a:spcAft>
                <a:spcPts val="1800"/>
              </a:spcAft>
            </a:pPr>
            <a:r>
              <a:rPr lang="es-VE" sz="2400" dirty="0"/>
              <a:t>Junto a los huesos del tarso forman </a:t>
            </a:r>
            <a:r>
              <a:rPr lang="es-VE" sz="2400" u="sng" dirty="0"/>
              <a:t>el empeine</a:t>
            </a:r>
            <a:r>
              <a:rPr lang="es-VE" sz="2400" dirty="0"/>
              <a:t>, que es la parte proximal del pie ubicada entre la pierna y los dedos. </a:t>
            </a:r>
          </a:p>
          <a:p>
            <a:pPr>
              <a:spcAft>
                <a:spcPts val="1800"/>
              </a:spcAft>
            </a:pPr>
            <a:r>
              <a:rPr lang="es-VE" sz="2400" dirty="0"/>
              <a:t>Los huesos metatarsianos se nombran del I al V de medial a lateral. </a:t>
            </a:r>
          </a:p>
          <a:p>
            <a:pPr>
              <a:spcAft>
                <a:spcPts val="1800"/>
              </a:spcAft>
            </a:pPr>
            <a:r>
              <a:rPr lang="es-VE" sz="2400" dirty="0"/>
              <a:t>El metatarsiano I es más corto y más grueso que los restantes.</a:t>
            </a:r>
            <a:br>
              <a:rPr lang="es-VE" sz="2400" dirty="0"/>
            </a:br>
            <a:r>
              <a:rPr lang="es-VE" sz="2400" dirty="0"/>
              <a:t>En el extremo proximal los metatarsos se articulan entre sí y con los huesos de la fila anterior del tarso, a excepción del escafoides.</a:t>
            </a:r>
            <a:br>
              <a:rPr lang="es-VE" sz="2400" dirty="0"/>
            </a:br>
            <a:endParaRPr lang="es-ES" altLang="es-VE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8" name="Imagen 7" descr="http://3.bp.blogspot.com/_TYKXEPKoytc/SYcydYIwAfI/AAAAAAAAB9Y/E6Jrkzx38ao/s400/sos45.bm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95" y="1210968"/>
            <a:ext cx="3806190" cy="371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3.bp.blogspot.com/_TYKXEPKoytc/SYIiwZExbYI/AAAAAAAAB6w/HWGvv-JWcO4/s400/sos46.bmp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99" y="4921908"/>
            <a:ext cx="3270383" cy="183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78966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17094" y="850907"/>
            <a:ext cx="7331243" cy="27609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Aft>
                <a:spcPts val="1800"/>
              </a:spcAft>
            </a:pPr>
            <a:r>
              <a:rPr lang="es-ES" altLang="es-VE" sz="2400" b="1" i="1" dirty="0"/>
              <a:t>Huesos del pie</a:t>
            </a:r>
          </a:p>
          <a:p>
            <a:r>
              <a:rPr lang="es-VE" sz="2400" b="1" dirty="0"/>
              <a:t>Falanges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Son los huesos más distales de la extremidad inferior.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 Cada dedo del pie tiene tres falanges: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Proximal, media y distal.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El dedo grueso de los pies presenta dos falanges, ya que está ausente la falange intermedia.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Todas las falanges proximales articulan con sus respectivos huesos metatarsianos.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34902" y="77289"/>
            <a:ext cx="3471861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es-MX" altLang="es-VE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SISTEMA ESQUELÉTICO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75476" y="349265"/>
            <a:ext cx="760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altLang="es-VE" sz="2400" b="1" dirty="0"/>
              <a:t>Esqueleto de la porción libre del miembro inferior.</a:t>
            </a:r>
            <a:endParaRPr lang="es-ES" altLang="es-VE" sz="2800" dirty="0"/>
          </a:p>
        </p:txBody>
      </p:sp>
      <p:pic>
        <p:nvPicPr>
          <p:cNvPr id="8" name="Imagen 7" descr="http://3.bp.blogspot.com/_TYKXEPKoytc/SYcydYIwAfI/AAAAAAAAB9Y/E6Jrkzx38ao/s400/sos45.bmp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95" y="1210968"/>
            <a:ext cx="3806190" cy="371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http://3.bp.blogspot.com/_TYKXEPKoytc/SYIiwZExbYI/AAAAAAAAB6w/HWGvv-JWcO4/s400/sos46.bmp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99" y="4921908"/>
            <a:ext cx="3270383" cy="183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138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8FCBBF7-374E-39BC-8A72-93AD80D2F303}"/>
              </a:ext>
            </a:extLst>
          </p:cNvPr>
          <p:cNvSpPr txBox="1"/>
          <p:nvPr/>
        </p:nvSpPr>
        <p:spPr>
          <a:xfrm>
            <a:off x="3048886" y="2987309"/>
            <a:ext cx="6097772" cy="46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s-ES" altLang="es-VE" sz="1800" b="1" u="sng" dirty="0"/>
              <a:t>GRACIAS</a:t>
            </a:r>
            <a:endParaRPr lang="es-ES" altLang="es-VE" sz="1800" dirty="0"/>
          </a:p>
        </p:txBody>
      </p:sp>
    </p:spTree>
    <p:extLst>
      <p:ext uri="{BB962C8B-B14F-4D97-AF65-F5344CB8AC3E}">
        <p14:creationId xmlns:p14="http://schemas.microsoft.com/office/powerpoint/2010/main" val="50254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35709" y="483241"/>
            <a:ext cx="8429847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r>
              <a:rPr lang="es-ES" altLang="es-VE" sz="2800" b="1" dirty="0"/>
              <a:t>Esqueleto de los miembros superiores.</a:t>
            </a:r>
            <a:r>
              <a:rPr lang="es-ES" altLang="es-VE" sz="3200" b="1" dirty="0"/>
              <a:t> </a:t>
            </a:r>
            <a:endParaRPr lang="es-ES" altLang="es-VE" sz="2800" b="1" dirty="0"/>
          </a:p>
          <a:p>
            <a:endParaRPr lang="es-ES" altLang="es-VE" sz="2400" dirty="0"/>
          </a:p>
          <a:p>
            <a:r>
              <a:rPr lang="es-ES" altLang="es-VE" sz="2400" dirty="0"/>
              <a:t>Los huesos del cinturón escapular son:</a:t>
            </a:r>
          </a:p>
          <a:p>
            <a:pPr lvl="2"/>
            <a:r>
              <a:rPr lang="es-ES" altLang="es-VE" sz="2400" dirty="0"/>
              <a:t> La clavícula.</a:t>
            </a:r>
          </a:p>
          <a:p>
            <a:pPr lvl="2"/>
            <a:r>
              <a:rPr lang="es-ES" altLang="es-VE" sz="2400" dirty="0"/>
              <a:t> La escápula u omóplato.</a:t>
            </a:r>
            <a:endParaRPr lang="es-ES_tradnl" altLang="es-VE" sz="2400" dirty="0"/>
          </a:p>
          <a:p>
            <a:pPr lvl="2"/>
            <a:endParaRPr lang="es-ES" altLang="es-VE" sz="2400" dirty="0"/>
          </a:p>
          <a:p>
            <a:r>
              <a:rPr lang="es-ES" altLang="es-VE" sz="2400" dirty="0"/>
              <a:t>Y los de la porción libre son:</a:t>
            </a:r>
          </a:p>
          <a:p>
            <a:pPr lvl="2"/>
            <a:r>
              <a:rPr lang="es-ES" altLang="es-VE" sz="2400" dirty="0"/>
              <a:t>El húmero, hueso del brazo.</a:t>
            </a:r>
          </a:p>
          <a:p>
            <a:pPr lvl="2"/>
            <a:r>
              <a:rPr lang="es-ES" altLang="es-VE" sz="2400" dirty="0"/>
              <a:t>El radio y el cúbito, huesos del antebrazo. </a:t>
            </a:r>
          </a:p>
          <a:p>
            <a:pPr lvl="2"/>
            <a:r>
              <a:rPr lang="es-ES" altLang="es-VE" sz="2400" dirty="0"/>
              <a:t>Y los huesos de la mano que incluye los huesos del carpo, los metacarpianos y las falanges.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11005390" y="826201"/>
            <a:ext cx="263835" cy="111598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VE" altLang="es-VE" sz="1400" b="1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1005248" y="1086453"/>
            <a:ext cx="1319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Porción fija (cinturón)</a:t>
            </a:r>
            <a:endParaRPr lang="es-ES" altLang="es-VE" sz="1400" b="1" dirty="0"/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9345855" y="1495344"/>
            <a:ext cx="197876" cy="4952162"/>
          </a:xfrm>
          <a:prstGeom prst="leftBrace">
            <a:avLst>
              <a:gd name="adj1" fmla="val 19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VE" altLang="es-VE" sz="1400" b="1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65556" y="3750053"/>
            <a:ext cx="989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Porción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libre</a:t>
            </a:r>
            <a:endParaRPr lang="es-ES" altLang="es-VE" sz="1400" b="1" dirty="0"/>
          </a:p>
        </p:txBody>
      </p:sp>
      <p:pic>
        <p:nvPicPr>
          <p:cNvPr id="10" name="Picture 13" descr="w0200-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93" y="737935"/>
            <a:ext cx="1622774" cy="592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98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4325" y="715212"/>
            <a:ext cx="7448550" cy="41036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just">
              <a:lnSpc>
                <a:spcPct val="150000"/>
              </a:lnSpc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b="1" dirty="0"/>
              <a:t>CINTURA ESCAPULAR</a:t>
            </a:r>
          </a:p>
          <a:p>
            <a:pPr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Son dos derecha e izquierda </a:t>
            </a:r>
          </a:p>
          <a:p>
            <a:pPr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Función: unir los huesos de los miembros superiores al esqueleto axial.</a:t>
            </a:r>
          </a:p>
          <a:p>
            <a:pPr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Consta de una clavícula y una escápula (omóplato).</a:t>
            </a:r>
          </a:p>
          <a:p>
            <a:pPr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No se articula con la columna vertebral.</a:t>
            </a:r>
          </a:p>
          <a:p>
            <a:pPr indent="-342900" algn="just">
              <a:lnSpc>
                <a:spcPct val="150000"/>
              </a:lnSpc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/>
            </a:pPr>
            <a:r>
              <a:rPr lang="es-VE" sz="2400" dirty="0"/>
              <a:t>Se mantiene en su posición gracias a las inserciones musculares.</a:t>
            </a: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10861012" y="826201"/>
            <a:ext cx="263835" cy="111598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VE" altLang="es-VE" sz="1400" b="1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925038" y="1086453"/>
            <a:ext cx="1319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Porción fija (cinturón)</a:t>
            </a:r>
            <a:endParaRPr lang="es-ES" altLang="es-VE" sz="1400" b="1" dirty="0"/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8262188" y="1409619"/>
            <a:ext cx="197876" cy="4952162"/>
          </a:xfrm>
          <a:prstGeom prst="leftBrace">
            <a:avLst>
              <a:gd name="adj1" fmla="val 19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VE" altLang="es-VE" sz="1400" b="1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427994" y="3578593"/>
            <a:ext cx="98938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Porción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_tradnl" altLang="es-VE" sz="1400" b="1" dirty="0"/>
              <a:t>libre</a:t>
            </a:r>
            <a:endParaRPr lang="es-ES" altLang="es-VE" sz="1400" b="1" dirty="0"/>
          </a:p>
        </p:txBody>
      </p:sp>
      <p:pic>
        <p:nvPicPr>
          <p:cNvPr id="10" name="Picture 13" descr="w0200-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99" y="826201"/>
            <a:ext cx="2510790" cy="584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esultado de imagen para CINTURA ESCAPULAR animate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9" t="14207" b="10882"/>
          <a:stretch/>
        </p:blipFill>
        <p:spPr bwMode="auto">
          <a:xfrm>
            <a:off x="10502984" y="5065841"/>
            <a:ext cx="1870758" cy="1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62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60444" y="454351"/>
            <a:ext cx="7540555" cy="6201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</a:pPr>
            <a:r>
              <a:rPr lang="es-VE" sz="2400" b="1" dirty="0"/>
              <a:t>CLAVÍCULAS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Huesos largos, en forma de “S”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Situados a ambos lados de la parte superior del tórax, por encima de la primera costilla.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Único hueso largo que se encuentra en posición horizontal.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Es un hueso plano.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Formado por tejido óseo esponjoso; en sus extremos rodeado de una gruesa capa de hueso compacto.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VE" sz="2400" dirty="0"/>
              <a:t>Carece de cavidad medular.</a:t>
            </a:r>
          </a:p>
          <a:p>
            <a:pPr algn="just">
              <a:lnSpc>
                <a:spcPct val="150000"/>
              </a:lnSpc>
            </a:pPr>
            <a:br>
              <a:rPr lang="es-VE" sz="2400" dirty="0"/>
            </a:br>
            <a:endParaRPr lang="es-VE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13281" r="18604"/>
          <a:stretch/>
        </p:blipFill>
        <p:spPr>
          <a:xfrm>
            <a:off x="8148194" y="241865"/>
            <a:ext cx="2510282" cy="25709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0888" y="2924175"/>
            <a:ext cx="2406138" cy="257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7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t="2400" r="-3" b="5111"/>
          <a:stretch/>
        </p:blipFill>
        <p:spPr>
          <a:xfrm>
            <a:off x="8110521" y="107282"/>
            <a:ext cx="3584950" cy="3565172"/>
          </a:xfrm>
          <a:prstGeom prst="rect">
            <a:avLst/>
          </a:prstGeom>
        </p:spPr>
      </p:pic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52878" y="107282"/>
            <a:ext cx="7857203" cy="60562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s-419" sz="2400" b="1" dirty="0">
                <a:solidFill>
                  <a:schemeClr val="tx1"/>
                </a:solidFill>
              </a:rPr>
              <a:t>CLAVÍCULAS</a:t>
            </a:r>
            <a:br>
              <a:rPr lang="es-419" sz="2400" b="1" dirty="0">
                <a:solidFill>
                  <a:schemeClr val="tx1"/>
                </a:solidFill>
              </a:rPr>
            </a:br>
            <a:r>
              <a:rPr lang="es-419" sz="2400" b="1" dirty="0">
                <a:solidFill>
                  <a:schemeClr val="tx1"/>
                </a:solidFill>
              </a:rPr>
              <a:t>Los extremos del hueso son articulares.</a:t>
            </a:r>
            <a:endParaRPr lang="es-419" sz="2400" dirty="0">
              <a:solidFill>
                <a:schemeClr val="tx1"/>
              </a:solidFill>
            </a:endParaRPr>
          </a:p>
          <a:p>
            <a:pPr indent="-34290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419" sz="2400" dirty="0">
                <a:solidFill>
                  <a:schemeClr val="tx1"/>
                </a:solidFill>
              </a:rPr>
              <a:t>El extremo medial (extremidad esternal) es redondeado y se une al manubrio del esternón para formar la articulación esternoclavicular.</a:t>
            </a:r>
          </a:p>
          <a:p>
            <a:pPr indent="-342900" algn="just">
              <a:lnSpc>
                <a:spcPct val="150000"/>
              </a:lnSpc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s-419" sz="2400" dirty="0">
                <a:solidFill>
                  <a:schemeClr val="tx1"/>
                </a:solidFill>
              </a:rPr>
              <a:t>Extremo lateral ancho y plano (extremidad acromial) se articula con la escápula formando la articulación acromioclavicular.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SzPct val="80000"/>
            </a:pPr>
            <a:r>
              <a:rPr lang="es-419" sz="2400" dirty="0">
                <a:solidFill>
                  <a:schemeClr val="tx1"/>
                </a:solidFill>
              </a:rPr>
              <a:t>La función principal de la clavícula es transmitir cargas hacia el tronco, su forma de S le confiere más elasticidad para desempeñar dicha función.               </a:t>
            </a:r>
          </a:p>
          <a:p>
            <a:pPr algn="just">
              <a:spcAft>
                <a:spcPts val="2400"/>
              </a:spcAft>
              <a:buClr>
                <a:schemeClr val="accent1"/>
              </a:buClr>
              <a:buSzPct val="80000"/>
            </a:pPr>
            <a:br>
              <a:rPr lang="es-419" sz="2400" dirty="0">
                <a:solidFill>
                  <a:schemeClr val="tx1"/>
                </a:solidFill>
              </a:rPr>
            </a:br>
            <a:endParaRPr lang="es-419" sz="24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E7BD77-7B11-4F47-8352-3F07464B0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" r="3" b="3"/>
          <a:stretch/>
        </p:blipFill>
        <p:spPr>
          <a:xfrm>
            <a:off x="8110521" y="3949474"/>
            <a:ext cx="3747182" cy="24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85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12547" y="447970"/>
            <a:ext cx="7487283" cy="47397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spcAft>
                <a:spcPts val="1800"/>
              </a:spcAft>
            </a:pPr>
            <a:r>
              <a:rPr lang="es-VE" sz="2400" b="1" dirty="0"/>
              <a:t>OMÓPLATOS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Huesos grandes, triangulares y  planos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VE" sz="2400" dirty="0"/>
              <a:t>Ubicación: parte superior y posterior del tórax entre la segunda y la séptima costilla.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La unión con el tórax ocurre sólo por medio de músculos (se desliza por la caja torácica mientras el brazo y el hombro se mueven). </a:t>
            </a:r>
          </a:p>
          <a:p>
            <a:pPr marL="342900" indent="-342900" algn="just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s-419" altLang="es-VE" sz="2400" dirty="0"/>
              <a:t>Los tres lados del triángulo son los bordes superior, medial (vertebral) y lateral (axilar).</a:t>
            </a:r>
            <a:endParaRPr lang="es-VE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E3A9EE-14C7-4E4A-9FBE-2E1C0E5BA9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587"/>
          <a:stretch/>
        </p:blipFill>
        <p:spPr>
          <a:xfrm>
            <a:off x="7984912" y="333670"/>
            <a:ext cx="2563538" cy="343271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0EE088-FD35-448A-89FD-207BE07A71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061" b="5382"/>
          <a:stretch/>
        </p:blipFill>
        <p:spPr>
          <a:xfrm>
            <a:off x="7799831" y="3099852"/>
            <a:ext cx="3298415" cy="359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43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0944" y="804534"/>
            <a:ext cx="8683531" cy="521467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>
              <a:spcAft>
                <a:spcPts val="1200"/>
              </a:spcAft>
            </a:pPr>
            <a:r>
              <a:rPr lang="es-ES" altLang="es-VE" sz="2400" b="1" dirty="0"/>
              <a:t>Húmero</a:t>
            </a:r>
            <a:endParaRPr lang="es-ES" altLang="es-VE" sz="2400" dirty="0">
              <a:highlight>
                <a:srgbClr val="FFFF00"/>
              </a:highlight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sz="2400" dirty="0"/>
              <a:t>Es un hueso largo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sz="2400" dirty="0"/>
              <a:t>Se articula con la escápula en su porción proximal y con el cúbito y el radio en la distal.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sz="2400" dirty="0"/>
              <a:t>Presenta un cuerpo o diáfisis y dos extremidades o epífisis: proximal y distal.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sz="2400" b="1" dirty="0"/>
              <a:t>La extremidad superior o epífisis </a:t>
            </a:r>
            <a:r>
              <a:rPr lang="es-419" sz="2400" dirty="0"/>
              <a:t>del húmero presenta tres eminencias: la cabeza (es articular) y las otras dos son de inserción muscular (tuberosidades mayor y menor).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419" sz="2400" dirty="0"/>
              <a:t>La extremidad inferior del húmero es ancha y aplanada.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es-VE" sz="2400" dirty="0"/>
          </a:p>
        </p:txBody>
      </p:sp>
      <p:sp>
        <p:nvSpPr>
          <p:cNvPr id="2" name="Rectángulo 1"/>
          <p:cNvSpPr/>
          <p:nvPr/>
        </p:nvSpPr>
        <p:spPr>
          <a:xfrm>
            <a:off x="571079" y="173621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504191-5971-4BBF-95D9-BFD1365C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696841"/>
            <a:ext cx="2905125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0925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86488" y="1049266"/>
            <a:ext cx="7594643" cy="5419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tIns="45000" rIns="90000" bIns="45000"/>
          <a:lstStyle/>
          <a:p>
            <a:pPr algn="just">
              <a:spcAft>
                <a:spcPts val="1200"/>
              </a:spcAft>
            </a:pPr>
            <a:r>
              <a:rPr lang="es-ES_tradnl" altLang="es-VE" sz="2400" dirty="0"/>
              <a:t>Huesos del antebrazo</a:t>
            </a:r>
          </a:p>
          <a:p>
            <a:pPr algn="just">
              <a:spcAft>
                <a:spcPts val="1200"/>
              </a:spcAft>
            </a:pPr>
            <a:r>
              <a:rPr lang="es-ES" altLang="es-VE" sz="2400" b="1" dirty="0"/>
              <a:t>Cúbito: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200" dirty="0"/>
              <a:t>Es un hueso largo ubicado en el lado medio del antebrazo (dedo meñique).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200" dirty="0"/>
              <a:t>El cuerpo del cúbito disminuye de grosor a medida que desciende.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200" dirty="0"/>
              <a:t>La epífisis proximal articula con el húmero.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200" dirty="0"/>
              <a:t>Presenta una cavidad para la articulación de la cabeza del radio.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VE" sz="2200" dirty="0"/>
              <a:t>La extremidad distal del cúbito articula con la epífisis distal del radio y con el hueso piramidal del carpo.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49374" y="389009"/>
            <a:ext cx="7725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VE" sz="2400" b="1" dirty="0"/>
              <a:t>Esqueleto de la porción libre del miembro superior.</a:t>
            </a:r>
            <a:r>
              <a:rPr lang="es-ES" altLang="es-VE" sz="2800" dirty="0"/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16198F-C27A-42DD-BA6F-EC3E9D8AF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91" y="389008"/>
            <a:ext cx="35337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31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2012</Words>
  <Application>Microsoft Office PowerPoint</Application>
  <PresentationFormat>Panorámica</PresentationFormat>
  <Paragraphs>245</Paragraphs>
  <Slides>29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Aptos</vt:lpstr>
      <vt:lpstr>Aptos Display</vt:lpstr>
      <vt:lpstr>Arial</vt:lpstr>
      <vt:lpstr>Calibri</vt:lpstr>
      <vt:lpstr>Century Gothic</vt:lpstr>
      <vt:lpstr>Times New Roman</vt:lpstr>
      <vt:lpstr>Wingdings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Esqueleto axial.</dc:title>
  <dc:creator>MORELLA</dc:creator>
  <cp:lastModifiedBy>Cordovez Martínez María del Carmen</cp:lastModifiedBy>
  <cp:revision>54</cp:revision>
  <dcterms:created xsi:type="dcterms:W3CDTF">2020-12-07T21:56:51Z</dcterms:created>
  <dcterms:modified xsi:type="dcterms:W3CDTF">2025-05-18T21:17:02Z</dcterms:modified>
</cp:coreProperties>
</file>