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6"/>
  </p:notesMasterIdLst>
  <p:sldIdLst>
    <p:sldId id="256" r:id="rId2"/>
    <p:sldId id="257" r:id="rId3"/>
    <p:sldId id="349" r:id="rId4"/>
    <p:sldId id="501" r:id="rId5"/>
    <p:sldId id="461" r:id="rId6"/>
    <p:sldId id="464" r:id="rId7"/>
    <p:sldId id="460" r:id="rId8"/>
    <p:sldId id="465" r:id="rId9"/>
    <p:sldId id="463" r:id="rId10"/>
    <p:sldId id="466" r:id="rId11"/>
    <p:sldId id="502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5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249" autoAdjust="0"/>
  </p:normalViewPr>
  <p:slideViewPr>
    <p:cSldViewPr snapToGrid="0">
      <p:cViewPr varScale="1">
        <p:scale>
          <a:sx n="102" d="100"/>
          <a:sy n="102" d="100"/>
        </p:scale>
        <p:origin x="1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D11C-9F7C-4ECE-8193-7AC4C043C208}" type="datetimeFigureOut">
              <a:rPr lang="es-VE" smtClean="0"/>
              <a:t>11/5/2025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F8178-94E6-47C2-B8EE-F7F42B2CD6CD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4978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8178-94E6-47C2-B8EE-F7F42B2CD6CD}" type="slidenum">
              <a:rPr lang="es-VE" smtClean="0"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796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4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4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9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8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6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7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s-VE" b="1" dirty="0"/>
              <a:t>Osificación </a:t>
            </a:r>
            <a:r>
              <a:rPr lang="es-VE" b="1" dirty="0" err="1"/>
              <a:t>Endocondral</a:t>
            </a:r>
            <a:r>
              <a:rPr lang="es-VE" b="1" dirty="0"/>
              <a:t>:</a:t>
            </a:r>
          </a:p>
          <a:p>
            <a:pPr marL="0" indent="0"/>
            <a:r>
              <a:rPr lang="es-VE" b="1" dirty="0"/>
              <a:t> se desarrolla un modelo cartilaginoso que adopta una forma parecida a la del hueso que va a dar origen y que está rodeado de su </a:t>
            </a:r>
            <a:r>
              <a:rPr lang="es-VE" b="1" dirty="0" err="1"/>
              <a:t>pericondrio</a:t>
            </a:r>
            <a:r>
              <a:rPr lang="es-VE" b="1" dirty="0"/>
              <a:t>. En la zona media de la diáfisis se desarrollan en el </a:t>
            </a:r>
            <a:r>
              <a:rPr lang="es-VE" b="1" dirty="0" err="1"/>
              <a:t>pericondrio</a:t>
            </a:r>
            <a:r>
              <a:rPr lang="es-VE" b="1" dirty="0"/>
              <a:t> células </a:t>
            </a:r>
            <a:r>
              <a:rPr lang="es-VE" b="1" dirty="0" err="1"/>
              <a:t>osteoprogenitoras</a:t>
            </a:r>
            <a:r>
              <a:rPr lang="es-VE" b="1" dirty="0"/>
              <a:t> y de ellas se originan osteoblastos los que producen un collar óseo </a:t>
            </a:r>
            <a:r>
              <a:rPr lang="es-VE" b="1" dirty="0" err="1"/>
              <a:t>subperiostico</a:t>
            </a:r>
            <a:r>
              <a:rPr lang="es-VE" b="1" dirty="0"/>
              <a:t> mediante un proceso de osificación directa o membranosa. Simultáneamente ocurren en el cartílago subyacente, modificaciones similares a los descritos previamente en el cartílago </a:t>
            </a:r>
            <a:r>
              <a:rPr lang="es-VE" b="1" dirty="0" err="1"/>
              <a:t>epifisario</a:t>
            </a:r>
            <a:r>
              <a:rPr lang="es-VE" b="1" dirty="0"/>
              <a:t>, formándose un centro de osificación </a:t>
            </a:r>
            <a:r>
              <a:rPr lang="es-VE" b="1" dirty="0" err="1"/>
              <a:t>endocondral</a:t>
            </a:r>
            <a:r>
              <a:rPr lang="es-VE" b="1" dirty="0"/>
              <a:t> primario (</a:t>
            </a:r>
            <a:r>
              <a:rPr lang="es-VE" b="1" dirty="0" err="1"/>
              <a:t>diafisario</a:t>
            </a:r>
            <a:r>
              <a:rPr lang="es-VE" b="1" dirty="0"/>
              <a:t>). Las </a:t>
            </a:r>
            <a:r>
              <a:rPr lang="es-VE" b="1" dirty="0" err="1"/>
              <a:t>epículas</a:t>
            </a:r>
            <a:r>
              <a:rPr lang="es-VE" b="1" dirty="0"/>
              <a:t> óseas formadas sobre restos de la matriz cartilaginosa calcificada se unen al mango de hueso cortical que sigue engrosándose a partir de la capa </a:t>
            </a:r>
            <a:r>
              <a:rPr lang="es-VE" b="1" dirty="0" err="1"/>
              <a:t>osteógena</a:t>
            </a:r>
            <a:r>
              <a:rPr lang="es-VE" b="1" dirty="0"/>
              <a:t> del periostio. Posteriormente se forman centros de osificación secundario a nivel del cartílago de las epífisis a partir del cual se formará el hueso esponjoso y cesará primero la osificación </a:t>
            </a:r>
            <a:r>
              <a:rPr lang="es-VE" b="1" dirty="0" err="1"/>
              <a:t>endocondral</a:t>
            </a:r>
            <a:r>
              <a:rPr lang="es-VE" b="1" dirty="0"/>
              <a:t> del cartílago hacia las epífisis. El cartílago que permanece constituye la placa cartilaginosa </a:t>
            </a:r>
            <a:r>
              <a:rPr lang="es-VE" b="1" dirty="0" err="1"/>
              <a:t>epifisaria</a:t>
            </a:r>
            <a:r>
              <a:rPr lang="es-VE" b="1" dirty="0"/>
              <a:t> o </a:t>
            </a:r>
            <a:r>
              <a:rPr lang="es-VE" b="1" dirty="0" err="1"/>
              <a:t>cartilago</a:t>
            </a:r>
            <a:r>
              <a:rPr lang="es-VE" b="1" dirty="0"/>
              <a:t> de crecimiento de los huesos ya formados.</a:t>
            </a:r>
            <a:endParaRPr lang="es-V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8178-94E6-47C2-B8EE-F7F42B2CD6CD}" type="slidenum">
              <a:rPr lang="es-VE" smtClean="0"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2519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MX" altLang="es-VE" sz="2100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F99F44E-570C-45BC-AC4F-046FBADA2803}" type="slidenum">
              <a:rPr lang="es-MX" altLang="es-VE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es-MX" altLang="es-V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6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3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8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3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2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9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E4E2E-ABA2-547C-6B8E-CCC241369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309FFA-EEAA-DB4F-0F25-ED62E64E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F60AC-97ED-2A51-DAC7-FCA45336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81E74-F8E0-AEDF-607C-05E4C14A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067CB-9B84-75F8-F208-4FA07614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51D57-559B-60B6-7144-A7FAE5C8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3529CD-53AE-6D89-50BD-E97C2E46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7F07A-8E9A-D53D-6363-FE475512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07C76-572D-C3BE-976A-A60044E4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7519C-6F36-B62A-69F3-80F7B770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2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43F19E-6448-1841-6CE8-45286155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EF4519-14B8-D872-5645-438A7E2B3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DB5F3-DAAD-A072-EDD6-3182CB86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A7E6A-D978-A609-F0FE-611CB0F6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025D27-1EA2-92CA-ADCA-2AC43E46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7782-8773-5006-EBBB-367FF9ED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72D3E-7319-C474-5AA0-14C32F70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95547-44BF-8717-7FF7-CABB3FA3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3DFEE-11CC-F686-086A-BD09D017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0958E-233B-8775-95B4-6BEAACA5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50BC-13F3-2287-B645-9BD1A27B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2BDCE-DAC6-B55D-7264-5DD552A0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82C37-452A-D885-9F26-82C9A15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F5410-AEC0-A2CC-BC16-24ABB517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49BAB-6CCD-C9C1-91BC-5D147D87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E7C5-9F09-58F2-6611-300DF17F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B0921-C4DF-4F47-EFB5-C90098256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27B513-B78F-A148-BFD7-C319A65DD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03A45C-8091-043C-F6DB-33D00742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C5960-AF6D-CC8A-B4EA-5641CD10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C47F09-23E1-0959-C016-3B28CE7E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EDD40-7063-FB21-6BDA-60273955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935731-91B3-7952-1157-0B553696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A682B6-B16E-480C-03D7-A40FAA3A0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F069D-7011-2532-622A-9B25FBD8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D47344-7C11-E87A-FD43-057868080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B1D647-F4BB-942A-D7C0-977E016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2DCBAF-E250-F910-1364-670E5567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8D7561-5ECB-C105-C3AD-20F7644A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D05C5-EC32-D8C4-D318-E7002DEE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F187C1-7576-4B30-1867-8217B901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C02E3C-5D7A-3382-5086-84DA030B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37BEB3-BE19-C533-9574-E7B6B2D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6FCAC1-DF3E-8AFD-BE98-C1ADB4BB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523AB5-D11C-F983-4682-4F8B348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ABC5FF-9ABF-F0A8-C458-343A7D45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865D8-DFE4-98A6-8113-777A5B79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01D70-CEFA-30E3-A6EE-C8BB2C28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CA1FD1-7CBA-93A1-612F-5C606F78F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8D5D5B-A127-FD6B-1856-96BC70CC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FDED5F-775A-CF20-56E2-9E158AAA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423B53-9197-AEF3-FC7D-E451AC5A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5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B1B32-3D55-54A4-6930-6E8B4282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6A0C33-40A4-85CF-C7F7-A7A4EBFB8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F0B5A4-0A19-6FF7-FCD3-BEAA1A01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3FBC21-8AFA-7478-536D-6674CBAF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76008F-3CC5-922A-3ACF-CC5C2890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32DB54-C4F2-A488-1AB2-A5AA8F3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C751FE-5E64-5700-E2A6-8D1567BE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11CCEF-1994-AC5D-414B-A558873C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91DE1-A7D7-A014-4A44-C235B9269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B60D8-30C9-2F5A-F8E0-9B0F034AE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7D28F-E966-B6F8-8AF5-13536A6C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7500" y="2448013"/>
            <a:ext cx="7766936" cy="1646302"/>
          </a:xfrm>
        </p:spPr>
        <p:txBody>
          <a:bodyPr>
            <a:normAutofit fontScale="90000"/>
          </a:bodyPr>
          <a:lstStyle/>
          <a:p>
            <a:b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del Hueso</a:t>
            </a:r>
            <a:br>
              <a:rPr lang="es-V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57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7" y="939800"/>
            <a:ext cx="7296296" cy="45888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irregulares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Presentan una morfología compleja: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Muescas, surcos, estrías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Su estructura interior es igualmente variada.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 err="1"/>
              <a:t>Ej</a:t>
            </a:r>
            <a:r>
              <a:rPr lang="es-MX" sz="2400" dirty="0"/>
              <a:t>: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Vértebras que forman la columna vertebral y huesos del cráneo.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Clasificación morfológica de los huesos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B9988A-5C85-4766-81C5-E0CCBD0E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787" y="783953"/>
            <a:ext cx="2414090" cy="2318294"/>
          </a:xfrm>
          <a:prstGeom prst="rect">
            <a:avLst/>
          </a:prstGeom>
        </p:spPr>
      </p:pic>
      <p:pic>
        <p:nvPicPr>
          <p:cNvPr id="1026" name="Picture 2" descr="Huesos del cráneo: esfenoides | Homo Medicus">
            <a:extLst>
              <a:ext uri="{FF2B5EF4-FFF2-40B4-BE49-F238E27FC236}">
                <a16:creationId xmlns:a16="http://schemas.microsoft.com/office/drawing/2014/main" id="{EAB32E77-C01E-44FA-AB7B-5DC983CA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6" y="4792488"/>
            <a:ext cx="3207434" cy="19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esos del cráneo: temporal | Homo Medicus">
            <a:extLst>
              <a:ext uri="{FF2B5EF4-FFF2-40B4-BE49-F238E27FC236}">
                <a16:creationId xmlns:a16="http://schemas.microsoft.com/office/drawing/2014/main" id="{1F26AC94-ECF9-42DF-B7D0-1AD275CED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2210" r="10577" b="12842"/>
          <a:stretch/>
        </p:blipFill>
        <p:spPr bwMode="auto">
          <a:xfrm>
            <a:off x="8528351" y="3678573"/>
            <a:ext cx="2926080" cy="20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9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BFBB2B-0515-E699-C3E5-3A232225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5" y="291311"/>
            <a:ext cx="10623600" cy="64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9331" y="2622190"/>
            <a:ext cx="9294853" cy="1646302"/>
          </a:xfrm>
        </p:spPr>
        <p:txBody>
          <a:bodyPr/>
          <a:lstStyle/>
          <a:p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Accidentes de la superficie del hueso.</a:t>
            </a:r>
            <a:b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2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5" y="939800"/>
            <a:ext cx="8873919" cy="44782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En la superficie de los huesos existen irregularidades denominadas accidentes óseos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Puedes ser: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Protrusiones (salientes)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Depresiones (fosas)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Superficies ásperas.</a:t>
            </a:r>
            <a:endParaRPr lang="es-VE" sz="2400" dirty="0"/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VE" sz="2400" dirty="0"/>
          </a:p>
          <a:p>
            <a:pPr marL="742950" indent="-674688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  <a:endParaRPr lang="es-VE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9B8552-7DFA-4118-876E-961C021A47F5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5CDB3D-DBF5-4DE1-A8DB-A6ECF4563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2" b="17781"/>
          <a:stretch/>
        </p:blipFill>
        <p:spPr>
          <a:xfrm>
            <a:off x="1492296" y="4588549"/>
            <a:ext cx="2009214" cy="20371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7E8D20-453C-4833-8271-6033BF132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84" y="3095417"/>
            <a:ext cx="4504726" cy="321928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F281BA1-04FE-4C56-88EF-D440313DE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494" y="701554"/>
            <a:ext cx="1557196" cy="5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5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677334" y="609600"/>
            <a:ext cx="8596668" cy="76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8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3600" b="1" dirty="0">
                <a:latin typeface="+mj-lt"/>
                <a:ea typeface="+mj-ea"/>
                <a:cs typeface="+mj-cs"/>
              </a:rPr>
              <a:t>Accidentes de la superficie del hueso</a:t>
            </a: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321296" y="1712288"/>
            <a:ext cx="5193370" cy="471849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68263" algn="just">
              <a:spcAft>
                <a:spcPts val="1200"/>
              </a:spcAft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Salientes articulares </a:t>
            </a:r>
          </a:p>
          <a:p>
            <a:pPr marL="68263" algn="just">
              <a:spcAft>
                <a:spcPts val="1200"/>
              </a:spcAft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Presentan una forma regular, relacionada con la forma geométrica que tiene la superficie articular que soportan.</a:t>
            </a:r>
          </a:p>
          <a:p>
            <a:pPr marL="68263" algn="just">
              <a:spcAft>
                <a:spcPts val="12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Cóndilo</a:t>
            </a: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saliente articular en un complejo articular.</a:t>
            </a:r>
          </a:p>
          <a:p>
            <a:pPr marL="68263" algn="just">
              <a:spcAft>
                <a:spcPts val="12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Cabeza</a:t>
            </a: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extremo abultado articular.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6B22FC-D475-40F6-808C-79F6CA3A9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9" r="-2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E5DFEB-F9CC-4DBB-AB78-6FF498411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4" t="59406" r="65409" b="7141"/>
          <a:stretch/>
        </p:blipFill>
        <p:spPr>
          <a:xfrm>
            <a:off x="10492973" y="182427"/>
            <a:ext cx="1242226" cy="17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68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Accidentes</a:t>
            </a:r>
            <a:r>
              <a:rPr lang="en-US" sz="3600" b="1" dirty="0">
                <a:latin typeface="+mj-lt"/>
                <a:ea typeface="+mj-ea"/>
                <a:cs typeface="+mj-cs"/>
              </a:rPr>
              <a:t> de la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superficie</a:t>
            </a:r>
            <a:r>
              <a:rPr lang="en-US" sz="3600" b="1" dirty="0">
                <a:latin typeface="+mj-lt"/>
                <a:ea typeface="+mj-ea"/>
                <a:cs typeface="+mj-cs"/>
              </a:rPr>
              <a:t> del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hueso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14341" y="1284990"/>
            <a:ext cx="3976946" cy="251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263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Salientes articulares </a:t>
            </a:r>
          </a:p>
          <a:p>
            <a:pPr marL="68263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 articular: </a:t>
            </a: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 que presenta una superficie articular.	</a:t>
            </a:r>
            <a:endParaRPr lang="es-EC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286260-714F-4BA7-AE30-226F44D6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777" y="2683672"/>
            <a:ext cx="1834134" cy="35647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FBA756-9DB6-4B67-A59E-3DFAD80A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715" y="3801332"/>
            <a:ext cx="3790950" cy="278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053FE3-E00C-43C1-8688-E49ACC773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1" t="3008" r="10203" b="11806"/>
          <a:stretch/>
        </p:blipFill>
        <p:spPr>
          <a:xfrm>
            <a:off x="911058" y="2315535"/>
            <a:ext cx="3450257" cy="28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4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5" y="939800"/>
            <a:ext cx="8873919" cy="52361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Salientes extraarticulares 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T</a:t>
            </a:r>
            <a:r>
              <a:rPr lang="es-MX" sz="2400" dirty="0"/>
              <a:t>ienen formas variables, en general son irregulares y rugosas. 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Están destinadas a inserciones de músculos o ligamentos. 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Su grado de desarrollo depende de la potencia del músculo que se inserta en ellas.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Entre ellas: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000" i="0" u="none" strike="noStrike" baseline="0" dirty="0"/>
              <a:t>Tuberosidad, Tubérculo, Eminencia, Proceso, Apófisis, Epicóndilo, Cresta, Línea, Espina, Protuberancia.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  <a:endParaRPr lang="es-VE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</p:spTree>
    <p:extLst>
      <p:ext uri="{BB962C8B-B14F-4D97-AF65-F5344CB8AC3E}">
        <p14:creationId xmlns:p14="http://schemas.microsoft.com/office/powerpoint/2010/main" val="784887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456887" cy="47114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Salientes extraarticulares </a:t>
            </a:r>
          </a:p>
          <a:p>
            <a:pPr marL="68263" algn="just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EC" sz="2400" b="1" i="0" u="none" strike="noStrike" baseline="0" dirty="0"/>
              <a:t>Tuberosidad</a:t>
            </a:r>
            <a:r>
              <a:rPr lang="es-EC" sz="2400" i="0" u="none" strike="noStrike" baseline="0" dirty="0"/>
              <a:t>: </a:t>
            </a:r>
            <a:r>
              <a:rPr lang="es-MX" sz="2400" i="0" u="none" strike="noStrike" baseline="0" dirty="0"/>
              <a:t>es una protuberancia ósea más bien redondeada con un relieve rugoso.</a:t>
            </a:r>
            <a:endParaRPr lang="es-EC" sz="2400" i="0" u="none" strike="noStrike" baseline="0" dirty="0"/>
          </a:p>
          <a:p>
            <a:pPr marL="68263" algn="just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i="0" u="none" strike="noStrike" baseline="0" dirty="0"/>
              <a:t>Tubérculo</a:t>
            </a:r>
            <a:r>
              <a:rPr lang="es-MX" sz="2400" i="0" u="none" strike="noStrike" baseline="0" dirty="0"/>
              <a:t>: es una protuberancia ósea redondeada de menor tamaño.</a:t>
            </a:r>
            <a:endParaRPr lang="es-EC" sz="2400" i="0" u="none" strike="noStrike" baseline="0" dirty="0"/>
          </a:p>
          <a:p>
            <a:pPr marL="68263" algn="just">
              <a:lnSpc>
                <a:spcPct val="150000"/>
              </a:lnSpc>
              <a:spcAft>
                <a:spcPts val="18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i="0" u="none" strike="noStrike" baseline="0" dirty="0"/>
              <a:t>Eminencia</a:t>
            </a:r>
            <a:r>
              <a:rPr lang="es-MX" sz="2400" i="0" u="none" strike="noStrike" baseline="0" dirty="0"/>
              <a:t>: es una prominencia más bien alargada.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46FCC3-9978-4A4B-B023-5ECC9949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4" y="1440618"/>
            <a:ext cx="56959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0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781674" cy="2807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Salientes extraarticulares 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Apófisis</a:t>
            </a:r>
            <a:r>
              <a:rPr lang="es-MX" sz="2000" i="0" u="none" strike="noStrike" baseline="0" dirty="0"/>
              <a:t>: protrusión o parte saliente de un hueso por la que se articula a otro hueso o en la que se inserta un músculo.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Epicóndilo</a:t>
            </a:r>
            <a:r>
              <a:rPr lang="es-MX" sz="2000" i="0" u="none" strike="noStrike" baseline="0" dirty="0"/>
              <a:t>: relieve óseo relacionado por proximidad con un cóndilo.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  <a:endParaRPr lang="es-VE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EB57F0-8903-4286-A385-EE1BE4DD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32" y="2401683"/>
            <a:ext cx="5695950" cy="34671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64B3B3-998C-4A2C-BF96-1DC9C716D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663" b="-1"/>
          <a:stretch/>
        </p:blipFill>
        <p:spPr>
          <a:xfrm>
            <a:off x="1630116" y="4097310"/>
            <a:ext cx="4530427" cy="25845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542465-2CCF-4464-9C76-0B7D6101C1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42" b="17781"/>
          <a:stretch/>
        </p:blipFill>
        <p:spPr>
          <a:xfrm>
            <a:off x="10117960" y="199972"/>
            <a:ext cx="1895481" cy="19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43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781674" cy="34671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Salientes extraarticulares 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Cresta</a:t>
            </a:r>
            <a:r>
              <a:rPr lang="es-MX" sz="2000" i="0" u="none" strike="noStrike" baseline="0" dirty="0"/>
              <a:t>: reborde óseo elevado.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Línea</a:t>
            </a:r>
            <a:r>
              <a:rPr lang="es-MX" sz="2000" i="0" u="none" strike="noStrike" baseline="0" dirty="0"/>
              <a:t>: una protrusión ósea lineal.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Espina</a:t>
            </a:r>
            <a:r>
              <a:rPr lang="es-MX" sz="2000" i="0" u="none" strike="noStrike" baseline="0" dirty="0"/>
              <a:t>: protrusión puntiaguda.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000" b="1" i="0" u="none" strike="noStrike" baseline="0" dirty="0"/>
              <a:t>Protuberancia</a:t>
            </a:r>
            <a:r>
              <a:rPr lang="es-MX" sz="2000" i="0" u="none" strike="noStrike" baseline="0" dirty="0"/>
              <a:t>: prominencia más o menos redondeada.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EB57F0-8903-4286-A385-EE1BE4DDA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27"/>
          <a:stretch/>
        </p:blipFill>
        <p:spPr>
          <a:xfrm>
            <a:off x="8874177" y="754922"/>
            <a:ext cx="3108428" cy="3467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DE8C15-8F1F-49C2-A67F-D75D0EAD4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29" y="4086604"/>
            <a:ext cx="5332048" cy="26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9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0071" y="98614"/>
            <a:ext cx="1259554" cy="385480"/>
          </a:xfrm>
        </p:spPr>
        <p:txBody>
          <a:bodyPr>
            <a:normAutofit/>
          </a:bodyPr>
          <a:lstStyle/>
          <a:p>
            <a:pPr algn="r"/>
            <a:r>
              <a:rPr lang="es-VE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Óseo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8016" y="1044484"/>
            <a:ext cx="9233882" cy="3880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VE" sz="2800" b="1" dirty="0">
                <a:solidFill>
                  <a:schemeClr val="tx1"/>
                </a:solidFill>
              </a:rPr>
              <a:t>HUESOS</a:t>
            </a:r>
            <a:br>
              <a:rPr lang="es-VE" sz="2800" b="1" dirty="0">
                <a:solidFill>
                  <a:schemeClr val="tx1"/>
                </a:solidFill>
              </a:rPr>
            </a:br>
            <a:r>
              <a:rPr lang="es-VE" sz="2800" dirty="0">
                <a:solidFill>
                  <a:schemeClr val="tx1"/>
                </a:solidFill>
              </a:rPr>
              <a:t>Son estructuras rígidas, mineralizadas y sostén de los tejidos blandos del organismo.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VE" sz="2800" dirty="0">
                <a:solidFill>
                  <a:schemeClr val="tx1"/>
                </a:solidFill>
              </a:rPr>
              <a:t>Formados principalmente por tejido óseo, un tipo especializado de tejido conectivo constituido por osteocitos y una matriz mineral calcificada. </a:t>
            </a:r>
          </a:p>
        </p:txBody>
      </p:sp>
    </p:spTree>
    <p:extLst>
      <p:ext uri="{BB962C8B-B14F-4D97-AF65-F5344CB8AC3E}">
        <p14:creationId xmlns:p14="http://schemas.microsoft.com/office/powerpoint/2010/main" val="322153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756690" cy="53410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i="0" u="none" strike="noStrike" baseline="0" dirty="0"/>
              <a:t>Surco: </a:t>
            </a:r>
            <a:endParaRPr lang="es-MX" sz="2400" i="0" u="none" strike="noStrike" baseline="0" dirty="0"/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He</a:t>
            </a:r>
            <a:r>
              <a:rPr lang="es-MX" sz="2400" i="0" u="none" strike="noStrike" baseline="0" dirty="0"/>
              <a:t>ndidura en la superficie del hueso, por donde pasan vasos sanguíneos, nervios, tendones.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Escotadura</a:t>
            </a:r>
            <a:r>
              <a:rPr lang="es-MX" sz="2400" dirty="0"/>
              <a:t>: 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Depresión ubicada en el borde del hueso.</a:t>
            </a:r>
            <a:endParaRPr lang="es-MX" sz="2400" i="0" u="none" strike="noStrike" baseline="0" dirty="0"/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FE4A27-E8B8-468D-92F7-1F5A17FF1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48"/>
          <a:stretch/>
        </p:blipFill>
        <p:spPr>
          <a:xfrm>
            <a:off x="6576934" y="4527498"/>
            <a:ext cx="4680679" cy="2000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B74545-A8BB-44C8-8C5E-3C495DFB9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905" y="1268152"/>
            <a:ext cx="3811682" cy="21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8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754922"/>
            <a:ext cx="6281346" cy="56758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i="0" u="none" strike="noStrike" baseline="0" dirty="0"/>
              <a:t>Foramen</a:t>
            </a:r>
            <a:r>
              <a:rPr lang="es-MX" sz="2400" i="0" u="none" strike="noStrike" baseline="0" dirty="0"/>
              <a:t>: 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A</a:t>
            </a:r>
            <a:r>
              <a:rPr lang="es-MX" sz="2400" i="0" u="none" strike="noStrike" baseline="0" dirty="0"/>
              <a:t>gujeros o perforaciones o conductos de transmisión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C</a:t>
            </a:r>
            <a:r>
              <a:rPr lang="es-MX" sz="2400" i="0" u="none" strike="noStrike" baseline="0" dirty="0"/>
              <a:t>omunican una de las caras del hueso con la cara opuesta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Permiten e</a:t>
            </a:r>
            <a:r>
              <a:rPr lang="es-MX" sz="2400" i="0" u="none" strike="noStrike" baseline="0" dirty="0"/>
              <a:t>l paso a través de él de estructuras anatómicas: vasos sanguíneos, nervios, ligamentos. </a:t>
            </a:r>
            <a:r>
              <a:rPr lang="es-MX" sz="2400" i="0" u="none" strike="noStrike" baseline="0" dirty="0" err="1"/>
              <a:t>Ej</a:t>
            </a:r>
            <a:r>
              <a:rPr lang="es-MX" sz="2400" i="0" u="none" strike="noStrike" baseline="0" dirty="0"/>
              <a:t>: agujero magno.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MX" sz="2400" b="1" dirty="0"/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Meato: 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A</a:t>
            </a:r>
            <a:r>
              <a:rPr lang="es-MX" sz="2400" dirty="0"/>
              <a:t>gujero de forma tubular. </a:t>
            </a:r>
            <a:r>
              <a:rPr lang="es-MX" sz="2400" dirty="0" err="1"/>
              <a:t>Ej</a:t>
            </a:r>
            <a:r>
              <a:rPr lang="es-MX" sz="2400" dirty="0"/>
              <a:t>: meato acústico externo.</a:t>
            </a:r>
          </a:p>
          <a:p>
            <a:pPr marL="68263" algn="just"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91FCD2-9E94-4263-988E-E34D9238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676" y="1192852"/>
            <a:ext cx="3203516" cy="26363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B491E8-E9EF-43E1-B04B-FB5D4D13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75" y="4122295"/>
            <a:ext cx="3950735" cy="2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3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187064" cy="34671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i="0" u="none" strike="noStrike" baseline="0" dirty="0"/>
              <a:t>Fisura: </a:t>
            </a:r>
            <a:r>
              <a:rPr lang="es-MX" sz="2400" i="0" u="none" strike="noStrike" baseline="0" dirty="0"/>
              <a:t>hendiduras ubicadas en las partes adyacentes de dos huesos, por allí pasan nervios y vasos sanguíneos. </a:t>
            </a:r>
            <a:r>
              <a:rPr lang="es-MX" sz="2400" i="0" u="none" strike="noStrike" baseline="0" dirty="0" err="1"/>
              <a:t>Ej</a:t>
            </a:r>
            <a:r>
              <a:rPr lang="es-MX" sz="2400" i="0" u="none" strike="noStrike" baseline="0" dirty="0"/>
              <a:t>: fisura orbitaria.</a:t>
            </a:r>
          </a:p>
          <a:p>
            <a:pPr marL="68263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51A587-EA9C-4E1A-A4B2-1DB1F183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77" y="2747730"/>
            <a:ext cx="5703992" cy="36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1"/>
            <a:ext cx="5921582" cy="37821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Los huesos pueden presentar cavidades que pueden ser articulares o no.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Cavidades articulares: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S</a:t>
            </a:r>
            <a:r>
              <a:rPr lang="es-MX" sz="2400" dirty="0"/>
              <a:t>on depresiones esferoidales, elipsoidales o </a:t>
            </a:r>
            <a:r>
              <a:rPr lang="es-MX" sz="2400" dirty="0" err="1"/>
              <a:t>cupuliformes</a:t>
            </a:r>
            <a:r>
              <a:rPr lang="es-MX" sz="2400" dirty="0"/>
              <a:t>.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Superficies lisas.</a:t>
            </a:r>
          </a:p>
          <a:p>
            <a:pPr marL="411163" indent="-34290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Recubiertas por cartílago articular, para recibir a una saliente del hueso con el que se articulan.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Accidentes de la superficie del hueso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04206-0F28-4FFC-AB0A-217BA79B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31" y="1694615"/>
            <a:ext cx="2393591" cy="35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650071" y="98614"/>
            <a:ext cx="1259554" cy="385480"/>
          </a:xfrm>
        </p:spPr>
        <p:txBody>
          <a:bodyPr>
            <a:normAutofit/>
          </a:bodyPr>
          <a:lstStyle/>
          <a:p>
            <a:pPr algn="r"/>
            <a:r>
              <a:rPr lang="es-VE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Óseo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143" y="1127292"/>
            <a:ext cx="9330174" cy="4527920"/>
          </a:xfr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tx1"/>
                </a:solidFill>
              </a:rPr>
              <a:t>Hormonas que regulan el patrón de crecimiento modificando la velocidad de las actividades osteoblásticas y osteoclásticas.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400" b="1" u="sng" dirty="0">
                <a:solidFill>
                  <a:schemeClr val="tx1"/>
                </a:solidFill>
              </a:rPr>
              <a:t>Estrógeno y testosterona</a:t>
            </a:r>
            <a:r>
              <a:rPr lang="es-MX" sz="2400" b="1" dirty="0">
                <a:solidFill>
                  <a:schemeClr val="tx1"/>
                </a:solidFill>
              </a:rPr>
              <a:t>: aparecen en la pubertad.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tx1"/>
                </a:solidFill>
              </a:rPr>
              <a:t>Aceleran el crecimiento óseo drásticamente.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tx1"/>
                </a:solidFill>
              </a:rPr>
              <a:t>Estimulan a los osteoblastos para que produzcan tejido óseo a una tasa de producción mayor que la tasa de expansión del cartílago epifisario. Consecuencia: los cartílagos epifisarios se estrechan y finalmente se osifican o “cierran”.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43217" y="391413"/>
            <a:ext cx="7443513" cy="4565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s-MX" altLang="zh-CN" sz="2800" b="1" dirty="0">
                <a:cs typeface="Times New Roman" pitchFamily="18" charset="0"/>
              </a:rPr>
              <a:t>Factores de regulación del crecimiento óseo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808684-F0B0-491D-9F26-F5951C91F15C}"/>
              </a:ext>
            </a:extLst>
          </p:cNvPr>
          <p:cNvSpPr txBox="1"/>
          <p:nvPr/>
        </p:nvSpPr>
        <p:spPr>
          <a:xfrm>
            <a:off x="1599028" y="5969864"/>
            <a:ext cx="74746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La producción continua de hormonas sexuales es esencial para el mantenimiento de la masa ósea en adultos.</a:t>
            </a:r>
          </a:p>
        </p:txBody>
      </p:sp>
    </p:spTree>
    <p:extLst>
      <p:ext uri="{BB962C8B-B14F-4D97-AF65-F5344CB8AC3E}">
        <p14:creationId xmlns:p14="http://schemas.microsoft.com/office/powerpoint/2010/main" val="174425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711109" y="234062"/>
            <a:ext cx="3071812" cy="500063"/>
          </a:xfrm>
        </p:spPr>
        <p:txBody>
          <a:bodyPr vert="horz" lIns="90000" tIns="45000" rIns="90000" bIns="45000" rtlCol="0" anchor="t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s-MX" altLang="es-VE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8322" y="734125"/>
            <a:ext cx="11643726" cy="5052607"/>
          </a:xfrm>
        </p:spPr>
        <p:txBody>
          <a:bodyPr vert="horz" lIns="90000" tIns="45000" rIns="90000" bIns="45000" rtlCol="0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Sostén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el esqueleto es la estructura del organismo que da sostén a los tejidos blandos y provee los puntos de inserción para los tendones de la mayoría de los músculos esqueléticos.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Protección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el esqueleto protege de lesiones a los órganos internos más importantes.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Asistencia en el movimiento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mayoría de los músculos esqueléticos se fija a los huesos;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cuando se contraen, traccionan de éstos para producir en movimiento.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Homeostasis mineral: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tejido óseo almacena numerosos minerales, especialmente calcio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fósforo, lo cual contribuye la solidez del hueso.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Producción de células sanguíneas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Dentro de algunos huesos está la médula ósea roja que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leucocitos, eritrocitos y plaquetas, proceso llamado hematopoyesis.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Almacenamiento </a:t>
            </a:r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triglicéridos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médula ósea amarilla está constituida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adipocitos, los cuales almacenan triglicéridos. Éstos son una reserva potencial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energía química.</a:t>
            </a:r>
          </a:p>
          <a:p>
            <a:pPr marL="365760" indent="-273050" algn="just">
              <a:spcBef>
                <a:spcPts val="488"/>
              </a:spcBef>
              <a:spcAft>
                <a:spcPts val="1425"/>
              </a:spcAft>
              <a:buClr>
                <a:srgbClr val="94C600"/>
              </a:buClr>
              <a:buSzPct val="76000"/>
              <a:buFont typeface="Wingdings 2" pitchFamily="16" charset="0"/>
              <a:buChar char="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s-MX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69850" algn="just">
              <a:spcBef>
                <a:spcPts val="488"/>
              </a:spcBef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s-MX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650071" y="98614"/>
            <a:ext cx="1259554" cy="385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VE" sz="1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Óseo</a:t>
            </a:r>
            <a:endParaRPr lang="es-VE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155" y="1207258"/>
            <a:ext cx="1238764" cy="1177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919" y="1247487"/>
            <a:ext cx="1474706" cy="1137069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627" y="2416356"/>
            <a:ext cx="1796210" cy="150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355912-039E-D462-152F-CC9EBB086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5342" y="4028962"/>
            <a:ext cx="2106706" cy="175777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203FD99-FB50-126E-FCB0-3504CBF8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85" y="5201427"/>
            <a:ext cx="2108762" cy="14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3A507A-952E-C563-528C-C360E106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2" y="1071715"/>
            <a:ext cx="2832848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F5F8AD-0F74-9CCC-F27A-E450840B0A0D}"/>
              </a:ext>
            </a:extLst>
          </p:cNvPr>
          <p:cNvSpPr txBox="1"/>
          <p:nvPr/>
        </p:nvSpPr>
        <p:spPr>
          <a:xfrm>
            <a:off x="2725270" y="56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Estructura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Ósea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FC5FDF-6493-23A0-E050-F4D67C0205AF}"/>
              </a:ext>
            </a:extLst>
          </p:cNvPr>
          <p:cNvSpPr txBox="1"/>
          <p:nvPr/>
        </p:nvSpPr>
        <p:spPr>
          <a:xfrm>
            <a:off x="206187" y="425824"/>
            <a:ext cx="10201837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Periostio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Membrana de tejido conjuntivo fibroso que rodea externamente al hueso excepto en las superficies articulares. Función: protección y crecimiento del hueso en espesor. </a:t>
            </a:r>
          </a:p>
          <a:p>
            <a:pPr indent="-342900" algn="just">
              <a:lnSpc>
                <a:spcPct val="150000"/>
              </a:lnSpc>
              <a:buAutoNum type="arabicPeriod" startAt="2"/>
            </a:pP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Endostio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Periostio interno. Membrana de tejido conjuntivo que recubre la cavidad medular. </a:t>
            </a:r>
          </a:p>
          <a:p>
            <a:pPr indent="-342900" algn="just">
              <a:lnSpc>
                <a:spcPct val="150000"/>
              </a:lnSpc>
              <a:buAutoNum type="arabicPeriod" startAt="2"/>
            </a:pP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Médula ósea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Situada en la cavidad medular. Existen dos tipos: </a:t>
            </a:r>
          </a:p>
          <a:p>
            <a:pPr marL="442913" lvl="1" indent="4763"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-Roja: función hematopoyética. </a:t>
            </a:r>
          </a:p>
          <a:p>
            <a:pPr marL="442913" lvl="1" indent="4763"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-Amarilla o grasa: rellena las cavidades óseas. </a:t>
            </a:r>
          </a:p>
          <a:p>
            <a:pPr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Diáfisis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es el cuerpo o porción cilíndrica principal del hueso. </a:t>
            </a:r>
          </a:p>
          <a:p>
            <a:pPr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Epífisis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son los extremos proximal y distal del hueso. </a:t>
            </a:r>
          </a:p>
          <a:p>
            <a:pPr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Metáfisis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(línea epifisiaria): es el sitio de unión de la diáfisis con la epífisis; su espesor va disminuyendo con la edad. </a:t>
            </a:r>
          </a:p>
          <a:p>
            <a:pPr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V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Cartílago articular</a:t>
            </a: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es una capa delgada de cartílago hialino que cubre la parte de la epífisis de un hueso que se articula con otro hueso. </a:t>
            </a:r>
          </a:p>
          <a:p>
            <a:pPr indent="-442913"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 los 6 años la médula ósea roja se encuentra en todos los huesos. </a:t>
            </a:r>
          </a:p>
          <a:p>
            <a:pPr indent="-442913" algn="just">
              <a:lnSpc>
                <a:spcPct val="150000"/>
              </a:lnSpc>
            </a:pPr>
            <a:r>
              <a:rPr lang="es-V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los adultos se encuentra en los huesos del cráneo, vértebras, costillas, coxal y epífisis de huesos largos. </a:t>
            </a:r>
          </a:p>
        </p:txBody>
      </p:sp>
    </p:spTree>
    <p:extLst>
      <p:ext uri="{BB962C8B-B14F-4D97-AF65-F5344CB8AC3E}">
        <p14:creationId xmlns:p14="http://schemas.microsoft.com/office/powerpoint/2010/main" val="272094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9331" y="2622190"/>
            <a:ext cx="9294853" cy="1646302"/>
          </a:xfrm>
        </p:spPr>
        <p:txBody>
          <a:bodyPr>
            <a:normAutofit fontScale="90000"/>
          </a:bodyPr>
          <a:lstStyle/>
          <a:p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morfológica </a:t>
            </a:r>
            <a:b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huesos.</a:t>
            </a:r>
            <a:b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7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921582" cy="529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largos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Relativamente alargados y delgados. Tienen una diáfisis, dos </a:t>
            </a:r>
            <a:r>
              <a:rPr lang="es-MX" sz="2400" dirty="0" err="1"/>
              <a:t>metáfisis</a:t>
            </a:r>
            <a:r>
              <a:rPr lang="es-MX" sz="2400" dirty="0"/>
              <a:t>, dos epífisis y una cavidad medular.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Se encuentran en las extremidades superiores e inferiores.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 err="1"/>
              <a:t>Ej</a:t>
            </a:r>
            <a:r>
              <a:rPr lang="es-MX" sz="2400" dirty="0"/>
              <a:t>: húmero, radio, cúbito, fémur, tibia y peroné.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/>
              <a:t>Clasificación morfológica de los huesos</a:t>
            </a:r>
            <a:endParaRPr lang="es-VE" sz="3200" b="1" dirty="0"/>
          </a:p>
        </p:txBody>
      </p:sp>
      <p:pic>
        <p:nvPicPr>
          <p:cNvPr id="1026" name="Picture 2" descr="Estructura y partes de los huesos: huesos largos | Anatomía y Fisiología  Humana I">
            <a:extLst>
              <a:ext uri="{FF2B5EF4-FFF2-40B4-BE49-F238E27FC236}">
                <a16:creationId xmlns:a16="http://schemas.microsoft.com/office/drawing/2014/main" id="{C166BB33-19C5-4E96-93BF-CAF3A424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2" y="876300"/>
            <a:ext cx="2590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73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6" y="939800"/>
            <a:ext cx="5921582" cy="529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cortos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Huesos en los que los tres ejes son de proporciones similares.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Sus superficies externas están recubiertas de hueso compacto mientras que el centro es hueso esponjoso.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MX" sz="2400" dirty="0"/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 err="1"/>
              <a:t>Ej</a:t>
            </a:r>
            <a:r>
              <a:rPr lang="es-MX" sz="2400" dirty="0"/>
              <a:t>: huesos del carpo y del tarso.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Clasificación morfológica de los huesos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D7EB6D-9AC2-46BE-A1D6-DD95DBFA38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7515051" y="1976474"/>
            <a:ext cx="2755781" cy="29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8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7" y="939800"/>
            <a:ext cx="7296296" cy="45888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planos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Predominan las dimensiones de dos ejes (anchura y longitud) sobre el espesor.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A este tipo pertenecen los huesos de la bóveda craneal, el esternón, las costillas y escápulas.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Ofrecen protección de tejidos blandos subyacentes  e inserción para los músculos esqueléticos.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Clasificación morfológica de los huesos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465463-8964-43CE-8338-253AE0441F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7638064" y="2478385"/>
            <a:ext cx="4180704" cy="17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50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7" y="939800"/>
            <a:ext cx="6789858" cy="2285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neumáticos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Contienen numerosas cavidades de aire (celdillas etmoidales). </a:t>
            </a:r>
            <a:r>
              <a:rPr lang="es-MX" sz="2400" dirty="0" err="1"/>
              <a:t>Ej</a:t>
            </a:r>
            <a:r>
              <a:rPr lang="es-MX" sz="2400" dirty="0"/>
              <a:t>: etmoides.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394F8C-6CF1-486E-80AC-E50999301550}"/>
              </a:ext>
            </a:extLst>
          </p:cNvPr>
          <p:cNvSpPr txBox="1"/>
          <p:nvPr/>
        </p:nvSpPr>
        <p:spPr>
          <a:xfrm>
            <a:off x="2050255" y="14335"/>
            <a:ext cx="822057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3200" b="1" dirty="0"/>
              <a:t>Clasificación morfológica de los huesos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D35853-888B-4C4D-BB9E-C9F50012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58" y="939800"/>
            <a:ext cx="1768163" cy="2285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925F7E-857C-41CD-AF4C-621C10AE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799" y="1045998"/>
            <a:ext cx="1892645" cy="2417612"/>
          </a:xfrm>
          <a:prstGeom prst="rect">
            <a:avLst/>
          </a:prstGeom>
        </p:spPr>
      </p:pic>
      <p:sp>
        <p:nvSpPr>
          <p:cNvPr id="12" name="Flecha: a la izquierda y derecha 11">
            <a:extLst>
              <a:ext uri="{FF2B5EF4-FFF2-40B4-BE49-F238E27FC236}">
                <a16:creationId xmlns:a16="http://schemas.microsoft.com/office/drawing/2014/main" id="{8DC9C5BE-8C60-4E5A-8483-338E61691283}"/>
              </a:ext>
            </a:extLst>
          </p:cNvPr>
          <p:cNvSpPr/>
          <p:nvPr/>
        </p:nvSpPr>
        <p:spPr>
          <a:xfrm>
            <a:off x="9042395" y="1578976"/>
            <a:ext cx="900332" cy="2076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41E5BCEB-8F09-435A-99F4-83ADA888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79" y="3286760"/>
            <a:ext cx="6789858" cy="2285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b="1" dirty="0"/>
              <a:t>Huesos sesamoideos</a:t>
            </a:r>
            <a:r>
              <a:rPr lang="es-MX" sz="2400" dirty="0"/>
              <a:t>: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Generalmente redondeados, pequeños y planos.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/>
              <a:t>Se desarrollan dentro de los tendones </a:t>
            </a:r>
          </a:p>
          <a:p>
            <a:pPr marL="68263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2400" dirty="0" err="1"/>
              <a:t>Ej</a:t>
            </a:r>
            <a:r>
              <a:rPr lang="es-MX" sz="2400" dirty="0"/>
              <a:t>: la rótula.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9D11D2-39E1-4AE1-980C-82A5CB611FE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20000"/>
          </a:blip>
          <a:stretch>
            <a:fillRect/>
          </a:stretch>
        </p:blipFill>
        <p:spPr>
          <a:xfrm>
            <a:off x="6777741" y="4601118"/>
            <a:ext cx="1180116" cy="2065203"/>
          </a:xfrm>
          <a:prstGeom prst="rect">
            <a:avLst/>
          </a:prstGeom>
        </p:spPr>
      </p:pic>
      <p:pic>
        <p:nvPicPr>
          <p:cNvPr id="2050" name="Picture 2" descr="Huesos sesamoideos del Hallux - 2a parte :: Sociedad Argentina de Medicina  y Cirugía de Pie y de Pierna">
            <a:extLst>
              <a:ext uri="{FF2B5EF4-FFF2-40B4-BE49-F238E27FC236}">
                <a16:creationId xmlns:a16="http://schemas.microsoft.com/office/drawing/2014/main" id="{3CB8C9B6-5D62-4FBF-B2FB-0D6910851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393" b="19209"/>
          <a:stretch/>
        </p:blipFill>
        <p:spPr bwMode="auto">
          <a:xfrm>
            <a:off x="8620731" y="3632526"/>
            <a:ext cx="3300202" cy="1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8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1384</Words>
  <Application>Microsoft Office PowerPoint</Application>
  <PresentationFormat>Panorámica</PresentationFormat>
  <Paragraphs>139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Times New Roman</vt:lpstr>
      <vt:lpstr>Wingdings</vt:lpstr>
      <vt:lpstr>Wingdings 2</vt:lpstr>
      <vt:lpstr>Wingdings 3</vt:lpstr>
      <vt:lpstr>Tema de Office</vt:lpstr>
      <vt:lpstr> Generalidades del Hueso </vt:lpstr>
      <vt:lpstr>Sistema Óseo</vt:lpstr>
      <vt:lpstr>FUNCIONES</vt:lpstr>
      <vt:lpstr>Presentación de PowerPoint</vt:lpstr>
      <vt:lpstr>Clasificación morfológica  de los huesos.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Accidentes de la superficie del hueso.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Óseo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Óseo: Huesos y esqueleto Esqueleto Axial</dc:title>
  <dc:creator>Morella Guillen</dc:creator>
  <cp:lastModifiedBy>Cordovez Martínez María del Carmen</cp:lastModifiedBy>
  <cp:revision>134</cp:revision>
  <dcterms:created xsi:type="dcterms:W3CDTF">2014-11-15T23:14:54Z</dcterms:created>
  <dcterms:modified xsi:type="dcterms:W3CDTF">2025-05-12T00:52:27Z</dcterms:modified>
</cp:coreProperties>
</file>