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4"/>
  </p:notesMasterIdLst>
  <p:handoutMasterIdLst>
    <p:handoutMasterId r:id="rId35"/>
  </p:handoutMasterIdLst>
  <p:sldIdLst>
    <p:sldId id="386" r:id="rId2"/>
    <p:sldId id="387" r:id="rId3"/>
    <p:sldId id="364" r:id="rId4"/>
    <p:sldId id="278" r:id="rId5"/>
    <p:sldId id="279" r:id="rId6"/>
    <p:sldId id="280" r:id="rId7"/>
    <p:sldId id="372" r:id="rId8"/>
    <p:sldId id="267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291" r:id="rId19"/>
    <p:sldId id="382" r:id="rId20"/>
    <p:sldId id="292" r:id="rId21"/>
    <p:sldId id="287" r:id="rId22"/>
    <p:sldId id="383" r:id="rId23"/>
    <p:sldId id="384" r:id="rId24"/>
    <p:sldId id="294" r:id="rId25"/>
    <p:sldId id="295" r:id="rId26"/>
    <p:sldId id="342" r:id="rId27"/>
    <p:sldId id="343" r:id="rId28"/>
    <p:sldId id="344" r:id="rId29"/>
    <p:sldId id="355" r:id="rId30"/>
    <p:sldId id="359" r:id="rId31"/>
    <p:sldId id="367" r:id="rId32"/>
    <p:sldId id="388" r:id="rId3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1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EABA51-9DC0-44A2-9B10-5756DAB471E2}" type="datetime1">
              <a:rPr lang="es-ES" smtClean="0"/>
              <a:t>11/05/2025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AFDEB6-A6C6-4F70-B31B-0CBEBA399D10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49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09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573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59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9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3153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80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479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658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líquidos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menos común que la deficiencia, porque los riñones son muy eficaces para compensar la ingesta excesiva al excretar más orina (figura 24.6).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embargo, la insuficiencia renal y otras causas pueden llevar a retención excesiva de líquidos.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exceso de líquidos es de dos tipos: exceso de volumen e hidratación hipotónica.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volumen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hipervolemia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retienen agua y sodio, y el líquido extracelular permanece isotónico. Esto puede deberse a hipersecreción de aldosterona o a insuficiencia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hidratación hipotónica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(también denominada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intoxicación por agua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equilibrio hídrico positivo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 o se ingiere una cantidad mayor de agua que de sodio y el líquido extracelular se vuelve hipotónico.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 ocurre si se pierde una gran cantidad de agua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 a través de la orina y el sudor y se reemplaza al beber agua potable.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una ingesta proporcional de electrólitos, el agua diluye el LEC, lo hace hipotónico y causa hinchazón celular.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hipersecreción de vasopresina puede causar hidratación hipotónica al estimular la retención excesiva de agua mientras se sigue excretando sodio.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los efectos más graves de cualquier tipo de exceso de líquidos se encuentra el edema pulmonar o cerebral.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809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22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6531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líquidos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menos común que la deficiencia, porque los riñones son muy eficaces para compensar la ingesta excesiva al excretar más orina (figura 24.6).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embargo, la insuficiencia renal y otras causas pueden llevar a retención excesiva de líquidos.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exceso de líquidos es de dos tipos: exceso de volumen e hidratación hipotónica.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volumen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hipervolemia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retienen agua y sodio, y el líquido extracelular permanece isotónico. Esto puede deberse a hipersecreción de aldosterona o a insuficiencia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hidratación hipotónica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(también denominada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intoxicación por agua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equilibrio hídrico positivo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 o se ingiere una cantidad mayor de agua que de sodio y el líquido extracelular se vuelve hipotónico.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 ocurre si se pierde una gran cantidad de agua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 a través de la orina y el sudor y se reemplaza al beber agua potable.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una ingesta proporcional de electrólitos, el agua diluye el LEC, lo hace hipotónico y causa hinchazón celular.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hipersecreción de vasopresina puede causar hidratación hipotónica al estimular la retención excesiva de agua mientras se sigue excretando sodio.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los efectos más graves de cualquier tipo de exceso de líquidos se encuentra el edema pulmonar o cerebral.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123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líquidos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menos común que la deficiencia, porque los riñones son muy eficaces para compensar la ingesta excesiva al excretar más orina (figura 24.6).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embargo, la insuficiencia renal y otras causas pueden llevar a retención excesiva de líquidos.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exceso de líquidos es de dos tipos: exceso de volumen e hidratación hipotónica.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volumen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hipervolemia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retienen agua y sodio, y el líquido extracelular permanece isotónico. Esto puede deberse a hipersecreción de aldosterona o a insuficiencia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hidratación hipotónica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(también denominada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intoxicación por agua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equilibrio hídrico positivo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 o se ingiere una cantidad mayor de agua que de sodio y el líquido extracelular se vuelve hipotónico.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 ocurre si se pierde una gran cantidad de agua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 a través de la orina y el sudor y se reemplaza al beber agua potable.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una ingesta proporcional de electrólitos, el agua diluye el LEC, lo hace hipotónico y causa hinchazón celular.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hipersecreción de vasopresina puede causar hidratación hipotónica al estimular la retención excesiva de agua mientras se sigue excretando sodio.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los efectos más graves de cualquier tipo de exceso de líquidos se encuentra el edema pulmonar o cerebral.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169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8871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59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9490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4046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343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48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1705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líquidos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menos común que la deficiencia, porque los riñones son muy eficaces para compensar la ingesta excesiva al excretar más orina (figura 24.6).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embargo, la insuficiencia renal y otras causas pueden llevar a retención excesiva de líquidos.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exceso de líquidos es de dos tipos: exceso de volumen e hidratación hipotónica.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volumen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hipervolemia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retienen agua y sodio, y el líquido extracelular permanece isotónico. Esto puede deberse a hipersecreción de aldosterona o a insuficiencia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hidratación hipotónica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(también denominada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intoxicación por agua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equilibrio hídrico positivo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 o se ingiere una cantidad mayor de agua que de sodio y el líquido extracelular se vuelve hipotónico.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 ocurre si se pierde una gran cantidad de agua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 a través de la orina y el sudor y se reemplaza al beber agua potable.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una ingesta proporcional de electrólitos, el agua diluye el LEC, lo hace hipotónico y causa hinchazón celular.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hipersecreción de vasopresina puede causar hidratación hipotónica al estimular la retención excesiva de agua mientras se sigue excretando sodio.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los efectos más graves de cualquier tipo de exceso de líquidos se encuentra el edema pulmonar o cerebral.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156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vasopresina proporciona un medio para el control de la pérdida de agua independiente del sodio (figura 24.4).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verdadera deshidratación, el volumen sanguíneo declina y la concentración de sodio aumenta.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mayor osmolaridad de la sangre estimula a los </a:t>
            </a:r>
            <a:r>
              <a:rPr lang="es-419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osmorreceptores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hipotalámicos, que estimulan a su vez a la neurohipófisis para que libere vasopresina.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respuesta a ésta, las células de los túbulos colectores de los riñones sintetizan las proteínas llamadas acuaporinas.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se instalan en la membrana plasmática, las acuaporinas sirven como canales que permiten que el agua salga del túbulo hacia el líquido tisular hipertónico de la médula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Entonces los riñones reabsorben más agua y producen menos orina.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sigue excretando sodio, de modo que aumenta la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relación </a:t>
            </a:r>
            <a:r>
              <a:rPr lang="es-419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sodio:agua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la orina (ésta se vuelve menos concentrada).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ayudar a los riñones a retener agua, la vasopresina enlentece la declinación del volumen sanguíneo y el aumento de su osmolaridad.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tanto, el mecanismo de la vasopresina forma un ciclo de retroalimentación negativa.</a:t>
            </a:r>
          </a:p>
          <a:p>
            <a:pPr algn="just"/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419" dirty="0"/>
              <a:t>Por el contrario, si el volumen sanguíneo y la presión arterial son demasiado elevados, o la osmolaridad sanguínea demasiado baja, se inhibe la liberación de vasopresina. Los túbulos renales reabsorben menos agua, aumenta la diuresis y declina el agua corporal total. </a:t>
            </a:r>
          </a:p>
          <a:p>
            <a:pPr algn="just"/>
            <a:r>
              <a:rPr lang="es-419" dirty="0"/>
              <a:t>Ésta es una manera eficaz de compensar la hipertensión, porque la falta de vasopresina aumenta la relación </a:t>
            </a:r>
            <a:r>
              <a:rPr lang="es-419" dirty="0" err="1"/>
              <a:t>agua:sodio</a:t>
            </a:r>
            <a:r>
              <a:rPr lang="es-419" dirty="0"/>
              <a:t> en la orina y eleva la concentración de sodio y la osmolaridad de la sangre.</a:t>
            </a:r>
          </a:p>
          <a:p>
            <a:pPr algn="just"/>
            <a:endParaRPr lang="es-419" dirty="0"/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aumenta la presión osmótica efectiva del plasma, se incrementa la secreción de vasopresina y se estimula el mecanismo de la sed; el agua es retenida en el organismo, con lo cual diluye el plasma hipertónico y se incrementa la ingestión de agua.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lo contrario, cuando el plasma se vuelve hipotónico, disminuye la secreción de vasopresina y se excreta “agua libre de solutos” (agua con exceso de solutos).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esta manera, se mantiene la tonicidad de los líquidos corporales dentro de un intervalo normal estrecho.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52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vasopresina proporciona un medio para el control de la pérdida de agua independiente del sodio (figura 24.4).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verdadera deshidratación, el volumen sanguíneo declina y la concentración de sodio aumenta.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mayor osmolaridad de la sangre estimula a los </a:t>
            </a:r>
            <a:r>
              <a:rPr lang="es-419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osmorreceptores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hipotalámicos, que estimulan a su vez a la neurohipófisis para que libere vasopresina.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respuesta a ésta, las células de los túbulos colectores de los riñones sintetizan las proteínas llamadas acuaporinas.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se instalan en la membrana plasmática, las acuaporinas sirven como canales que permiten que el agua salga del túbulo hacia el líquido tisular hipertónico de la médula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Entonces los riñones reabsorben más agua y producen menos orina.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sigue excretando sodio, de modo que aumenta la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relación </a:t>
            </a:r>
            <a:r>
              <a:rPr lang="es-419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sodio:agua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la orina (ésta se vuelve menos concentrada).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ayudar a los riñones a retener agua, la vasopresina enlentece la declinación del volumen sanguíneo y el aumento de su osmolaridad.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tanto, el mecanismo de la vasopresina forma un ciclo de retroalimentación negativa.</a:t>
            </a:r>
          </a:p>
          <a:p>
            <a:pPr algn="just"/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419" dirty="0"/>
              <a:t>Por el contrario, si el volumen sanguíneo y la presión arterial son demasiado elevados, o la osmolaridad sanguínea demasiado baja, se inhibe la liberación de vasopresina. Los túbulos renales reabsorben menos agua, aumenta la diuresis y declina el agua corporal total. </a:t>
            </a:r>
          </a:p>
          <a:p>
            <a:pPr algn="just"/>
            <a:r>
              <a:rPr lang="es-419" dirty="0"/>
              <a:t>Ésta es una manera eficaz de compensar la hipertensión, porque la falta de vasopresina aumenta la relación </a:t>
            </a:r>
            <a:r>
              <a:rPr lang="es-419" dirty="0" err="1"/>
              <a:t>agua:sodio</a:t>
            </a:r>
            <a:r>
              <a:rPr lang="es-419" dirty="0"/>
              <a:t> en la orina y eleva la concentración de sodio y la osmolaridad de la sangre.</a:t>
            </a:r>
          </a:p>
          <a:p>
            <a:pPr algn="just"/>
            <a:endParaRPr lang="es-419" dirty="0"/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aumenta la presión osmótica efectiva del plasma, se incrementa la secreción de vasopresina y se estimula el mecanismo de la sed; el agua es retenida en el organismo, con lo cual diluye el plasma hipertónico y se incrementa la ingestión de agua.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lo contrario, cuando el plasma se vuelve hipotónico, disminuye la secreción de vasopresina y se excreta “agua libre de solutos” (agua con exceso de solutos).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esta manera, se mantiene la tonicidad de los líquidos corporales dentro de un intervalo normal estrecho.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356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vasopresina proporciona un medio para el control de la pérdida de agua independiente del sodio (figura 24.4).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verdadera deshidratación, el volumen sanguíneo declina y la concentración de sodio aumenta.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mayor osmolaridad de la sangre estimula a los </a:t>
            </a:r>
            <a:r>
              <a:rPr lang="es-419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osmorreceptores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hipotalámicos, que estimulan a su vez a la neurohipófisis para que libere vasopresina.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respuesta a ésta, las células de los túbulos colectores de los riñones sintetizan las proteínas llamadas acuaporinas.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se instalan en la membrana plasmática, las acuaporinas sirven como canales que permiten que el agua salga del túbulo hacia el líquido tisular hipertónico de la médula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Entonces los riñones reabsorben más agua y producen menos orina.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sigue excretando sodio, de modo que aumenta la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relación </a:t>
            </a:r>
            <a:r>
              <a:rPr lang="es-419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sodio:agua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la orina (ésta se vuelve menos concentrada).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ayudar a los riñones a retener agua, la vasopresina enlentece la declinación del volumen sanguíneo y el aumento de su osmolaridad.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tanto, el mecanismo de la vasopresina forma un ciclo de retroalimentación negativa.</a:t>
            </a:r>
          </a:p>
          <a:p>
            <a:pPr algn="just"/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419" dirty="0"/>
              <a:t>Por el contrario, si el volumen sanguíneo y la presión arterial son demasiado elevados, o la osmolaridad sanguínea demasiado baja, se inhibe la liberación de vasopresina. Los túbulos renales reabsorben menos agua, aumenta la diuresis y declina el agua corporal total. </a:t>
            </a:r>
          </a:p>
          <a:p>
            <a:pPr algn="just"/>
            <a:r>
              <a:rPr lang="es-419" dirty="0"/>
              <a:t>Ésta es una manera eficaz de compensar la hipertensión, porque la falta de vasopresina aumenta la relación </a:t>
            </a:r>
            <a:r>
              <a:rPr lang="es-419" dirty="0" err="1"/>
              <a:t>agua:sodio</a:t>
            </a:r>
            <a:r>
              <a:rPr lang="es-419" dirty="0"/>
              <a:t> en la orina y eleva la concentración de sodio y la osmolaridad de la sangre.</a:t>
            </a:r>
          </a:p>
          <a:p>
            <a:pPr algn="just"/>
            <a:endParaRPr lang="es-419" dirty="0"/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aumenta la presión osmótica efectiva del plasma, se incrementa la secreción de vasopresina y se estimula el mecanismo de la sed; el agua es retenida en el organismo, con lo cual diluye el plasma hipertónico y se incrementa la ingestión de agua.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lo contrario, cuando el plasma se vuelve hipotónico, disminuye la secreción de vasopresina y se excreta “agua libre de solutos” (agua con exceso de solutos).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esta manera, se mantiene la tonicidad de los líquidos corporales dentro de un intervalo normal estrecho.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32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líquidos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menos común que la deficiencia, porque los riñones son muy eficaces para compensar la ingesta excesiva al excretar más orina (figura 24.6).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embargo, la insuficiencia renal y otras causas pueden llevar a retención excesiva de líquidos.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exceso de líquidos es de dos tipos: exceso de volumen e hidratación hipotónica.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exceso de volumen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hipervolemia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retienen agua y sodio, y el líquido extracelular permanece isotónico. Esto puede deberse a hipersecreción de aldosterona o a insuficiencia renal.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hidratación hipotónica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(también denominada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intoxicación por agua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equilibrio hídrico positivo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 retiene o se ingiere una cantidad mayor de agua que de sodio y el líquido extracelular se vuelve hipotónico.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 ocurre si se pierde una gran cantidad de agua </a:t>
            </a:r>
            <a:r>
              <a:rPr lang="es-419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 a través de la orina y el sudor y se reemplaza al beber agua potable.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una ingesta proporcional de electrólitos, el agua diluye el LEC, lo hace hipotónico y causa hinchazón celular. 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hipersecreción de vasopresina puede causar hidratación hipotónica al estimular la retención excesiva de agua mientras se sigue excretando sodio.</a:t>
            </a:r>
          </a:p>
          <a:p>
            <a:pPr algn="just"/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los efectos más graves de cualquier tipo de exceso de líquidos se encuentra el edema pulmonar o cerebral.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3578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66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0900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121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u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cielo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6" name="agu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gu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6852C2-443A-45D0-BA44-AD8BBFE373E3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FC2AA-004F-4228-958A-75D3EAF54A3A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D08C2-CC1F-4DCB-969A-1A5A1ED34E6D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365C63-0332-4161-BB68-0AC61FD79A7E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A24FB-533F-44BA-B67C-EF5A75098E7D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A80E4-D3D1-4D8B-BE3F-37D09F0FB0A4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54AF-A004-4BD9-A5A8-9D335BD59513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EEA2C1-3B26-4F8A-AC55-687B5941A65A}" type="datetime1">
              <a:rPr lang="es-ES" smtClean="0"/>
              <a:t>11/05/2025</a:t>
            </a:fld>
            <a:endParaRPr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29CA5E-CE84-49AF-BF9E-668EF4973555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E81747-7805-49B2-AE93-2DCDDD906E06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agu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9" name="agu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gu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69F462F-83DD-487E-A909-8890D72BCBC2}" type="datetime1">
              <a:rPr lang="es-ES" noProof="0" smtClean="0"/>
              <a:t>11/05/2025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4605" y="2403163"/>
            <a:ext cx="9602789" cy="1472751"/>
          </a:xfrm>
        </p:spPr>
        <p:txBody>
          <a:bodyPr rtlCol="0"/>
          <a:lstStyle/>
          <a:p>
            <a:pPr rtl="0"/>
            <a:r>
              <a:rPr lang="es-ES" sz="4800" dirty="0"/>
              <a:t>Equilibrio hídrico y ácido base.</a:t>
            </a:r>
            <a:br>
              <a:rPr lang="es-ES" sz="4800" dirty="0"/>
            </a:b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7015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pH LÍQUIDOS CORPORALES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4E8664-6291-4B4C-83BE-08CC564B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6" y="1045735"/>
            <a:ext cx="7981618" cy="422360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E28EC80-4D5B-4BE9-BF98-5B39DAFDAB9D}"/>
              </a:ext>
            </a:extLst>
          </p:cNvPr>
          <p:cNvSpPr/>
          <p:nvPr/>
        </p:nvSpPr>
        <p:spPr>
          <a:xfrm>
            <a:off x="6562726" y="4365715"/>
            <a:ext cx="266699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pH intracelular:</a:t>
            </a:r>
          </a:p>
          <a:p>
            <a:pPr algn="just"/>
            <a:r>
              <a:rPr lang="es-ES" sz="22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Entre 6.0 y 7.4 </a:t>
            </a:r>
          </a:p>
          <a:p>
            <a:pPr algn="just"/>
            <a:r>
              <a:rPr lang="es-ES" sz="22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Promedio: 7.0.</a:t>
            </a:r>
          </a:p>
          <a:p>
            <a:pPr algn="just"/>
            <a:endParaRPr lang="es-419" sz="2200" dirty="0"/>
          </a:p>
        </p:txBody>
      </p:sp>
    </p:spTree>
    <p:extLst>
      <p:ext uri="{BB962C8B-B14F-4D97-AF65-F5344CB8AC3E}">
        <p14:creationId xmlns:p14="http://schemas.microsoft.com/office/powerpoint/2010/main" val="42640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Concentración de H+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733650"/>
            <a:ext cx="11162928" cy="576562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MX" sz="2200" dirty="0"/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2200" dirty="0"/>
              <a:t>La concentración normal de H+ en el líquido extracelular es de 40 </a:t>
            </a:r>
            <a:r>
              <a:rPr lang="es-MX" sz="2200" dirty="0" err="1"/>
              <a:t>nEq</a:t>
            </a:r>
            <a:r>
              <a:rPr lang="es-MX" sz="2200" dirty="0"/>
              <a:t>/L, lo que corresponde a un pH 7,40.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2200" u="sng" dirty="0"/>
              <a:t>La importancia de la [H+] está dada por la alta reactividad de éste con las proteínas, cambiando su función</a:t>
            </a:r>
            <a:r>
              <a:rPr lang="es-MX" sz="2200" dirty="0"/>
              <a:t>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200" b="1" dirty="0"/>
              <a:t>Fuente de ácidos en nuestro organismo: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200" b="1" dirty="0"/>
              <a:t>Ácidos fijos (ácidos no volátiles)</a:t>
            </a:r>
          </a:p>
          <a:p>
            <a:pPr marL="502920" indent="-457200" algn="just">
              <a:lnSpc>
                <a:spcPct val="100000"/>
              </a:lnSpc>
              <a:buFont typeface="Arial" pitchFamily="34" charset="0"/>
              <a:buAutoNum type="arabicPeriod"/>
            </a:pPr>
            <a:r>
              <a:rPr lang="es-MX" sz="2200" dirty="0"/>
              <a:t>Fuente: catabolismo oxidativo de los aminoácidos sulfurados de las proteínas: dieta.</a:t>
            </a:r>
          </a:p>
          <a:p>
            <a:pPr marL="502920" indent="-457200" algn="just">
              <a:lnSpc>
                <a:spcPct val="100000"/>
              </a:lnSpc>
              <a:buAutoNum type="arabicPeriod"/>
            </a:pPr>
            <a:r>
              <a:rPr lang="es-MX" sz="2200" dirty="0"/>
              <a:t>Representan de un 1-2% de la carga ácida.</a:t>
            </a:r>
          </a:p>
          <a:p>
            <a:pPr marL="320040" lvl="1" indent="0" algn="just">
              <a:lnSpc>
                <a:spcPct val="100000"/>
              </a:lnSpc>
              <a:buNone/>
            </a:pPr>
            <a:r>
              <a:rPr lang="es-MX" sz="2000" dirty="0"/>
              <a:t>	HCl, sulfúrico, fosfórico, ácido láctico.</a:t>
            </a:r>
          </a:p>
          <a:p>
            <a:pPr marL="502920" indent="-457200" algn="just">
              <a:lnSpc>
                <a:spcPct val="100000"/>
              </a:lnSpc>
              <a:buAutoNum type="arabicPeriod"/>
            </a:pPr>
            <a:r>
              <a:rPr lang="es-MX" sz="2200" dirty="0"/>
              <a:t>Esta carga de ácidos fijos es manejada y eliminada por los riñones.</a:t>
            </a:r>
          </a:p>
          <a:p>
            <a:pPr marL="45720" indent="0" algn="just">
              <a:lnSpc>
                <a:spcPct val="100000"/>
              </a:lnSpc>
              <a:buNone/>
            </a:pPr>
            <a:endParaRPr lang="es-MX" sz="2200" b="1" dirty="0"/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MX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</p:txBody>
      </p:sp>
    </p:spTree>
    <p:extLst>
      <p:ext uri="{BB962C8B-B14F-4D97-AF65-F5344CB8AC3E}">
        <p14:creationId xmlns:p14="http://schemas.microsoft.com/office/powerpoint/2010/main" val="21596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Ácido volátil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733650"/>
            <a:ext cx="11162928" cy="576562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MX" sz="2200" b="1" dirty="0"/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/>
              <a:t>El principal producto ácido del metabolismo celular de carbohidratos y grasas es el dióxido de carbono (CO2). 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/>
              <a:t>Representar un 98% de la carga ácida total. 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/>
              <a:t>No es un ácido, el CO2 no contiene H+: es un ácido potencial 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/>
              <a:t>Su hidratación mediante una reacción reversible catalizada por la anhidrasa carbónica (A.C.) va a generar ácido carbónico.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MX" sz="2200" dirty="0"/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/>
              <a:t>Al ser un gas, el CO2 va a ser eliminado prácticamente en su totalidad por los pulmones sin que se produzca una retención neta de ácido, por lo que se denomina ácido volátil.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419" sz="2200" dirty="0"/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MX" sz="2200" dirty="0"/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419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9EF9DC-6AC4-477A-87E8-89EA68142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02" y="4727255"/>
            <a:ext cx="46386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EQUILIBRIO ÁCIDO-BASE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916534"/>
            <a:ext cx="11162928" cy="576562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Se entiende por equilibrio ácido-base el mantenimiento de la concentración de hidrogeniones dentro de parámetros normales, lo que se logra por la existencia de mecanismos de amortiguación.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b="1" dirty="0"/>
              <a:t>Regulación del pH: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El organismo posee tres mecanismos o líneas de defensa para mantener el pH en valores compatibles con la vida: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1. Amortiguadores, tampón o </a:t>
            </a:r>
            <a:r>
              <a:rPr lang="es-MX" sz="2400" i="1" dirty="0"/>
              <a:t>buffer.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2. Regulación pulmonar de la pCO2 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3. Reabsorción y eliminación renal de bicarbonato y la excreción de ácidos.</a:t>
            </a:r>
            <a:endParaRPr lang="es-419" sz="2400" dirty="0"/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MX" sz="2400" dirty="0"/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26881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153486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MX" sz="4000" dirty="0"/>
              <a:t>Amortiguadores, tampón o </a:t>
            </a:r>
            <a:r>
              <a:rPr lang="es-MX" sz="4000" i="1" dirty="0"/>
              <a:t>buffer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916534"/>
            <a:ext cx="11162928" cy="576562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MX" sz="2400" dirty="0"/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Sustancia que evita cambios bruscos en el pH de una solución, al añadir un ácido o una base.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Los tampones reaccionan con un ácido o base relativamente fuerte para reemplazarlo por otro débil.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El buffer principal del líquido extracelular es el bicarbonato-ácido carbónico.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/>
              <a:t>Ácido débil (H2CO3) y sal </a:t>
            </a:r>
            <a:r>
              <a:rPr lang="pt-BR" sz="2400" dirty="0" err="1"/>
              <a:t>bicarbonatada</a:t>
            </a:r>
            <a:r>
              <a:rPr lang="pt-BR" sz="2400" dirty="0"/>
              <a:t> (HCO3-).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MX" sz="2400" dirty="0"/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419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30EFEB-6CFE-434D-8094-C988C69B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636" y="5901620"/>
            <a:ext cx="5359694" cy="7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153486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MX" sz="4000" dirty="0"/>
              <a:t>Amortiguadores, tampón o </a:t>
            </a:r>
            <a:r>
              <a:rPr lang="es-MX" sz="4000" i="1" dirty="0"/>
              <a:t>buffer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916534"/>
            <a:ext cx="11162928" cy="576562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MX" sz="2400" dirty="0"/>
              <a:t>Son capaces de resistir cambios en el pH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Indispensables para mantener estable la concentración de iones hidrógeno H+ en los sistemas biológicos. 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Cuando hay incremento en los iones H una solución amortiguadora absorberá parte de ellos, elevando el pH. 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Cuando hay una disminución, la solución amortiguadora aportará algunos de sus propios iones H+ para bajar el pH. 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400" dirty="0"/>
              <a:t>Las soluciones amortiguadoras están compuestas por lo general de un par ácido-base, cuya diferencia radica en la presencia o ausencia de un protón (un par ácido-base conjugado).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419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90BC27-B8AA-46A7-9A25-097AA514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636" y="5901620"/>
            <a:ext cx="5359694" cy="7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153486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MX" sz="4000" dirty="0"/>
              <a:t>Amortiguadores, tampón o </a:t>
            </a:r>
            <a:r>
              <a:rPr lang="es-MX" sz="4000" i="1" dirty="0"/>
              <a:t>buffer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916534"/>
            <a:ext cx="11162928" cy="5765624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dirty="0"/>
              <a:t>Si se acumulan demasiados iones H+ la ecuación se moverá hacia la derecha y los iones bicarbonato absorberán los H+ para formar ácido carbónico.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dirty="0"/>
              <a:t>Si la concentración de H+ baja demasiado, la ecuación irá hacia la izquierda y el ácido carbónico se convertirá en bicarbonato, donando iones H+ a la solución.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dirty="0"/>
              <a:t> Sin este sistema amortiguador, las variaciones en el pH del cuerpo humano serían tan grandes que pondrían en riesgo la supervivencia.</a:t>
            </a:r>
            <a:endParaRPr lang="es-419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9F308A-AB32-401B-9EB0-2C32B403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75" y="5714940"/>
            <a:ext cx="4914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153486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MX" sz="4000" dirty="0"/>
              <a:t>Amortiguadores, tampón o </a:t>
            </a:r>
            <a:r>
              <a:rPr lang="es-MX" sz="4000" i="1" dirty="0"/>
              <a:t>buffer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341124" y="1092376"/>
            <a:ext cx="9924971" cy="5765624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dirty="0"/>
              <a:t>El manejo instantáneo de la carga ácida es realizado por los amortiguadores.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dirty="0"/>
              <a:t> Las sustancias amortiguadoras desarrollan rápidamente su acción (fracción de segundos) previniendo de esta forma cambios excesivos en la concentración de iones hidrógenos.</a:t>
            </a:r>
            <a:endParaRPr lang="es-419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9F308A-AB32-401B-9EB0-2C32B403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33" y="5053758"/>
            <a:ext cx="4914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Elipse">
            <a:extLst>
              <a:ext uri="{FF2B5EF4-FFF2-40B4-BE49-F238E27FC236}">
                <a16:creationId xmlns:a16="http://schemas.microsoft.com/office/drawing/2014/main" id="{B1E952DE-9A18-4C4C-B024-50D6896793DF}"/>
              </a:ext>
            </a:extLst>
          </p:cNvPr>
          <p:cNvSpPr/>
          <p:nvPr/>
        </p:nvSpPr>
        <p:spPr>
          <a:xfrm>
            <a:off x="1468582" y="1173362"/>
            <a:ext cx="2566717" cy="168067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Regulación respiratoria del Equilibrio A-B</a:t>
            </a:r>
          </a:p>
        </p:txBody>
      </p:sp>
      <p:sp>
        <p:nvSpPr>
          <p:cNvPr id="10" name="4 Rectángulo redondeado">
            <a:extLst>
              <a:ext uri="{FF2B5EF4-FFF2-40B4-BE49-F238E27FC236}">
                <a16:creationId xmlns:a16="http://schemas.microsoft.com/office/drawing/2014/main" id="{D3E15ABF-17A6-4F56-AB49-CD1A683FB479}"/>
              </a:ext>
            </a:extLst>
          </p:cNvPr>
          <p:cNvSpPr/>
          <p:nvPr/>
        </p:nvSpPr>
        <p:spPr>
          <a:xfrm>
            <a:off x="4738952" y="1173361"/>
            <a:ext cx="5651957" cy="10671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Actúa como un tipo de regulador automático de  retroalimentación que controla la 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[H+] 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5 Rectángulo redondeado">
            <a:extLst>
              <a:ext uri="{FF2B5EF4-FFF2-40B4-BE49-F238E27FC236}">
                <a16:creationId xmlns:a16="http://schemas.microsoft.com/office/drawing/2014/main" id="{112011EA-9A91-403A-8A66-E5944B5722FB}"/>
              </a:ext>
            </a:extLst>
          </p:cNvPr>
          <p:cNvSpPr/>
          <p:nvPr/>
        </p:nvSpPr>
        <p:spPr>
          <a:xfrm>
            <a:off x="5750333" y="2401923"/>
            <a:ext cx="5651957" cy="194543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El aumento de [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H+]: descenso de pH</a:t>
            </a:r>
          </a:p>
          <a:p>
            <a:pPr lvl="0" algn="just"/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E</a:t>
            </a:r>
            <a:r>
              <a:rPr kumimoji="0" lang="es-ES" sz="20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stimula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 a los quimiorreceptores  carotídeos y aórticos.</a:t>
            </a:r>
          </a:p>
          <a:p>
            <a:pPr lvl="0" algn="just"/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I</a:t>
            </a:r>
            <a:r>
              <a:rPr kumimoji="0" lang="es-ES" sz="20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ncrementa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 la ventilación alveolar</a:t>
            </a:r>
          </a:p>
          <a:p>
            <a:pPr lvl="0" algn="just"/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Disminuye 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el CO2 en los LEC </a:t>
            </a:r>
          </a:p>
          <a:p>
            <a:pPr lvl="0" algn="just"/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Se 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reduce la [H+]  hacia valores normales.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6 Rectángulo redondeado">
            <a:extLst>
              <a:ext uri="{FF2B5EF4-FFF2-40B4-BE49-F238E27FC236}">
                <a16:creationId xmlns:a16="http://schemas.microsoft.com/office/drawing/2014/main" id="{6F2BB0E5-1614-48AD-A5BD-C1E714DA7DF3}"/>
              </a:ext>
            </a:extLst>
          </p:cNvPr>
          <p:cNvSpPr/>
          <p:nvPr/>
        </p:nvSpPr>
        <p:spPr>
          <a:xfrm>
            <a:off x="4472635" y="4772931"/>
            <a:ext cx="4942827" cy="182341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dirty="0">
                <a:solidFill>
                  <a:prstClr val="white"/>
                </a:solidFill>
              </a:rPr>
              <a:t>La disminución de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[H+]  </a:t>
            </a:r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aumenta el pH, 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Inhibe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 a los quimiorreceptores.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Disminuye la ventilación pulmonar y la eliminación de CO2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dirty="0">
                <a:solidFill>
                  <a:prstClr val="white"/>
                </a:solidFill>
                <a:cs typeface="Arial" pitchFamily="34" charset="0"/>
              </a:rPr>
              <a:t>A</a:t>
            </a:r>
            <a:r>
              <a:rPr kumimoji="0" lang="es-ES" sz="20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umenta</a:t>
            </a: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 la pCO2 y la [H+] tiende a normalizarse.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7" name="8 Conector recto de flecha">
            <a:extLst>
              <a:ext uri="{FF2B5EF4-FFF2-40B4-BE49-F238E27FC236}">
                <a16:creationId xmlns:a16="http://schemas.microsoft.com/office/drawing/2014/main" id="{F6CFBB6D-A064-42A1-AE8F-814D97C06E77}"/>
              </a:ext>
            </a:extLst>
          </p:cNvPr>
          <p:cNvCxnSpPr>
            <a:cxnSpLocks/>
          </p:cNvCxnSpPr>
          <p:nvPr/>
        </p:nvCxnSpPr>
        <p:spPr>
          <a:xfrm flipH="1">
            <a:off x="3838660" y="1647483"/>
            <a:ext cx="1287760" cy="11886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9 Conector recto de flecha">
            <a:extLst>
              <a:ext uri="{FF2B5EF4-FFF2-40B4-BE49-F238E27FC236}">
                <a16:creationId xmlns:a16="http://schemas.microsoft.com/office/drawing/2014/main" id="{8FCA714A-1248-4C06-9273-363F6972B890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823725" y="2450963"/>
            <a:ext cx="1926608" cy="92368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10 Conector recto de flecha">
            <a:extLst>
              <a:ext uri="{FF2B5EF4-FFF2-40B4-BE49-F238E27FC236}">
                <a16:creationId xmlns:a16="http://schemas.microsoft.com/office/drawing/2014/main" id="{5DDA432C-B2C1-4030-B7E7-98FDD06E2706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135125" y="2795612"/>
            <a:ext cx="1337510" cy="288902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3F811674-1E93-4445-8BDA-B72FEDB4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29" y="3478845"/>
            <a:ext cx="2466975" cy="184785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55E0089-7B35-40CC-84B9-7A98C822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4" y="526279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MX" sz="4000" dirty="0"/>
              <a:t>Mecanismo respiratorio: </a:t>
            </a:r>
            <a:br>
              <a:rPr lang="es-MX" sz="4000" dirty="0"/>
            </a:br>
            <a:r>
              <a:rPr lang="es-MX" sz="4000" dirty="0"/>
              <a:t>regulación pulmonar de la pCO2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38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526279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MX" sz="4000" dirty="0"/>
              <a:t>Mecanismo respiratorio: </a:t>
            </a:r>
            <a:br>
              <a:rPr lang="es-MX" sz="4000" dirty="0"/>
            </a:br>
            <a:r>
              <a:rPr lang="es-MX" sz="4000" dirty="0"/>
              <a:t>regulación pulmonar de la pCO2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CF47B9-4849-4101-A35D-6A71F2AF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70" y="1687243"/>
            <a:ext cx="7426771" cy="40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483034" y="200540"/>
            <a:ext cx="5225932" cy="44657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s-419" sz="2200" b="1" dirty="0"/>
              <a:t>GANANCIA Y PÉRDIDA DE AGUA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E96C93-A25E-4004-9B69-21032EC8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928687"/>
            <a:ext cx="4613216" cy="57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3348" y="122522"/>
            <a:ext cx="11083634" cy="478229"/>
          </a:xfrm>
        </p:spPr>
        <p:txBody>
          <a:bodyPr rtlCol="0"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419" sz="3200" dirty="0"/>
              <a:t>MECANISMO RENAL. </a:t>
            </a:r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F6E7D372-E6DA-466C-932F-4A1FCCA187CB}"/>
              </a:ext>
            </a:extLst>
          </p:cNvPr>
          <p:cNvSpPr/>
          <p:nvPr/>
        </p:nvSpPr>
        <p:spPr>
          <a:xfrm>
            <a:off x="991450" y="962675"/>
            <a:ext cx="3828854" cy="86552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Regulación  renal del equilibrio A-B</a:t>
            </a:r>
          </a:p>
        </p:txBody>
      </p:sp>
      <p:sp>
        <p:nvSpPr>
          <p:cNvPr id="12" name="4 Rectángulo redondeado">
            <a:extLst>
              <a:ext uri="{FF2B5EF4-FFF2-40B4-BE49-F238E27FC236}">
                <a16:creationId xmlns:a16="http://schemas.microsoft.com/office/drawing/2014/main" id="{F590E214-5779-4931-8F4B-E1021AF76B6A}"/>
              </a:ext>
            </a:extLst>
          </p:cNvPr>
          <p:cNvSpPr/>
          <p:nvPr/>
        </p:nvSpPr>
        <p:spPr>
          <a:xfrm>
            <a:off x="5503008" y="962675"/>
            <a:ext cx="6292732" cy="97210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Los riñones regulan la </a:t>
            </a: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[H+]  aumentando o disminuyendo la concentración de bicarbonato en los líquidos orgánicos.</a:t>
            </a:r>
            <a:endParaRPr kumimoji="0" lang="es-E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5 Rectángulo redondeado">
            <a:extLst>
              <a:ext uri="{FF2B5EF4-FFF2-40B4-BE49-F238E27FC236}">
                <a16:creationId xmlns:a16="http://schemas.microsoft.com/office/drawing/2014/main" id="{D0201CB9-C4D7-4BB8-9A19-6A1AC01E0513}"/>
              </a:ext>
            </a:extLst>
          </p:cNvPr>
          <p:cNvSpPr/>
          <p:nvPr/>
        </p:nvSpPr>
        <p:spPr>
          <a:xfrm>
            <a:off x="5209562" y="2289483"/>
            <a:ext cx="6696744" cy="98271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En el proceso de ajustar la </a:t>
            </a: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[H+]  de los LEC, los riñones excretan orina de pH tan bajo como 4,5 o tan alto como 8,0.</a:t>
            </a:r>
          </a:p>
        </p:txBody>
      </p:sp>
      <p:cxnSp>
        <p:nvCxnSpPr>
          <p:cNvPr id="14" name="6 Conector recto de flecha">
            <a:extLst>
              <a:ext uri="{FF2B5EF4-FFF2-40B4-BE49-F238E27FC236}">
                <a16:creationId xmlns:a16="http://schemas.microsoft.com/office/drawing/2014/main" id="{6DD2F062-08E2-4D74-9D3E-C1E8705BC57D}"/>
              </a:ext>
            </a:extLst>
          </p:cNvPr>
          <p:cNvCxnSpPr>
            <a:cxnSpLocks/>
          </p:cNvCxnSpPr>
          <p:nvPr/>
        </p:nvCxnSpPr>
        <p:spPr>
          <a:xfrm>
            <a:off x="4578019" y="1443459"/>
            <a:ext cx="924989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8 Conector recto de flecha">
            <a:extLst>
              <a:ext uri="{FF2B5EF4-FFF2-40B4-BE49-F238E27FC236}">
                <a16:creationId xmlns:a16="http://schemas.microsoft.com/office/drawing/2014/main" id="{BEA28CE3-0C99-4AA7-8FFB-3CF8940FECA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20304" y="1395437"/>
            <a:ext cx="720080" cy="79998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5 Rectángulo redondeado">
            <a:extLst>
              <a:ext uri="{FF2B5EF4-FFF2-40B4-BE49-F238E27FC236}">
                <a16:creationId xmlns:a16="http://schemas.microsoft.com/office/drawing/2014/main" id="{0696982A-DFBB-4ADD-B100-E793F6B22BD4}"/>
              </a:ext>
            </a:extLst>
          </p:cNvPr>
          <p:cNvSpPr/>
          <p:nvPr/>
        </p:nvSpPr>
        <p:spPr>
          <a:xfrm>
            <a:off x="6391589" y="4139580"/>
            <a:ext cx="5253252" cy="189547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Cuando: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Se elimina ácido, el pH urinario baja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Se elimina álcalis el pH urinario sube</a:t>
            </a:r>
          </a:p>
          <a:p>
            <a:pPr algn="just"/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Incluso cuando el pH de los LEC se halla en el valor normal </a:t>
            </a:r>
            <a:r>
              <a:rPr lang="es-ES" kern="0" dirty="0">
                <a:solidFill>
                  <a:prstClr val="white"/>
                </a:solidFill>
                <a:cs typeface="Arial" pitchFamily="34" charset="0"/>
              </a:rPr>
              <a:t>de 7.4 se pierde una fracción de </a:t>
            </a:r>
            <a:r>
              <a:rPr lang="es-ES" kern="0" dirty="0" err="1">
                <a:solidFill>
                  <a:prstClr val="white"/>
                </a:solidFill>
                <a:cs typeface="Arial" pitchFamily="34" charset="0"/>
              </a:rPr>
              <a:t>mmoles</a:t>
            </a:r>
            <a:r>
              <a:rPr lang="es-ES" kern="0" dirty="0">
                <a:solidFill>
                  <a:prstClr val="white"/>
                </a:solidFill>
                <a:cs typeface="Arial" pitchFamily="34" charset="0"/>
              </a:rPr>
              <a:t> de ácido.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5 Rectángulo redondeado">
            <a:extLst>
              <a:ext uri="{FF2B5EF4-FFF2-40B4-BE49-F238E27FC236}">
                <a16:creationId xmlns:a16="http://schemas.microsoft.com/office/drawing/2014/main" id="{9402894D-A303-4761-A169-AA36EF6AB0EF}"/>
              </a:ext>
            </a:extLst>
          </p:cNvPr>
          <p:cNvSpPr/>
          <p:nvPr/>
        </p:nvSpPr>
        <p:spPr>
          <a:xfrm>
            <a:off x="547158" y="4077536"/>
            <a:ext cx="5253251" cy="139948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dirty="0">
                <a:solidFill>
                  <a:prstClr val="white"/>
                </a:solidFill>
                <a:cs typeface="Arial" pitchFamily="34" charset="0"/>
              </a:rPr>
              <a:t>Diariamente: </a:t>
            </a: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diariamente se eliminan de 50 a 80 </a:t>
            </a:r>
            <a:r>
              <a:rPr kumimoji="0" lang="es-ES" sz="1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milimoles</a:t>
            </a: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  más de ácido que de álcalis.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FFFF00"/>
                </a:solidFill>
                <a:cs typeface="Arial" pitchFamily="34" charset="0"/>
              </a:rPr>
              <a:t>E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itchFamily="34" charset="0"/>
              </a:rPr>
              <a:t>l pH urinario normal se halla alrededor de 6 en lugar de 7.4, el pH de la sangre.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10683E2-C745-48F0-AD4D-B0291490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8" y="2195421"/>
            <a:ext cx="2604459" cy="16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3348" y="122522"/>
            <a:ext cx="11083634" cy="478229"/>
          </a:xfrm>
        </p:spPr>
        <p:txBody>
          <a:bodyPr rtlCol="0"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419" sz="2200" b="1" dirty="0"/>
              <a:t>Equilibrio ácido - básico. </a:t>
            </a:r>
          </a:p>
        </p:txBody>
      </p:sp>
      <p:sp>
        <p:nvSpPr>
          <p:cNvPr id="7" name="4 Título">
            <a:extLst>
              <a:ext uri="{FF2B5EF4-FFF2-40B4-BE49-F238E27FC236}">
                <a16:creationId xmlns:a16="http://schemas.microsoft.com/office/drawing/2014/main" id="{26F658AF-95CD-4C14-B14B-088CB8AD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7" y="290178"/>
            <a:ext cx="11069780" cy="671801"/>
          </a:xfrm>
        </p:spPr>
        <p:txBody>
          <a:bodyPr>
            <a:normAutofit/>
          </a:bodyPr>
          <a:lstStyle/>
          <a:p>
            <a:r>
              <a:rPr lang="es-419" sz="2200" b="1" dirty="0">
                <a:latin typeface="+mn-lt"/>
                <a:cs typeface="Arial" pitchFamily="34" charset="0"/>
              </a:rPr>
              <a:t>DEFENSA CONTRA LOS CAMBIOS DE CONCENTRACIÓN DE IONES DE H+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01E063BD-140B-463B-B0AC-CE457F835D6C}"/>
              </a:ext>
            </a:extLst>
          </p:cNvPr>
          <p:cNvSpPr/>
          <p:nvPr/>
        </p:nvSpPr>
        <p:spPr>
          <a:xfrm>
            <a:off x="2656206" y="1251203"/>
            <a:ext cx="3794720" cy="222954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Los </a:t>
            </a:r>
            <a:r>
              <a:rPr kumimoji="0" lang="es-ES" sz="20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sistemas amortiguadores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pueden actuar en  fracciones de segundos para evitar cambios excesivos en las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/>
              </a:rPr>
              <a:t>[H+]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5 Elipse">
            <a:extLst>
              <a:ext uri="{FF2B5EF4-FFF2-40B4-BE49-F238E27FC236}">
                <a16:creationId xmlns:a16="http://schemas.microsoft.com/office/drawing/2014/main" id="{746D7F70-3E00-444E-858A-3D3AC9BBECEC}"/>
              </a:ext>
            </a:extLst>
          </p:cNvPr>
          <p:cNvSpPr/>
          <p:nvPr/>
        </p:nvSpPr>
        <p:spPr>
          <a:xfrm>
            <a:off x="7112497" y="1765131"/>
            <a:ext cx="2952328" cy="343123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Se necesitan  de unos 15 minutos  para que  el  sistema respiratorio reajuste la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/>
              </a:rPr>
              <a:t>[H+]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19" name="6 Rectángulo redondeado">
            <a:extLst>
              <a:ext uri="{FF2B5EF4-FFF2-40B4-BE49-F238E27FC236}">
                <a16:creationId xmlns:a16="http://schemas.microsoft.com/office/drawing/2014/main" id="{2A20B01C-CA30-4DA1-85E3-4D84373DB60D}"/>
              </a:ext>
            </a:extLst>
          </p:cNvPr>
          <p:cNvSpPr/>
          <p:nvPr/>
        </p:nvSpPr>
        <p:spPr>
          <a:xfrm>
            <a:off x="2728264" y="4560867"/>
            <a:ext cx="3744416" cy="194421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Los riñones  son el más poderoso  de todos  los sistemas reguladores del equilibrio  ácido base pero necesitan de horas o hasta días para reajustar la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/>
              </a:rPr>
              <a:t>[H+]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5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Alteraciones del equilibrio ácido-básico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2318656" y="1327099"/>
            <a:ext cx="9133295" cy="4926741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sz="2400" dirty="0"/>
              <a:t>Cuando la [H+] está aumentada= acidosis: pH&lt; 7.35</a:t>
            </a:r>
          </a:p>
          <a:p>
            <a:pPr algn="just">
              <a:lnSpc>
                <a:spcPct val="100000"/>
              </a:lnSpc>
            </a:pPr>
            <a:r>
              <a:rPr lang="es-MX" sz="2400" dirty="0"/>
              <a:t>Cuando la [H+] está disminuida= alcalosis: pH&gt; 7.45</a:t>
            </a:r>
          </a:p>
          <a:p>
            <a:pPr algn="just">
              <a:lnSpc>
                <a:spcPct val="100000"/>
              </a:lnSpc>
            </a:pPr>
            <a:endParaRPr lang="es-MX" sz="2400" dirty="0"/>
          </a:p>
          <a:p>
            <a:pPr algn="just">
              <a:lnSpc>
                <a:spcPct val="100000"/>
              </a:lnSpc>
            </a:pPr>
            <a:endParaRPr lang="es-MX" sz="2400" dirty="0"/>
          </a:p>
          <a:p>
            <a:pPr algn="just">
              <a:lnSpc>
                <a:spcPct val="100000"/>
              </a:lnSpc>
            </a:pPr>
            <a:r>
              <a:rPr lang="es-MX" sz="2400" dirty="0"/>
              <a:t>La respuesta del organismo a las alteraciones ácido-base se llama compensación</a:t>
            </a:r>
          </a:p>
          <a:p>
            <a:pPr algn="just">
              <a:lnSpc>
                <a:spcPct val="100000"/>
              </a:lnSpc>
            </a:pPr>
            <a:r>
              <a:rPr lang="es-MX" sz="2400" dirty="0"/>
              <a:t>Dos tipos: 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/>
              <a:t>Metabólica afectando al bicarbonato.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/>
              <a:t>Respiratoria afectando al ácido carbónico. </a:t>
            </a:r>
            <a:endParaRPr lang="es-419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F8D883-3EC9-4748-A027-E41FF9D7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3" y="2765617"/>
            <a:ext cx="7261677" cy="6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Alteraciones del equilibrio ácido-básico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55C9A81E-4F70-427D-8B74-AED0C3F1C17F}"/>
              </a:ext>
            </a:extLst>
          </p:cNvPr>
          <p:cNvGraphicFramePr>
            <a:graphicFrameLocks noGrp="1"/>
          </p:cNvGraphicFramePr>
          <p:nvPr/>
        </p:nvGraphicFramePr>
        <p:xfrm>
          <a:off x="801858" y="1057291"/>
          <a:ext cx="10916529" cy="5496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52060405"/>
                    </a:ext>
                  </a:extLst>
                </a:gridCol>
                <a:gridCol w="4276579">
                  <a:extLst>
                    <a:ext uri="{9D8B030D-6E8A-4147-A177-3AD203B41FA5}">
                      <a16:colId xmlns:a16="http://schemas.microsoft.com/office/drawing/2014/main" val="21837508"/>
                    </a:ext>
                  </a:extLst>
                </a:gridCol>
                <a:gridCol w="4079630">
                  <a:extLst>
                    <a:ext uri="{9D8B030D-6E8A-4147-A177-3AD203B41FA5}">
                      <a16:colId xmlns:a16="http://schemas.microsoft.com/office/drawing/2014/main" val="575039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Trastorno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Causas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8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Acidosis respiratoria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Hipoventilación: excreción de CO2 disminuida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Sobredosis de sedantes, broncoespasmo, obstrucción vías respiratorias, EPOC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655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Acidosis metabólica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Déficit de bicarbonato.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Puede producirse por una pérdida excesiva de HCO3-por la orina o por las heces.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5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Alcalosis respiratoria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Pérdida pulmonar excesiva de CO2.</a:t>
                      </a:r>
                    </a:p>
                    <a:p>
                      <a:r>
                        <a:rPr lang="es-EC" dirty="0"/>
                        <a:t>Es el desequilibrio ácido-base mas frecuente.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Hiperventilación nerviosa, fallo hepático, intoxicación por salicilatos.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3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Alcalosis metabólica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Exceso de bicarbonato.</a:t>
                      </a:r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Pérdida excesiva de H+</a:t>
                      </a:r>
                    </a:p>
                    <a:p>
                      <a:r>
                        <a:rPr lang="es-MX" dirty="0"/>
                        <a:t>      Vómitos prolongados</a:t>
                      </a:r>
                    </a:p>
                    <a:p>
                      <a:r>
                        <a:rPr lang="es-MX" dirty="0"/>
                        <a:t>Aumento de HCO3-en el LEC</a:t>
                      </a:r>
                    </a:p>
                    <a:p>
                      <a:r>
                        <a:rPr lang="es-MX" dirty="0"/>
                        <a:t>Aumento reabsorción renal de HCO3-</a:t>
                      </a:r>
                    </a:p>
                    <a:p>
                      <a:r>
                        <a:rPr lang="es-MX" dirty="0"/>
                        <a:t>Administración de diuréticos, hiperaldosteronismo.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883907-4870-49F7-873D-863CC421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898" y="1304491"/>
            <a:ext cx="4903758" cy="38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F349FC-D458-4273-8F65-B2F2C9E3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4" y="391799"/>
            <a:ext cx="10810875" cy="38862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9A9B62C-7D6F-46C1-9AC3-2E6C88CA46A8}"/>
              </a:ext>
            </a:extLst>
          </p:cNvPr>
          <p:cNvSpPr/>
          <p:nvPr/>
        </p:nvSpPr>
        <p:spPr>
          <a:xfrm>
            <a:off x="5357968" y="3022018"/>
            <a:ext cx="53793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/>
              <a:t>Permite la conservación de la vida celular.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/>
              <a:t>Mantiene el pH intra y extracelular.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/>
              <a:t>Equilibra la incorporación y regulación de metabolitos y minerales.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/>
              <a:t>Regula y controla la captación de O2.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/>
              <a:t>Mantiene el pH sanguíneo.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/>
              <a:t>Regula el pH enzimático.</a:t>
            </a:r>
          </a:p>
        </p:txBody>
      </p:sp>
    </p:spTree>
    <p:extLst>
      <p:ext uri="{BB962C8B-B14F-4D97-AF65-F5344CB8AC3E}">
        <p14:creationId xmlns:p14="http://schemas.microsoft.com/office/powerpoint/2010/main" val="20013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dirty="0"/>
              <a:t>EL AGUA COMO NUTRIENTE ESENCIAL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226257" y="845006"/>
            <a:ext cx="8551983" cy="601299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100" b="1" dirty="0"/>
              <a:t>Funciones del agua en el cuerpo humano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Participa en el sistema termorregulador del organismo, manteniendo la temperatura corporal constante, independientemente del entorno y de la actividad metabólica.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Propiedades solventes. Debido a su pequeño tamaño, a la naturaleza polar de sus enlaces H – O, a su estructura angular y a su capacidad para formar puentes de hidrógeno, el agua es una molécula altamente reactiva que puede disolver una gran variedad de sustancias (hidrófilas) iónicas y moleculares, pero también evita la disolución de otras apolares (hidrófobas).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5A1E84-5B49-4521-85DF-1FFFB6A74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02"/>
          <a:stretch/>
        </p:blipFill>
        <p:spPr>
          <a:xfrm>
            <a:off x="9115424" y="1981200"/>
            <a:ext cx="292984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dirty="0"/>
              <a:t>EL AGUA COMO NUTRIENTE ESENCIAL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226258" y="845006"/>
            <a:ext cx="8129952" cy="601299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100" b="1" dirty="0"/>
              <a:t>Funciones del agua en el cuerpo humano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Mantiene la estructura macromolecular y media en el reconocimiento de moléculas.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Proporciona canales de comunicación a través de las membranas.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Aumenta la movilidad o flexibilidad de las enzimas facilitando el ataque enzimático.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Por su elevada cohesión molecular, el agua es imprescindible para mantener el volumen celular. En general, una célula hidratada favorece las rutas anabólicas y protege del daño oxidativo.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MX" sz="2100" dirty="0"/>
          </a:p>
        </p:txBody>
      </p:sp>
      <p:pic>
        <p:nvPicPr>
          <p:cNvPr id="3074" name="Picture 2" descr="Proteínas de la membrana | CK-12 Foundation">
            <a:extLst>
              <a:ext uri="{FF2B5EF4-FFF2-40B4-BE49-F238E27FC236}">
                <a16:creationId xmlns:a16="http://schemas.microsoft.com/office/drawing/2014/main" id="{8AA67DB4-C111-4443-9BF5-15FC55BE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41" y="2114389"/>
            <a:ext cx="3337001" cy="205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dirty="0"/>
              <a:t>EL AGUA COMO NUTRIENTE ESENCIAL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226257" y="704326"/>
            <a:ext cx="10915355" cy="6012994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100" b="1" dirty="0"/>
              <a:t>Funciones del agua en el cuerpo humano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El agua aceptando o donando protones al mantenimiento del pH, esencial para la vida, como la actividad enzimática, pH dependiente.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Mantiene el volumen vascular y permite la circulación de la sangre.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Proporciona flexibilidad, turgencia y elasticidad a los tejidos.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100" dirty="0"/>
              <a:t>Junto con sustancias viscosas, actúa como lubricante: </a:t>
            </a:r>
          </a:p>
          <a:p>
            <a:pPr marL="534988" lvl="2" indent="-2079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Saliva lubrica la boca y facilita la masticación y la deglución.</a:t>
            </a:r>
          </a:p>
          <a:p>
            <a:pPr marL="534988" lvl="2" indent="-2079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Lágrimas lubrican los ojos y limpian cualquier impureza.</a:t>
            </a:r>
          </a:p>
          <a:p>
            <a:pPr marL="534988" lvl="2" indent="-2079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Líquido sinovial lubrica las articulaciones.</a:t>
            </a:r>
          </a:p>
          <a:p>
            <a:pPr marL="534988" lvl="2" indent="-2079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Secreciones mucosas lubrican del aparato digestivo, respiratorio, </a:t>
            </a:r>
            <a:r>
              <a:rPr lang="es-MX" sz="1800" dirty="0" err="1"/>
              <a:t>genito</a:t>
            </a:r>
            <a:r>
              <a:rPr lang="es-MX" sz="1800" dirty="0"/>
              <a:t>-urinario.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DEB7D1-6330-4312-BC84-956356A02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35"/>
          <a:stretch/>
        </p:blipFill>
        <p:spPr>
          <a:xfrm>
            <a:off x="8769246" y="1928863"/>
            <a:ext cx="3005840" cy="1608815"/>
          </a:xfrm>
          <a:prstGeom prst="rect">
            <a:avLst/>
          </a:prstGeom>
        </p:spPr>
      </p:pic>
      <p:pic>
        <p:nvPicPr>
          <p:cNvPr id="4100" name="Picture 4" descr="Pin em fotos">
            <a:extLst>
              <a:ext uri="{FF2B5EF4-FFF2-40B4-BE49-F238E27FC236}">
                <a16:creationId xmlns:a16="http://schemas.microsoft.com/office/drawing/2014/main" id="{06740595-B2A3-421F-BCB4-5B8147F6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36" y="3876624"/>
            <a:ext cx="2675060" cy="17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76903"/>
            <a:ext cx="12192000" cy="5660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b="1" dirty="0"/>
              <a:t>Conclusiones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5D7D8-FC92-4D12-8E8D-4A886545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72768"/>
            <a:ext cx="9898966" cy="41422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El agua representa de media el 60% del peso corporal en hombres adultos. Sin embargo, este porcentaje se reduce según la masa corporal magra.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La mayoría de los órganos y tejidos contiene más de un 70% de agua: la sangre y los riñones se componen en un 83% de agua, y los músculos, en un 76%. Sin embargo, el tejido adiposo contiene sólo un 10% de agua.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Dos tercios del agua corporal corresponden a líquido intracelular.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El líquido extracelular consta de plasma y líquidos intersticiales.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6359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3348" y="288782"/>
            <a:ext cx="7758117" cy="5463019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s-419" sz="2200" b="1" dirty="0"/>
              <a:t>Regulación de la excreción de agua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El principal estímulo de la sed es un aumento de la osmolaridad del plasma.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dirty="0"/>
              <a:t>Aumento de la presión osmótica efectiva del plasma o la disminución de su volumen.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Detectado por los osmorreceptores que ponen en marcha los mecanismos neurales que generan la sensación de sed.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dirty="0"/>
              <a:t>Incremento de la secreción de vasopresina o HAD. </a:t>
            </a:r>
          </a:p>
          <a:p>
            <a:pPr marL="541020" lvl="1" indent="-2222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dirty="0"/>
              <a:t>Retención de agua en los TCD y TC.*</a:t>
            </a:r>
          </a:p>
          <a:p>
            <a:pPr marL="541020" lvl="1" indent="-2222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dirty="0"/>
              <a:t>Se diluye el plasma hipertónico.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dirty="0"/>
              <a:t>Estímulo del mecanismo de la sed: incremento en  la ingestión de agua.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dirty="0"/>
              <a:t>El plasma hipotónico o con un aumento en el volumen del mismo, disminuye la secreción de vasopresina y se excreta agua.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143188-37DD-404E-AE92-FE6D4DFCB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006" y="532101"/>
            <a:ext cx="3552825" cy="52197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B416D4-0CF0-47AF-A1BB-3A45A4CEB7A6}"/>
              </a:ext>
            </a:extLst>
          </p:cNvPr>
          <p:cNvSpPr/>
          <p:nvPr/>
        </p:nvSpPr>
        <p:spPr>
          <a:xfrm>
            <a:off x="443348" y="6059452"/>
            <a:ext cx="1088967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419" sz="1600" b="1" dirty="0">
                <a:solidFill>
                  <a:srgbClr val="FFFF00"/>
                </a:solidFill>
              </a:rPr>
              <a:t>* TC: síntesis de acuaporinas: salida de agua del túbulo al líquido tisular hipertónico de la médula renal. </a:t>
            </a:r>
          </a:p>
        </p:txBody>
      </p:sp>
    </p:spTree>
    <p:extLst>
      <p:ext uri="{BB962C8B-B14F-4D97-AF65-F5344CB8AC3E}">
        <p14:creationId xmlns:p14="http://schemas.microsoft.com/office/powerpoint/2010/main" val="39421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77241" y="1561236"/>
            <a:ext cx="9612282" cy="953364"/>
          </a:xfrm>
        </p:spPr>
        <p:txBody>
          <a:bodyPr rtlCol="0"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419" sz="2800" b="1" dirty="0"/>
              <a:t>Mecanismos para conservar el equilibrio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s-419" sz="2800" b="1" dirty="0"/>
              <a:t>hídrico corporal</a:t>
            </a:r>
          </a:p>
        </p:txBody>
      </p:sp>
      <p:pic>
        <p:nvPicPr>
          <p:cNvPr id="9218" name="Picture 2" descr="Equilibrio Hídrico y Control de Líquidos Ingeridos y Eliminados. — Steemit">
            <a:extLst>
              <a:ext uri="{FF2B5EF4-FFF2-40B4-BE49-F238E27FC236}">
                <a16:creationId xmlns:a16="http://schemas.microsoft.com/office/drawing/2014/main" id="{20AA6D66-5C2C-4C73-81B3-BA2DB5A4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49" y="3040117"/>
            <a:ext cx="4863475" cy="26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3348" y="122522"/>
            <a:ext cx="11083634" cy="6376752"/>
          </a:xfrm>
        </p:spPr>
        <p:txBody>
          <a:bodyPr rtlCol="0"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MX" sz="2200" b="1" dirty="0"/>
              <a:t>CONCLUSIONES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El equilibrio hídrico del cuerpo está rigurosamente regulado, para garantizar la homeostasis y para responder a los cambios de consumo y pérdidas.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La ingesta de líquidos con la dieta debería compensar la mayor parte de las pérdidas de agua del cuerpo.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La ingesta de agua potable y bebidas representa entre un 70 y un 80% de la ingesta total de líquidos, mientras que el agua procedente de los alimentos representa aproximadamente un 20-30% de la ingesta total.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Las principales fuentes de pérdida de agua del cuerpo son la orina y el sudor, pero también se pierde agua a través de las heces e insensiblemente a través de la piel y la respiración.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El ajuste del volumen de orina es fundamental para que el cuerpo pueda regular su equilibrio hídrico.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MX" sz="2200" dirty="0"/>
              <a:t>El agua corporal es controlada, por una parte por la ingesta de líquidos que es estimulada por la sed, y por otra parte por la excreción renal del agua.</a:t>
            </a:r>
            <a:endParaRPr lang="es-419" sz="2200" dirty="0"/>
          </a:p>
        </p:txBody>
      </p:sp>
    </p:spTree>
    <p:extLst>
      <p:ext uri="{BB962C8B-B14F-4D97-AF65-F5344CB8AC3E}">
        <p14:creationId xmlns:p14="http://schemas.microsoft.com/office/powerpoint/2010/main" val="28916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30A2379-32E4-2AD9-64E5-67697261B509}"/>
              </a:ext>
            </a:extLst>
          </p:cNvPr>
          <p:cNvSpPr txBox="1"/>
          <p:nvPr/>
        </p:nvSpPr>
        <p:spPr>
          <a:xfrm>
            <a:off x="3048000" y="29696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3348" y="122522"/>
            <a:ext cx="11083634" cy="1567729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s-419" sz="2200" b="1" dirty="0"/>
              <a:t>Trastornos del equilibrio hídrico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419" sz="2200" dirty="0"/>
              <a:t>Aparece si ocurre una anormalidad en el volumen, la concentración o la distribución total de líquidos entre los compartimientos.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ACF551B-64A7-4E3E-8690-D261B6002820}"/>
              </a:ext>
            </a:extLst>
          </p:cNvPr>
          <p:cNvSpPr/>
          <p:nvPr/>
        </p:nvSpPr>
        <p:spPr>
          <a:xfrm>
            <a:off x="443349" y="1690251"/>
            <a:ext cx="76199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s-419" sz="2200" b="1" dirty="0"/>
              <a:t>1. Deficiencia de líquidos</a:t>
            </a:r>
          </a:p>
          <a:p>
            <a:pPr marL="45720" indent="0" algn="just">
              <a:lnSpc>
                <a:spcPct val="100000"/>
              </a:lnSpc>
              <a:buNone/>
            </a:pPr>
            <a:endParaRPr lang="es-419" sz="2200" b="1" dirty="0"/>
          </a:p>
          <a:p>
            <a:pPr marL="45720" indent="0" algn="just">
              <a:lnSpc>
                <a:spcPct val="100000"/>
              </a:lnSpc>
              <a:buNone/>
            </a:pPr>
            <a:r>
              <a:rPr lang="es-419" sz="2200" b="1" dirty="0"/>
              <a:t>1.1. Hipovolemia </a:t>
            </a:r>
            <a:r>
              <a:rPr lang="es-419" sz="2200" dirty="0"/>
              <a:t>(disminución del volumen sanguíneo): reducción del volumen ocurre cuando se pierden cantidades </a:t>
            </a:r>
            <a:r>
              <a:rPr lang="es-419" sz="2200" u="sng" dirty="0"/>
              <a:t>proporcionales</a:t>
            </a:r>
            <a:r>
              <a:rPr lang="es-419" sz="2200" dirty="0"/>
              <a:t> de H</a:t>
            </a:r>
            <a:r>
              <a:rPr lang="es-419" sz="2200" baseline="-25000" dirty="0"/>
              <a:t>2</a:t>
            </a:r>
            <a:r>
              <a:rPr lang="es-419" sz="2200" dirty="0"/>
              <a:t>O y </a:t>
            </a:r>
            <a:r>
              <a:rPr lang="es-419" sz="2200" dirty="0" err="1"/>
              <a:t>Na</a:t>
            </a:r>
            <a:r>
              <a:rPr lang="es-419" sz="2200" dirty="0"/>
              <a:t>+ sin reemplazarse. </a:t>
            </a:r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  <a:p>
            <a:pPr marL="45720" indent="0" algn="just">
              <a:lnSpc>
                <a:spcPct val="100000"/>
              </a:lnSpc>
              <a:buNone/>
            </a:pPr>
            <a:r>
              <a:rPr lang="es-419" sz="2200" dirty="0"/>
              <a:t>El agua corporal total disminuye, pero la </a:t>
            </a:r>
            <a:r>
              <a:rPr lang="es-419" sz="2200" u="sng" dirty="0"/>
              <a:t>osmolaridad</a:t>
            </a:r>
            <a:r>
              <a:rPr lang="es-419" sz="2200" dirty="0"/>
              <a:t> permanece normal. </a:t>
            </a:r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  <a:p>
            <a:pPr marL="45720" indent="0" algn="just">
              <a:lnSpc>
                <a:spcPct val="100000"/>
              </a:lnSpc>
              <a:buNone/>
            </a:pPr>
            <a:r>
              <a:rPr lang="es-419" sz="2200" dirty="0"/>
              <a:t>Ocurre en hemorragia, quemadura grave y vómito o diarrea crónica.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54677A-267D-45A0-B943-B160058E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093" y="2493817"/>
            <a:ext cx="3524251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3348" y="122522"/>
            <a:ext cx="11083634" cy="1567729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s-419" sz="2200" b="1" dirty="0"/>
              <a:t>Trastornos del equilibrio hídrico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419" sz="2200" dirty="0"/>
              <a:t>Aparece si ocurre una anormalidad en el volumen, la concentración o la distribución total de líquidos entre los compartimientos.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EBCDC8-5C6D-47B1-9A63-6961630621B9}"/>
              </a:ext>
            </a:extLst>
          </p:cNvPr>
          <p:cNvSpPr/>
          <p:nvPr/>
        </p:nvSpPr>
        <p:spPr>
          <a:xfrm>
            <a:off x="443347" y="1541053"/>
            <a:ext cx="68995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200" b="1" dirty="0"/>
              <a:t>1. Deficiencia de líquidos</a:t>
            </a:r>
          </a:p>
          <a:p>
            <a:r>
              <a:rPr lang="es-419" sz="2200" b="1" dirty="0"/>
              <a:t>1.2. Deshidratación</a:t>
            </a:r>
            <a:r>
              <a:rPr lang="es-419" sz="2200" dirty="0"/>
              <a:t> (equilibrio hídrico negativo):</a:t>
            </a:r>
          </a:p>
          <a:p>
            <a:endParaRPr lang="es-419" sz="2200" dirty="0"/>
          </a:p>
          <a:p>
            <a:r>
              <a:rPr lang="es-419" sz="2200" dirty="0"/>
              <a:t>Se elimina una cantidad mayor de H</a:t>
            </a:r>
            <a:r>
              <a:rPr lang="es-419" sz="2200" baseline="-25000" dirty="0"/>
              <a:t>2</a:t>
            </a:r>
            <a:r>
              <a:rPr lang="es-419" sz="2200" dirty="0"/>
              <a:t>O que de </a:t>
            </a:r>
            <a:r>
              <a:rPr lang="es-419" sz="2200" dirty="0" err="1"/>
              <a:t>Na</a:t>
            </a:r>
            <a:r>
              <a:rPr lang="es-419" sz="2200" dirty="0"/>
              <a:t>+.</a:t>
            </a:r>
          </a:p>
          <a:p>
            <a:endParaRPr lang="es-419" sz="2200" dirty="0"/>
          </a:p>
          <a:p>
            <a:r>
              <a:rPr lang="es-419" sz="2200" dirty="0"/>
              <a:t>Aumento  de la osmolaridad del LEC.</a:t>
            </a:r>
          </a:p>
          <a:p>
            <a:endParaRPr lang="es-419" sz="2200" dirty="0"/>
          </a:p>
          <a:p>
            <a:r>
              <a:rPr lang="es-419" sz="2200" dirty="0"/>
              <a:t>Causas:  </a:t>
            </a:r>
          </a:p>
          <a:p>
            <a:r>
              <a:rPr lang="es-419" sz="2200" dirty="0"/>
              <a:t>Falta de ingestión de agua.</a:t>
            </a:r>
          </a:p>
          <a:p>
            <a:r>
              <a:rPr lang="es-419" sz="2200" dirty="0"/>
              <a:t>Diabetes</a:t>
            </a:r>
          </a:p>
          <a:p>
            <a:r>
              <a:rPr lang="es-419" sz="2200" dirty="0"/>
              <a:t>Hiposecreción de vasopresina (diabetes insípida)</a:t>
            </a:r>
          </a:p>
          <a:p>
            <a:r>
              <a:rPr lang="es-419" sz="2200" dirty="0"/>
              <a:t>Sudoración profusa</a:t>
            </a:r>
          </a:p>
          <a:p>
            <a:r>
              <a:rPr lang="es-419" sz="2200" dirty="0"/>
              <a:t>Abuso de diuréticos </a:t>
            </a:r>
          </a:p>
          <a:p>
            <a:endParaRPr lang="es-419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C8A776-077F-4893-B5F5-3552B2F92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713" y="1690251"/>
            <a:ext cx="1957082" cy="13014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BE2E246-A5F6-4BD8-8312-AF89AE23A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400" y="3237468"/>
            <a:ext cx="1902092" cy="17352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F4ED06-EF58-4744-B989-BB99ABE096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273" r="37566"/>
          <a:stretch/>
        </p:blipFill>
        <p:spPr>
          <a:xfrm>
            <a:off x="7342908" y="4284048"/>
            <a:ext cx="2257230" cy="17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3348" y="122522"/>
            <a:ext cx="11083634" cy="478229"/>
          </a:xfrm>
        </p:spPr>
        <p:txBody>
          <a:bodyPr rtlCol="0"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419" sz="2200" b="1" dirty="0"/>
              <a:t>Trastornos del equilibrio hídrico.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EBCDC8-5C6D-47B1-9A63-6961630621B9}"/>
              </a:ext>
            </a:extLst>
          </p:cNvPr>
          <p:cNvSpPr/>
          <p:nvPr/>
        </p:nvSpPr>
        <p:spPr>
          <a:xfrm>
            <a:off x="180112" y="555541"/>
            <a:ext cx="116863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200" b="1" dirty="0"/>
              <a:t>2. Exceso de líquidos</a:t>
            </a:r>
          </a:p>
          <a:p>
            <a:pPr algn="just"/>
            <a:r>
              <a:rPr lang="es-419" sz="2200" dirty="0"/>
              <a:t>Menos común que la deficiencia: los riñones son muy eficaces para compensar la ingesta excesiva al excretar más orina.</a:t>
            </a:r>
          </a:p>
          <a:p>
            <a:pPr algn="just"/>
            <a:endParaRPr lang="es-419" sz="2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AA48D7-A0C8-43D0-81DD-F0E3844ACC70}"/>
              </a:ext>
            </a:extLst>
          </p:cNvPr>
          <p:cNvSpPr/>
          <p:nvPr/>
        </p:nvSpPr>
        <p:spPr>
          <a:xfrm>
            <a:off x="6386946" y="1897782"/>
            <a:ext cx="5479474" cy="2800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419" sz="2200" dirty="0"/>
              <a:t>2.2. </a:t>
            </a:r>
            <a:r>
              <a:rPr lang="es-419" sz="2200" b="1" dirty="0"/>
              <a:t>Hidratación hipotónica o equilibrio hídrico positivo</a:t>
            </a:r>
          </a:p>
          <a:p>
            <a:pPr algn="just"/>
            <a:r>
              <a:rPr lang="es-419" sz="2200" dirty="0"/>
              <a:t>Se retiene o se ingiere una cantidad mayor de agua que de sodio.</a:t>
            </a:r>
          </a:p>
          <a:p>
            <a:pPr algn="just"/>
            <a:r>
              <a:rPr lang="es-419" sz="2200" dirty="0"/>
              <a:t>LEC se vuelve hipotónico.</a:t>
            </a:r>
          </a:p>
          <a:p>
            <a:pPr algn="just"/>
            <a:endParaRPr lang="es-419" sz="2200" dirty="0"/>
          </a:p>
          <a:p>
            <a:pPr algn="just"/>
            <a:r>
              <a:rPr lang="es-419" sz="2200" b="1" dirty="0"/>
              <a:t>Causa</a:t>
            </a:r>
            <a:r>
              <a:rPr lang="es-419" sz="2200" dirty="0"/>
              <a:t>: </a:t>
            </a:r>
          </a:p>
          <a:p>
            <a:pPr algn="just"/>
            <a:r>
              <a:rPr lang="es-419" sz="2200" dirty="0"/>
              <a:t>Hipersecreción de HAD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74691B-322F-49F2-B361-883649868DB3}"/>
              </a:ext>
            </a:extLst>
          </p:cNvPr>
          <p:cNvSpPr/>
          <p:nvPr/>
        </p:nvSpPr>
        <p:spPr>
          <a:xfrm>
            <a:off x="2895600" y="5727654"/>
            <a:ext cx="60960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419" sz="2200" dirty="0"/>
              <a:t>Entre los efectos más graves de cualquier tipo de exceso de líquidos se encuentra el edema pulmonar o cerebral.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0A7F775-B4E5-459B-BC0F-99DFAC1DCBF8}"/>
              </a:ext>
            </a:extLst>
          </p:cNvPr>
          <p:cNvSpPr/>
          <p:nvPr/>
        </p:nvSpPr>
        <p:spPr>
          <a:xfrm>
            <a:off x="207821" y="2072074"/>
            <a:ext cx="5915887" cy="2800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419" sz="2200" b="1" dirty="0"/>
              <a:t>2.1. Exceso de volumen  (hipervolemia o aumento en el volumen del plasma):</a:t>
            </a:r>
            <a:endParaRPr lang="es-419" sz="2200" dirty="0"/>
          </a:p>
          <a:p>
            <a:pPr algn="just"/>
            <a:r>
              <a:rPr lang="es-419" sz="2200" dirty="0"/>
              <a:t>Se retienen agua y sodio.</a:t>
            </a:r>
          </a:p>
          <a:p>
            <a:pPr algn="just"/>
            <a:r>
              <a:rPr lang="es-419" sz="2200" dirty="0"/>
              <a:t>El LEC permanece isotónico. </a:t>
            </a:r>
          </a:p>
          <a:p>
            <a:pPr algn="just"/>
            <a:endParaRPr lang="es-419" sz="2200" dirty="0"/>
          </a:p>
          <a:p>
            <a:pPr algn="just"/>
            <a:r>
              <a:rPr lang="es-419" sz="2200" b="1" dirty="0"/>
              <a:t>Causas</a:t>
            </a:r>
            <a:r>
              <a:rPr lang="es-419" sz="2200" dirty="0"/>
              <a:t>:</a:t>
            </a:r>
          </a:p>
          <a:p>
            <a:pPr algn="just"/>
            <a:r>
              <a:rPr lang="es-419" sz="2200" dirty="0"/>
              <a:t>Hipersecreción de aldosterona </a:t>
            </a:r>
          </a:p>
          <a:p>
            <a:pPr algn="just"/>
            <a:r>
              <a:rPr lang="es-419" sz="2200" dirty="0"/>
              <a:t>Insuficiencia renal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243106-E846-44F1-86C2-2BD4CC3F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86" y="3152178"/>
            <a:ext cx="1620979" cy="1163780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892E1D9-14D3-460F-A00F-B6E44F3D982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5943600" y="4698549"/>
            <a:ext cx="3183083" cy="10291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BBE3BA0-F972-44DC-88CA-C91E8B81CAF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3165765" y="4872841"/>
            <a:ext cx="2777835" cy="85481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65194353-FA64-49CA-B87C-2ECE92DC4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97"/>
          <a:stretch/>
        </p:blipFill>
        <p:spPr>
          <a:xfrm>
            <a:off x="10044550" y="3697512"/>
            <a:ext cx="1185630" cy="31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872" y="2327771"/>
            <a:ext cx="9602789" cy="1101229"/>
          </a:xfrm>
        </p:spPr>
        <p:txBody>
          <a:bodyPr rtlCol="0"/>
          <a:lstStyle/>
          <a:p>
            <a:pPr rtl="0"/>
            <a:r>
              <a:rPr lang="es-ES" sz="4800" dirty="0"/>
              <a:t>Equilibrio ácido base.</a:t>
            </a:r>
          </a:p>
        </p:txBody>
      </p:sp>
      <p:pic>
        <p:nvPicPr>
          <p:cNvPr id="1026" name="Picture 2" descr="CODAES">
            <a:extLst>
              <a:ext uri="{FF2B5EF4-FFF2-40B4-BE49-F238E27FC236}">
                <a16:creationId xmlns:a16="http://schemas.microsoft.com/office/drawing/2014/main" id="{C76AC6E6-FFFF-4B75-A8B4-827E36CA4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6308"/>
          <a:stretch/>
        </p:blipFill>
        <p:spPr bwMode="auto">
          <a:xfrm>
            <a:off x="4536636" y="4095212"/>
            <a:ext cx="3777371" cy="8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Conceptos básicos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775854"/>
            <a:ext cx="8996503" cy="5680370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s-MX" sz="2200" b="1" dirty="0"/>
              <a:t>Ácido</a:t>
            </a:r>
            <a:r>
              <a:rPr lang="es-MX" sz="2200" dirty="0"/>
              <a:t>: sustancia que suele donar un ion hidrógeno H</a:t>
            </a:r>
            <a:r>
              <a:rPr lang="es-MX" sz="2200" baseline="30000" dirty="0"/>
              <a:t>+</a:t>
            </a:r>
            <a:r>
              <a:rPr lang="es-MX" sz="2200" dirty="0"/>
              <a:t> (un protón) a otra sustancia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200" dirty="0"/>
              <a:t>	Las soluciones ácidas tienen una concentración de H</a:t>
            </a:r>
            <a:r>
              <a:rPr lang="es-MX" sz="2200" baseline="30000" dirty="0"/>
              <a:t>+</a:t>
            </a:r>
            <a:r>
              <a:rPr lang="es-MX" sz="2200" dirty="0"/>
              <a:t> mayor 	que el agua (mayor a 	1 × 10</a:t>
            </a:r>
            <a:r>
              <a:rPr lang="es-MX" sz="2200" baseline="30000" dirty="0"/>
              <a:t>-7</a:t>
            </a:r>
            <a:r>
              <a:rPr lang="es-MX" sz="2200" dirty="0"/>
              <a:t> M).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200" dirty="0"/>
              <a:t>	Un ácido es una sustancia que aumenta la concentración de 	iones H</a:t>
            </a:r>
            <a:r>
              <a:rPr lang="es-MX" sz="2200" baseline="30000" dirty="0"/>
              <a:t>+</a:t>
            </a:r>
            <a:r>
              <a:rPr lang="es-MX" sz="2200" dirty="0"/>
              <a:t> en una solución / disminuye el </a:t>
            </a:r>
            <a:r>
              <a:rPr lang="es-MX" sz="2200" dirty="0" err="1"/>
              <a:t>ph</a:t>
            </a:r>
            <a:r>
              <a:rPr lang="es-MX" sz="2200"/>
              <a:t>, </a:t>
            </a:r>
            <a:r>
              <a:rPr lang="es-MX" sz="2200" dirty="0"/>
              <a:t>usualmente </a:t>
            </a:r>
            <a:r>
              <a:rPr lang="es-MX" sz="2200"/>
              <a:t>al 	donar </a:t>
            </a:r>
            <a:r>
              <a:rPr lang="es-MX" sz="2200" dirty="0"/>
              <a:t>uno de </a:t>
            </a:r>
            <a:r>
              <a:rPr lang="es-MX" sz="2200"/>
              <a:t>sus átomos </a:t>
            </a:r>
            <a:r>
              <a:rPr lang="es-MX" sz="2200" dirty="0"/>
              <a:t>de hidrógeno por disociación. 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200" b="1" dirty="0"/>
              <a:t>Base</a:t>
            </a:r>
            <a:r>
              <a:rPr lang="es-MX" sz="2200" dirty="0"/>
              <a:t>: sustancia receptora de iones hidrógeno H</a:t>
            </a:r>
            <a:r>
              <a:rPr lang="es-MX" sz="2200" baseline="30000" dirty="0"/>
              <a:t>+</a:t>
            </a:r>
            <a:r>
              <a:rPr lang="es-MX" sz="2200" dirty="0"/>
              <a:t> proveniente de otra sustancia o liberadoras de OH</a:t>
            </a:r>
            <a:r>
              <a:rPr lang="es-MX" sz="2200" baseline="30000" dirty="0"/>
              <a:t>-</a:t>
            </a:r>
            <a:r>
              <a:rPr lang="es-MX" sz="2200" dirty="0"/>
              <a:t> (iones hidroxilo).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200" dirty="0"/>
              <a:t>	 Las soluciones básicas o alcalinas tienen una concentración de 	H</a:t>
            </a:r>
            <a:r>
              <a:rPr lang="es-MX" sz="2200" baseline="30000" dirty="0"/>
              <a:t>+</a:t>
            </a:r>
            <a:r>
              <a:rPr lang="es-MX" sz="2200" dirty="0"/>
              <a:t> menor que el agua (menor a 1 × 10</a:t>
            </a:r>
            <a:r>
              <a:rPr lang="es-MX" sz="2200" baseline="30000" dirty="0"/>
              <a:t>-7</a:t>
            </a:r>
            <a:r>
              <a:rPr lang="es-MX" sz="2200" dirty="0"/>
              <a:t> M).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200" dirty="0"/>
              <a:t>	Una base, en cambio, aumenta el pH al aportar iones hidroxilo 	OH</a:t>
            </a:r>
            <a:r>
              <a:rPr lang="es-MX" sz="2200" baseline="30000" dirty="0"/>
              <a:t>-</a:t>
            </a:r>
            <a:r>
              <a:rPr lang="es-MX" sz="2200" dirty="0"/>
              <a:t> o algún otro ion o molécula que recoja los iones 	 	hidrógeno H</a:t>
            </a:r>
            <a:r>
              <a:rPr lang="es-MX" sz="2200" baseline="30000" dirty="0"/>
              <a:t>+</a:t>
            </a:r>
            <a:r>
              <a:rPr lang="es-MX" sz="2200" dirty="0"/>
              <a:t> y los elimine de la solución. </a:t>
            </a:r>
          </a:p>
          <a:p>
            <a:pPr marL="45720" indent="0" algn="just">
              <a:lnSpc>
                <a:spcPct val="100000"/>
              </a:lnSpc>
              <a:buNone/>
            </a:pPr>
            <a:endParaRPr lang="es-MX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MX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MX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A37901-7C53-41DB-870A-2019D24F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365" y="2138153"/>
            <a:ext cx="2293035" cy="9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4" y="209757"/>
            <a:ext cx="9509759" cy="5660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Conceptos básicos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54" y="733650"/>
            <a:ext cx="11162928" cy="5680370"/>
          </a:xfrm>
        </p:spPr>
        <p:txBody>
          <a:bodyPr rtlCol="0"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s-MX" sz="2400" b="1" dirty="0"/>
              <a:t>Ácidos y bases pueden ser: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400" dirty="0"/>
              <a:t>•Fuerte: 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400" dirty="0"/>
              <a:t>Se disocia completamente en solución.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400" dirty="0"/>
              <a:t>	HCl, NaOH.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400" dirty="0"/>
              <a:t>•Débil: se disocia solo parcialmente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400" dirty="0"/>
              <a:t>	Ácido láctico, H2CO3.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sz="2400" dirty="0"/>
              <a:t>La acidez de una solución está determinada por su concentración en iones H+ y se expresa en unidades de pH.</a:t>
            </a:r>
          </a:p>
          <a:p>
            <a:pPr marL="32004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2200" dirty="0"/>
              <a:t>Disolución ácida: pH menor a 7 </a:t>
            </a:r>
          </a:p>
          <a:p>
            <a:pPr marL="32004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2200" dirty="0"/>
              <a:t>Disoluciones  alcalinas las que tienen pH mayores a 7. </a:t>
            </a:r>
          </a:p>
          <a:p>
            <a:pPr marL="32004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2200" dirty="0"/>
              <a:t>pH = 7 indica la neutralidad de la disolución (agua pura). </a:t>
            </a:r>
          </a:p>
          <a:p>
            <a:pPr marL="45720" indent="0" algn="just">
              <a:lnSpc>
                <a:spcPct val="100000"/>
              </a:lnSpc>
              <a:buNone/>
            </a:pPr>
            <a:endParaRPr lang="es-MX" sz="2400" dirty="0"/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MX" sz="2200" dirty="0"/>
          </a:p>
          <a:p>
            <a:pPr marL="45720" indent="0" algn="just">
              <a:lnSpc>
                <a:spcPct val="100000"/>
              </a:lnSpc>
              <a:buNone/>
            </a:pPr>
            <a:endParaRPr lang="es-419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3C63F7-137A-4A75-82A4-A84748F43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022" y="1916165"/>
            <a:ext cx="3944736" cy="16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éano de 16 X 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62_TF02895256.potx" id="{AF0CDB87-AD15-4F24-B07B-528859955201}" vid="{EAF93393-8179-4B0B-8C2B-E14236E92FD4}"/>
    </a:ext>
  </a:extLst>
</a:theme>
</file>

<file path=ppt/theme/theme2.xml><?xml version="1.0" encoding="utf-8"?>
<a:theme xmlns:a="http://schemas.openxmlformats.org/drawingml/2006/main" name="Tema de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4615</Words>
  <Application>Microsoft Office PowerPoint</Application>
  <PresentationFormat>Panorámica</PresentationFormat>
  <Paragraphs>353</Paragraphs>
  <Slides>32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Aptos</vt:lpstr>
      <vt:lpstr>Arial</vt:lpstr>
      <vt:lpstr>Georgia</vt:lpstr>
      <vt:lpstr>Wingdings</vt:lpstr>
      <vt:lpstr>Océano de 16 X 9</vt:lpstr>
      <vt:lpstr>Equilibrio hídrico y ácido base.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Equilibrio ácido base.</vt:lpstr>
      <vt:lpstr>Conceptos básicos</vt:lpstr>
      <vt:lpstr>Conceptos básicos</vt:lpstr>
      <vt:lpstr>pH LÍQUIDOS CORPORALES</vt:lpstr>
      <vt:lpstr>Concentración de H+</vt:lpstr>
      <vt:lpstr>Ácido volátil</vt:lpstr>
      <vt:lpstr>EQUILIBRIO ÁCIDO-BASE</vt:lpstr>
      <vt:lpstr>Amortiguadores, tampón o buffer</vt:lpstr>
      <vt:lpstr>Amortiguadores, tampón o buffer</vt:lpstr>
      <vt:lpstr>Amortiguadores, tampón o buffer</vt:lpstr>
      <vt:lpstr>Amortiguadores, tampón o buffer</vt:lpstr>
      <vt:lpstr>Mecanismo respiratorio:  regulación pulmonar de la pCO2</vt:lpstr>
      <vt:lpstr>Mecanismo respiratorio:  regulación pulmonar de la pCO2</vt:lpstr>
      <vt:lpstr>Presentación de PowerPoint</vt:lpstr>
      <vt:lpstr>DEFENSA CONTRA LOS CAMBIOS DE CONCENTRACIÓN DE IONES DE H+</vt:lpstr>
      <vt:lpstr>Alteraciones del equilibrio ácido-básico</vt:lpstr>
      <vt:lpstr>Alteraciones del equilibrio ácido-básico</vt:lpstr>
      <vt:lpstr>Presentación de PowerPoint</vt:lpstr>
      <vt:lpstr>Presentación de PowerPoint</vt:lpstr>
      <vt:lpstr>EL AGUA COMO NUTRIENTE ESENCIAL</vt:lpstr>
      <vt:lpstr>EL AGUA COMO NUTRIENTE ESENCIAL</vt:lpstr>
      <vt:lpstr>EL AGUA COMO NUTRIENTE ESENCIAL</vt:lpstr>
      <vt:lpstr>Conclusiones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Homeostasis. Líquidos corporales. Equilibrio ácido base.</dc:title>
  <dc:creator>MORELLA</dc:creator>
  <cp:lastModifiedBy>Cordovez Martínez María del Carmen</cp:lastModifiedBy>
  <cp:revision>117</cp:revision>
  <dcterms:created xsi:type="dcterms:W3CDTF">2020-08-26T02:55:56Z</dcterms:created>
  <dcterms:modified xsi:type="dcterms:W3CDTF">2025-05-11T23:50:17Z</dcterms:modified>
</cp:coreProperties>
</file>