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34"/>
  </p:notesMasterIdLst>
  <p:handoutMasterIdLst>
    <p:handoutMasterId r:id="rId35"/>
  </p:handoutMasterIdLst>
  <p:sldIdLst>
    <p:sldId id="380" r:id="rId3"/>
    <p:sldId id="379" r:id="rId4"/>
    <p:sldId id="264" r:id="rId5"/>
    <p:sldId id="310" r:id="rId6"/>
    <p:sldId id="360" r:id="rId7"/>
    <p:sldId id="361" r:id="rId8"/>
    <p:sldId id="362" r:id="rId9"/>
    <p:sldId id="363" r:id="rId10"/>
    <p:sldId id="364" r:id="rId11"/>
    <p:sldId id="365" r:id="rId12"/>
    <p:sldId id="367" r:id="rId13"/>
    <p:sldId id="368" r:id="rId14"/>
    <p:sldId id="366" r:id="rId15"/>
    <p:sldId id="369" r:id="rId16"/>
    <p:sldId id="377" r:id="rId17"/>
    <p:sldId id="381" r:id="rId18"/>
    <p:sldId id="382" r:id="rId19"/>
    <p:sldId id="370" r:id="rId20"/>
    <p:sldId id="371" r:id="rId21"/>
    <p:sldId id="391" r:id="rId22"/>
    <p:sldId id="392" r:id="rId23"/>
    <p:sldId id="383" r:id="rId24"/>
    <p:sldId id="384" r:id="rId25"/>
    <p:sldId id="385" r:id="rId26"/>
    <p:sldId id="386" r:id="rId27"/>
    <p:sldId id="387" r:id="rId28"/>
    <p:sldId id="388" r:id="rId29"/>
    <p:sldId id="389" r:id="rId30"/>
    <p:sldId id="390" r:id="rId31"/>
    <p:sldId id="393" r:id="rId32"/>
    <p:sldId id="376" r:id="rId33"/>
  </p:sldIdLst>
  <p:sldSz cx="9144000" cy="6858000" type="screen4x3"/>
  <p:notesSz cx="6858000" cy="9144000"/>
  <p:defaultTextStyle>
    <a:defPPr>
      <a:defRPr lang="es-C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95">
          <p15:clr>
            <a:srgbClr val="A4A3A4"/>
          </p15:clr>
        </p15:guide>
        <p15:guide id="2" pos="106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6699"/>
    <a:srgbClr val="DDDDDD"/>
    <a:srgbClr val="4B5D59"/>
    <a:srgbClr val="9933FF"/>
    <a:srgbClr val="00FF00"/>
    <a:srgbClr val="333399"/>
    <a:srgbClr val="3440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11" autoAdjust="0"/>
    <p:restoredTop sz="93677" autoAdjust="0"/>
  </p:normalViewPr>
  <p:slideViewPr>
    <p:cSldViewPr snapToObjects="1">
      <p:cViewPr varScale="1">
        <p:scale>
          <a:sx n="88" d="100"/>
          <a:sy n="88" d="100"/>
        </p:scale>
        <p:origin x="1042" y="53"/>
      </p:cViewPr>
      <p:guideLst>
        <p:guide orient="horz" pos="2795"/>
        <p:guide pos="1066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5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61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61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628B6D87-3F25-41C4-B2F4-26BDA0B52A56}" type="slidenum">
              <a:rPr lang="es-CL" altLang="es-EC"/>
              <a:pPr/>
              <a:t>‹Nº›</a:t>
            </a:fld>
            <a:endParaRPr lang="es-CL" alt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0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140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40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E2A7ED21-11AA-4B08-BF24-369153F7117C}" type="slidenum">
              <a:rPr lang="es-ES" altLang="es-EC"/>
              <a:pPr/>
              <a:t>‹Nº›</a:t>
            </a:fld>
            <a:endParaRPr lang="es-ES" alt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6284EE-9C5E-4E6F-83BA-829992AC400F}" type="slidenum">
              <a:rPr lang="es-CL" altLang="es-EC"/>
              <a:pPr/>
              <a:t>‹Nº›</a:t>
            </a:fld>
            <a:endParaRPr lang="es-CL" altLang="es-EC"/>
          </a:p>
        </p:txBody>
      </p:sp>
    </p:spTree>
    <p:extLst>
      <p:ext uri="{BB962C8B-B14F-4D97-AF65-F5344CB8AC3E}">
        <p14:creationId xmlns:p14="http://schemas.microsoft.com/office/powerpoint/2010/main" val="397688394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E2A7DE-476C-40D6-92C5-2B62F8FAB40B}" type="slidenum">
              <a:rPr lang="es-CL" altLang="es-EC"/>
              <a:pPr/>
              <a:t>‹Nº›</a:t>
            </a:fld>
            <a:endParaRPr lang="es-CL" altLang="es-EC"/>
          </a:p>
        </p:txBody>
      </p:sp>
    </p:spTree>
    <p:extLst>
      <p:ext uri="{BB962C8B-B14F-4D97-AF65-F5344CB8AC3E}">
        <p14:creationId xmlns:p14="http://schemas.microsoft.com/office/powerpoint/2010/main" val="428586839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6F7850-5193-4A24-8C0B-D8BFB6F603BB}" type="slidenum">
              <a:rPr lang="es-CL" altLang="es-EC"/>
              <a:pPr/>
              <a:t>‹Nº›</a:t>
            </a:fld>
            <a:endParaRPr lang="es-CL" altLang="es-EC"/>
          </a:p>
        </p:txBody>
      </p:sp>
    </p:spTree>
    <p:extLst>
      <p:ext uri="{BB962C8B-B14F-4D97-AF65-F5344CB8AC3E}">
        <p14:creationId xmlns:p14="http://schemas.microsoft.com/office/powerpoint/2010/main" val="335064279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9DAE2D-54E0-44AC-89E3-1007267D2473}" type="slidenum">
              <a:rPr lang="es-ES" altLang="es-EC"/>
              <a:pPr/>
              <a:t>‹Nº›</a:t>
            </a:fld>
            <a:endParaRPr lang="es-ES" altLang="es-EC"/>
          </a:p>
        </p:txBody>
      </p:sp>
    </p:spTree>
    <p:extLst>
      <p:ext uri="{BB962C8B-B14F-4D97-AF65-F5344CB8AC3E}">
        <p14:creationId xmlns:p14="http://schemas.microsoft.com/office/powerpoint/2010/main" val="3324568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59AEA7-CB9D-4DD3-BA72-6FF5D952A4ED}" type="slidenum">
              <a:rPr lang="es-ES" altLang="es-EC"/>
              <a:pPr/>
              <a:t>‹Nº›</a:t>
            </a:fld>
            <a:endParaRPr lang="es-ES" altLang="es-EC"/>
          </a:p>
        </p:txBody>
      </p:sp>
    </p:spTree>
    <p:extLst>
      <p:ext uri="{BB962C8B-B14F-4D97-AF65-F5344CB8AC3E}">
        <p14:creationId xmlns:p14="http://schemas.microsoft.com/office/powerpoint/2010/main" val="2400687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C58230-172F-4C10-8083-80C19F233CFF}" type="slidenum">
              <a:rPr lang="es-ES" altLang="es-EC"/>
              <a:pPr/>
              <a:t>‹Nº›</a:t>
            </a:fld>
            <a:endParaRPr lang="es-ES" altLang="es-EC"/>
          </a:p>
        </p:txBody>
      </p:sp>
    </p:spTree>
    <p:extLst>
      <p:ext uri="{BB962C8B-B14F-4D97-AF65-F5344CB8AC3E}">
        <p14:creationId xmlns:p14="http://schemas.microsoft.com/office/powerpoint/2010/main" val="5748899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07D8CF-EF10-47F5-9B12-5468838CECD5}" type="slidenum">
              <a:rPr lang="es-ES" altLang="es-EC"/>
              <a:pPr/>
              <a:t>‹Nº›</a:t>
            </a:fld>
            <a:endParaRPr lang="es-ES" altLang="es-EC"/>
          </a:p>
        </p:txBody>
      </p:sp>
    </p:spTree>
    <p:extLst>
      <p:ext uri="{BB962C8B-B14F-4D97-AF65-F5344CB8AC3E}">
        <p14:creationId xmlns:p14="http://schemas.microsoft.com/office/powerpoint/2010/main" val="1006485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E733FF-EE43-4102-A61A-461CC4523516}" type="slidenum">
              <a:rPr lang="es-ES" altLang="es-EC"/>
              <a:pPr/>
              <a:t>‹Nº›</a:t>
            </a:fld>
            <a:endParaRPr lang="es-ES" altLang="es-EC"/>
          </a:p>
        </p:txBody>
      </p:sp>
    </p:spTree>
    <p:extLst>
      <p:ext uri="{BB962C8B-B14F-4D97-AF65-F5344CB8AC3E}">
        <p14:creationId xmlns:p14="http://schemas.microsoft.com/office/powerpoint/2010/main" val="20800682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8514C5-C51C-4451-8CEE-4ED6B43A7DBD}" type="slidenum">
              <a:rPr lang="es-ES" altLang="es-EC"/>
              <a:pPr/>
              <a:t>‹Nº›</a:t>
            </a:fld>
            <a:endParaRPr lang="es-ES" altLang="es-EC"/>
          </a:p>
        </p:txBody>
      </p:sp>
    </p:spTree>
    <p:extLst>
      <p:ext uri="{BB962C8B-B14F-4D97-AF65-F5344CB8AC3E}">
        <p14:creationId xmlns:p14="http://schemas.microsoft.com/office/powerpoint/2010/main" val="8523097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2B62F1-4654-40B3-8706-F8FDBD5B5DFE}" type="slidenum">
              <a:rPr lang="es-ES" altLang="es-EC"/>
              <a:pPr/>
              <a:t>‹Nº›</a:t>
            </a:fld>
            <a:endParaRPr lang="es-ES" altLang="es-EC"/>
          </a:p>
        </p:txBody>
      </p:sp>
    </p:spTree>
    <p:extLst>
      <p:ext uri="{BB962C8B-B14F-4D97-AF65-F5344CB8AC3E}">
        <p14:creationId xmlns:p14="http://schemas.microsoft.com/office/powerpoint/2010/main" val="17305585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ABC9B8-16E1-4FBC-8A5F-66B352C3FB3F}" type="slidenum">
              <a:rPr lang="es-ES" altLang="es-EC"/>
              <a:pPr/>
              <a:t>‹Nº›</a:t>
            </a:fld>
            <a:endParaRPr lang="es-ES" altLang="es-EC"/>
          </a:p>
        </p:txBody>
      </p:sp>
    </p:spTree>
    <p:extLst>
      <p:ext uri="{BB962C8B-B14F-4D97-AF65-F5344CB8AC3E}">
        <p14:creationId xmlns:p14="http://schemas.microsoft.com/office/powerpoint/2010/main" val="829187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73417B-3503-433D-B29C-C767E40DF922}" type="slidenum">
              <a:rPr lang="es-CL" altLang="es-EC"/>
              <a:pPr/>
              <a:t>‹Nº›</a:t>
            </a:fld>
            <a:endParaRPr lang="es-CL" altLang="es-EC"/>
          </a:p>
        </p:txBody>
      </p:sp>
    </p:spTree>
    <p:extLst>
      <p:ext uri="{BB962C8B-B14F-4D97-AF65-F5344CB8AC3E}">
        <p14:creationId xmlns:p14="http://schemas.microsoft.com/office/powerpoint/2010/main" val="337115331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56A885-3D48-425F-B8CB-0DD3D2463CDC}" type="slidenum">
              <a:rPr lang="es-ES" altLang="es-EC"/>
              <a:pPr/>
              <a:t>‹Nº›</a:t>
            </a:fld>
            <a:endParaRPr lang="es-ES" altLang="es-EC"/>
          </a:p>
        </p:txBody>
      </p:sp>
    </p:spTree>
    <p:extLst>
      <p:ext uri="{BB962C8B-B14F-4D97-AF65-F5344CB8AC3E}">
        <p14:creationId xmlns:p14="http://schemas.microsoft.com/office/powerpoint/2010/main" val="32550332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99215D-5ECE-4127-8DA1-88DDCDB943C4}" type="slidenum">
              <a:rPr lang="es-ES" altLang="es-EC"/>
              <a:pPr/>
              <a:t>‹Nº›</a:t>
            </a:fld>
            <a:endParaRPr lang="es-ES" altLang="es-EC"/>
          </a:p>
        </p:txBody>
      </p:sp>
    </p:spTree>
    <p:extLst>
      <p:ext uri="{BB962C8B-B14F-4D97-AF65-F5344CB8AC3E}">
        <p14:creationId xmlns:p14="http://schemas.microsoft.com/office/powerpoint/2010/main" val="30145349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CDE48F-739C-431C-BE2A-79CCEFCD09F2}" type="slidenum">
              <a:rPr lang="es-ES" altLang="es-EC"/>
              <a:pPr/>
              <a:t>‹Nº›</a:t>
            </a:fld>
            <a:endParaRPr lang="es-ES" altLang="es-EC"/>
          </a:p>
        </p:txBody>
      </p:sp>
    </p:spTree>
    <p:extLst>
      <p:ext uri="{BB962C8B-B14F-4D97-AF65-F5344CB8AC3E}">
        <p14:creationId xmlns:p14="http://schemas.microsoft.com/office/powerpoint/2010/main" val="2204880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1645F4-FD38-4B29-83F2-9A93EF9E48D2}" type="slidenum">
              <a:rPr lang="es-CL" altLang="es-EC"/>
              <a:pPr/>
              <a:t>‹Nº›</a:t>
            </a:fld>
            <a:endParaRPr lang="es-CL" altLang="es-EC"/>
          </a:p>
        </p:txBody>
      </p:sp>
    </p:spTree>
    <p:extLst>
      <p:ext uri="{BB962C8B-B14F-4D97-AF65-F5344CB8AC3E}">
        <p14:creationId xmlns:p14="http://schemas.microsoft.com/office/powerpoint/2010/main" val="399911123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5D2750-26CD-4A26-AE33-62922F2DD3E8}" type="slidenum">
              <a:rPr lang="es-CL" altLang="es-EC"/>
              <a:pPr/>
              <a:t>‹Nº›</a:t>
            </a:fld>
            <a:endParaRPr lang="es-CL" altLang="es-EC"/>
          </a:p>
        </p:txBody>
      </p:sp>
    </p:spTree>
    <p:extLst>
      <p:ext uri="{BB962C8B-B14F-4D97-AF65-F5344CB8AC3E}">
        <p14:creationId xmlns:p14="http://schemas.microsoft.com/office/powerpoint/2010/main" val="301665299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3B718F-5436-404A-8356-C832AA75F3A5}" type="slidenum">
              <a:rPr lang="es-CL" altLang="es-EC"/>
              <a:pPr/>
              <a:t>‹Nº›</a:t>
            </a:fld>
            <a:endParaRPr lang="es-CL" altLang="es-EC"/>
          </a:p>
        </p:txBody>
      </p:sp>
    </p:spTree>
    <p:extLst>
      <p:ext uri="{BB962C8B-B14F-4D97-AF65-F5344CB8AC3E}">
        <p14:creationId xmlns:p14="http://schemas.microsoft.com/office/powerpoint/2010/main" val="316758388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F2A2E-BCCB-4BAD-AE8F-10D386131CAB}" type="slidenum">
              <a:rPr lang="es-CL" altLang="es-EC"/>
              <a:pPr/>
              <a:t>‹Nº›</a:t>
            </a:fld>
            <a:endParaRPr lang="es-CL" altLang="es-EC"/>
          </a:p>
        </p:txBody>
      </p:sp>
    </p:spTree>
    <p:extLst>
      <p:ext uri="{BB962C8B-B14F-4D97-AF65-F5344CB8AC3E}">
        <p14:creationId xmlns:p14="http://schemas.microsoft.com/office/powerpoint/2010/main" val="30444162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4D417C-79FA-4044-B182-D15353387906}" type="slidenum">
              <a:rPr lang="es-CL" altLang="es-EC"/>
              <a:pPr/>
              <a:t>‹Nº›</a:t>
            </a:fld>
            <a:endParaRPr lang="es-CL" altLang="es-EC"/>
          </a:p>
        </p:txBody>
      </p:sp>
    </p:spTree>
    <p:extLst>
      <p:ext uri="{BB962C8B-B14F-4D97-AF65-F5344CB8AC3E}">
        <p14:creationId xmlns:p14="http://schemas.microsoft.com/office/powerpoint/2010/main" val="177234556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BA671F-7022-4D1B-8414-8522ED690A83}" type="slidenum">
              <a:rPr lang="es-CL" altLang="es-EC"/>
              <a:pPr/>
              <a:t>‹Nº›</a:t>
            </a:fld>
            <a:endParaRPr lang="es-CL" altLang="es-EC"/>
          </a:p>
        </p:txBody>
      </p:sp>
    </p:spTree>
    <p:extLst>
      <p:ext uri="{BB962C8B-B14F-4D97-AF65-F5344CB8AC3E}">
        <p14:creationId xmlns:p14="http://schemas.microsoft.com/office/powerpoint/2010/main" val="193392775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7B5183-01B8-41F9-8C4D-4EA43A7103A3}" type="slidenum">
              <a:rPr lang="es-CL" altLang="es-EC"/>
              <a:pPr/>
              <a:t>‹Nº›</a:t>
            </a:fld>
            <a:endParaRPr lang="es-CL" altLang="es-EC"/>
          </a:p>
        </p:txBody>
      </p:sp>
    </p:spTree>
    <p:extLst>
      <p:ext uri="{BB962C8B-B14F-4D97-AF65-F5344CB8AC3E}">
        <p14:creationId xmlns:p14="http://schemas.microsoft.com/office/powerpoint/2010/main" val="254657948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EC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EC" smtClean="0"/>
              <a:t>Haga clic para modificar el estilo de texto del patrón</a:t>
            </a:r>
          </a:p>
          <a:p>
            <a:pPr lvl="1"/>
            <a:r>
              <a:rPr lang="es-CL" altLang="es-EC" smtClean="0"/>
              <a:t>Segundo nivel</a:t>
            </a:r>
          </a:p>
          <a:p>
            <a:pPr lvl="2"/>
            <a:r>
              <a:rPr lang="es-CL" altLang="es-EC" smtClean="0"/>
              <a:t>Tercer nivel</a:t>
            </a:r>
          </a:p>
          <a:p>
            <a:pPr lvl="3"/>
            <a:r>
              <a:rPr lang="es-CL" altLang="es-EC" smtClean="0"/>
              <a:t>Cuarto nivel</a:t>
            </a:r>
          </a:p>
          <a:p>
            <a:pPr lvl="4"/>
            <a:r>
              <a:rPr lang="es-CL" altLang="es-EC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fld id="{DC7E08A9-2BF3-4569-9CAB-B82A250A349F}" type="slidenum">
              <a:rPr lang="es-CL" altLang="es-EC"/>
              <a:pPr/>
              <a:t>‹Nº›</a:t>
            </a:fld>
            <a:endParaRPr lang="es-CL" alt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fld id="{C2319072-6847-46BE-81C5-0869C239B6DE}" type="slidenum">
              <a:rPr lang="es-ES" altLang="es-EC"/>
              <a:pPr/>
              <a:t>‹Nº›</a:t>
            </a:fld>
            <a:endParaRPr lang="es-ES" altLang="es-EC"/>
          </a:p>
        </p:txBody>
      </p:sp>
      <p:grpSp>
        <p:nvGrpSpPr>
          <p:cNvPr id="2053" name="Group 5"/>
          <p:cNvGrpSpPr>
            <a:grpSpLocks/>
          </p:cNvGrpSpPr>
          <p:nvPr userDrawn="1"/>
        </p:nvGrpSpPr>
        <p:grpSpPr bwMode="auto">
          <a:xfrm>
            <a:off x="6300788" y="6524625"/>
            <a:ext cx="2417762" cy="311150"/>
            <a:chOff x="4014" y="4110"/>
            <a:chExt cx="1523" cy="196"/>
          </a:xfrm>
        </p:grpSpPr>
        <p:sp>
          <p:nvSpPr>
            <p:cNvPr id="2060" name="Text Box 6"/>
            <p:cNvSpPr txBox="1">
              <a:spLocks noChangeArrowheads="1"/>
            </p:cNvSpPr>
            <p:nvPr/>
          </p:nvSpPr>
          <p:spPr bwMode="auto">
            <a:xfrm>
              <a:off x="4014" y="4156"/>
              <a:ext cx="980" cy="1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lnSpc>
                  <a:spcPct val="60000"/>
                </a:lnSpc>
                <a:defRPr/>
              </a:pPr>
              <a:r>
                <a:rPr lang="es-CL" sz="800" b="1" smtClean="0">
                  <a:latin typeface="Arial" charset="0"/>
                </a:rPr>
                <a:t>Propiedad Intelectual Cpech</a:t>
              </a:r>
              <a:endParaRPr lang="es-ES" sz="800" b="1" smtClean="0">
                <a:latin typeface="Arial" charset="0"/>
              </a:endParaRPr>
            </a:p>
          </p:txBody>
        </p:sp>
        <p:pic>
          <p:nvPicPr>
            <p:cNvPr id="2061" name="Picture 7" descr="Biologia"/>
            <p:cNvPicPr>
              <a:picLocks noChangeAspect="1" noChangeArrowheads="1"/>
            </p:cNvPicPr>
            <p:nvPr/>
          </p:nvPicPr>
          <p:blipFill>
            <a:blip r:embed="rId1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57" y="4110"/>
              <a:ext cx="680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4872" name="Rectangle 8"/>
          <p:cNvSpPr>
            <a:spLocks noChangeArrowheads="1"/>
          </p:cNvSpPr>
          <p:nvPr userDrawn="1"/>
        </p:nvSpPr>
        <p:spPr bwMode="auto">
          <a:xfrm>
            <a:off x="1655763" y="2133600"/>
            <a:ext cx="6156325" cy="879475"/>
          </a:xfrm>
          <a:prstGeom prst="rect">
            <a:avLst/>
          </a:prstGeom>
          <a:solidFill>
            <a:srgbClr val="333399">
              <a:alpha val="14902"/>
            </a:srgbClr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endParaRPr lang="es-CL"/>
          </a:p>
        </p:txBody>
      </p:sp>
      <p:sp>
        <p:nvSpPr>
          <p:cNvPr id="164873" name="Rectangle 9"/>
          <p:cNvSpPr>
            <a:spLocks noChangeArrowheads="1"/>
          </p:cNvSpPr>
          <p:nvPr userDrawn="1"/>
        </p:nvSpPr>
        <p:spPr bwMode="auto">
          <a:xfrm>
            <a:off x="1655763" y="2133600"/>
            <a:ext cx="1728787" cy="879475"/>
          </a:xfrm>
          <a:prstGeom prst="rect">
            <a:avLst/>
          </a:prstGeom>
          <a:solidFill>
            <a:srgbClr val="333399">
              <a:alpha val="14902"/>
            </a:srgbClr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endParaRPr lang="es-CL"/>
          </a:p>
        </p:txBody>
      </p:sp>
      <p:sp>
        <p:nvSpPr>
          <p:cNvPr id="112657" name="Text Box 17"/>
          <p:cNvSpPr txBox="1">
            <a:spLocks noChangeArrowheads="1"/>
          </p:cNvSpPr>
          <p:nvPr userDrawn="1"/>
        </p:nvSpPr>
        <p:spPr bwMode="auto">
          <a:xfrm>
            <a:off x="1476375" y="3325813"/>
            <a:ext cx="5400675" cy="6413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defRPr/>
            </a:pPr>
            <a:r>
              <a:rPr lang="es-CL" sz="1500" smtClean="0">
                <a:latin typeface="Arial" charset="0"/>
              </a:rPr>
              <a:t>ESTE MATERIAL SE ENCUENTRA PROTEGIDO POR EL REGISTRO DE PROPIEDAD INTELECTUAL.</a:t>
            </a:r>
            <a:endParaRPr lang="es-ES" sz="1500" smtClean="0">
              <a:latin typeface="Arial" charset="0"/>
            </a:endParaRPr>
          </a:p>
        </p:txBody>
      </p:sp>
      <p:sp>
        <p:nvSpPr>
          <p:cNvPr id="2" name="Text Box 17"/>
          <p:cNvSpPr txBox="1">
            <a:spLocks noChangeArrowheads="1"/>
          </p:cNvSpPr>
          <p:nvPr userDrawn="1"/>
        </p:nvSpPr>
        <p:spPr bwMode="auto">
          <a:xfrm>
            <a:off x="1727200" y="2117725"/>
            <a:ext cx="3852863" cy="8969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1701800" indent="-17018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defRPr/>
            </a:pPr>
            <a:r>
              <a:rPr lang="es-CL" sz="1600" smtClean="0">
                <a:latin typeface="Arial" charset="0"/>
              </a:rPr>
              <a:t>Equipo Editorial:	Patricia Valdés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s-CL" sz="1600" smtClean="0">
                <a:latin typeface="Arial" charset="0"/>
              </a:rPr>
              <a:t>	Olga Orchard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s-CL" sz="1600" smtClean="0">
                <a:latin typeface="Arial" charset="0"/>
              </a:rPr>
              <a:t>	Pablo Espinosa</a:t>
            </a:r>
            <a:endParaRPr lang="es-ES" sz="1600" smtClean="0">
              <a:latin typeface="Arial" charset="0"/>
            </a:endParaRPr>
          </a:p>
        </p:txBody>
      </p:sp>
      <p:sp>
        <p:nvSpPr>
          <p:cNvPr id="2058" name="Line 12"/>
          <p:cNvSpPr>
            <a:spLocks noChangeShapeType="1"/>
          </p:cNvSpPr>
          <p:nvPr userDrawn="1"/>
        </p:nvSpPr>
        <p:spPr bwMode="auto">
          <a:xfrm>
            <a:off x="9144000" y="2060575"/>
            <a:ext cx="0" cy="169227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endParaRPr lang="es-CL"/>
          </a:p>
        </p:txBody>
      </p:sp>
      <p:pic>
        <p:nvPicPr>
          <p:cNvPr id="2059" name="Picture 13" descr="Logo Material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120900"/>
            <a:ext cx="1476375" cy="127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164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000"/>
                                        <p:tgtEl>
                                          <p:spTgt spid="164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2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72" grpId="0" animBg="1"/>
      <p:bldP spid="164873" grpId="0" animBg="1"/>
      <p:bldP spid="112657" grpId="0"/>
      <p:bldP spid="2" grpId="0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wmf"/><Relationship Id="rId4" Type="http://schemas.openxmlformats.org/officeDocument/2006/relationships/image" Target="../media/image17.gi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5.wmf"/><Relationship Id="rId9" Type="http://schemas.openxmlformats.org/officeDocument/2006/relationships/image" Target="../media/image2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9.xml"/><Relationship Id="rId4" Type="http://schemas.openxmlformats.org/officeDocument/2006/relationships/slide" Target="slide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42" name="Picture 2" descr="1036079_12473214 cop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592388" y="519113"/>
            <a:ext cx="6153150" cy="1470025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  <a:defRPr/>
            </a:pPr>
            <a:r>
              <a:rPr lang="es-ES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Desigualdades e Inecuaciones</a:t>
            </a:r>
            <a:endParaRPr lang="es-ES" sz="36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pic>
        <p:nvPicPr>
          <p:cNvPr id="163844" name="Picture 4" descr="Algebra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44900"/>
            <a:ext cx="2155825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45" name="Picture 5" descr="Dad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513" y="4095750"/>
            <a:ext cx="1514475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46" name="Picture 6" descr="Sum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13" y="1447800"/>
            <a:ext cx="2325687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47" name="Picture 7" descr="Algebr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25926">
            <a:off x="0" y="673100"/>
            <a:ext cx="1979613" cy="154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48" name="Picture 8" descr="Número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975"/>
            <a:ext cx="1158875" cy="165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49" name="Picture 9" descr="Pitágora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6213"/>
            <a:ext cx="12414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50" name="Picture 10" descr="Dado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600" y="2776538"/>
            <a:ext cx="108585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51" name="Picture 11" descr="Calendario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885479">
            <a:off x="0" y="3035300"/>
            <a:ext cx="1082675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52" name="Picture 12" descr="Compás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25" y="2236788"/>
            <a:ext cx="1941513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54" name="Picture 1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38" y="377825"/>
            <a:ext cx="1627187" cy="10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55" decel="100000"/>
                                        <p:tgtEl>
                                          <p:spTgt spid="1638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155" decel="100000"/>
                                        <p:tgtEl>
                                          <p:spTgt spid="16384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6384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155" fill="hold"/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155" fill="hold"/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3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3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38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3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3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63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63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38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63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63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3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8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8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8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8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8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8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8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8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63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7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7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638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63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63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84" presetID="54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4 -0.01065  0.018 -0.02131  0.023 -0.02131  c 0.031 0  0.063 0.16647  0.063 0.33295  c 0 -0.0839  0.016 -0.16647  0.031 -0.16647  c 0.016 0  0.031 0.0839  0.031 0.16647  c 0 -0.04129  0.008 -0.0839  0.016 -0.0839  c 0.008 0  0.016 0.04129  0.016 0.0839  c 0 -0.02131  0.004 -0.04129  0.008 -0.04129  c 0.004 0  0.008 0.02131  0.008 0.04129  c 0 -0.01065  0.002 -0.02131  0.004 -0.02131  c 0.001 0  0.004 0.01065  0.004 0.02131  c 0 -0.00533  0.001 -0.01065  0.002 -0.01065  c 0 0.00133  0.002 0.00533  0.002 0.01065  c 0 -0.00266  0 -0.00533  0.001 -0.00533  c 0 0.00133  0.001 0.00266  0.001 0.00533  c 0 -0.00133  0 -0.00266  0 -0.004  c 0.001 0  0.001 0.00133  0.001 0.00266  c 0.001 0  0.001 -0.00133  0.001 -0.00266  c 0.001 0  0.001 0.00133  0.001 0.00266  E" pathEditMode="relative" ptsTypes="">
                                      <p:cBhvr>
                                        <p:cTn id="85" dur="2000" fill="hold"/>
                                        <p:tgtEl>
                                          <p:spTgt spid="1638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42" name="Rectangle 10"/>
          <p:cNvSpPr>
            <a:spLocks noChangeArrowheads="1"/>
          </p:cNvSpPr>
          <p:nvPr/>
        </p:nvSpPr>
        <p:spPr bwMode="auto">
          <a:xfrm>
            <a:off x="2124075" y="2492375"/>
            <a:ext cx="4464050" cy="649288"/>
          </a:xfrm>
          <a:prstGeom prst="rect">
            <a:avLst/>
          </a:prstGeom>
          <a:solidFill>
            <a:srgbClr val="FFFF99">
              <a:alpha val="1490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s-ES" altLang="es-EC"/>
          </a:p>
        </p:txBody>
      </p:sp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0" y="477838"/>
            <a:ext cx="9144000" cy="647700"/>
          </a:xfrm>
          <a:prstGeom prst="rect">
            <a:avLst/>
          </a:prstGeom>
          <a:solidFill>
            <a:srgbClr val="006699">
              <a:alpha val="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790700" indent="-342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s-MX" altLang="es-EC" sz="3600">
                <a:solidFill>
                  <a:srgbClr val="336699"/>
                </a:solidFill>
              </a:rPr>
              <a:t>2. Intervalos</a:t>
            </a:r>
            <a:endParaRPr lang="es-CL" altLang="es-EC" sz="3600">
              <a:solidFill>
                <a:srgbClr val="336699"/>
              </a:solidFill>
              <a:latin typeface="Arial" panose="020B0604020202020204" pitchFamily="34" charset="0"/>
            </a:endParaRPr>
          </a:p>
        </p:txBody>
      </p:sp>
      <p:sp>
        <p:nvSpPr>
          <p:cNvPr id="146437" name="Rectangle 5"/>
          <p:cNvSpPr>
            <a:spLocks noChangeArrowheads="1"/>
          </p:cNvSpPr>
          <p:nvPr/>
        </p:nvSpPr>
        <p:spPr bwMode="auto">
          <a:xfrm>
            <a:off x="2052638" y="1196975"/>
            <a:ext cx="68405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ES" altLang="es-EC" sz="1600">
                <a:solidFill>
                  <a:srgbClr val="4B5D59"/>
                </a:solidFill>
              </a:rPr>
              <a:t>Los intervalos son subconjuntos de los números reales que se pueden representar gráficamente en la recta numérica.</a:t>
            </a:r>
          </a:p>
        </p:txBody>
      </p:sp>
      <p:sp>
        <p:nvSpPr>
          <p:cNvPr id="146438" name="Rectangle 6"/>
          <p:cNvSpPr>
            <a:spLocks noChangeArrowheads="1"/>
          </p:cNvSpPr>
          <p:nvPr/>
        </p:nvSpPr>
        <p:spPr bwMode="auto">
          <a:xfrm>
            <a:off x="0" y="2030413"/>
            <a:ext cx="9144000" cy="461962"/>
          </a:xfrm>
          <a:prstGeom prst="rect">
            <a:avLst/>
          </a:prstGeom>
          <a:solidFill>
            <a:srgbClr val="533F87">
              <a:alpha val="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990600" indent="-342900" eaLnBrk="0" hangingPunct="0"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s-CL" altLang="es-EC" sz="2800">
                <a:solidFill>
                  <a:srgbClr val="533F87"/>
                </a:solidFill>
                <a:latin typeface="Arial" panose="020B0604020202020204" pitchFamily="34" charset="0"/>
              </a:rPr>
              <a:t>   </a:t>
            </a:r>
            <a:r>
              <a:rPr lang="es-ES" altLang="es-EC" sz="2800">
                <a:solidFill>
                  <a:srgbClr val="533F87"/>
                </a:solidFill>
                <a:latin typeface="Arial" panose="020B0604020202020204" pitchFamily="34" charset="0"/>
              </a:rPr>
              <a:t>    2.</a:t>
            </a:r>
            <a:r>
              <a:rPr lang="es-CL" altLang="es-EC" sz="2800">
                <a:solidFill>
                  <a:srgbClr val="533F87"/>
                </a:solidFill>
                <a:latin typeface="Arial" panose="020B0604020202020204" pitchFamily="34" charset="0"/>
              </a:rPr>
              <a:t>1.</a:t>
            </a:r>
            <a:r>
              <a:rPr lang="es-ES" altLang="es-EC" sz="2800">
                <a:solidFill>
                  <a:srgbClr val="533F87"/>
                </a:solidFill>
                <a:latin typeface="Arial" panose="020B0604020202020204" pitchFamily="34" charset="0"/>
              </a:rPr>
              <a:t> </a:t>
            </a:r>
            <a:r>
              <a:rPr lang="es-CL" altLang="es-EC" sz="2800">
                <a:solidFill>
                  <a:srgbClr val="533F87"/>
                </a:solidFill>
                <a:latin typeface="Arial" panose="020B0604020202020204" pitchFamily="34" charset="0"/>
              </a:rPr>
              <a:t>Intervalo abierto </a:t>
            </a:r>
            <a:endParaRPr lang="es-ES" altLang="es-EC" sz="2800">
              <a:solidFill>
                <a:srgbClr val="533F87"/>
              </a:solidFill>
              <a:latin typeface="Arial" panose="020B0604020202020204" pitchFamily="34" charset="0"/>
            </a:endParaRPr>
          </a:p>
        </p:txBody>
      </p:sp>
      <p:sp>
        <p:nvSpPr>
          <p:cNvPr id="146439" name="Rectangle 7"/>
          <p:cNvSpPr>
            <a:spLocks noChangeArrowheads="1"/>
          </p:cNvSpPr>
          <p:nvPr/>
        </p:nvSpPr>
        <p:spPr bwMode="auto">
          <a:xfrm>
            <a:off x="2052638" y="3141663"/>
            <a:ext cx="575945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CL" altLang="es-EC" sz="1600">
                <a:solidFill>
                  <a:srgbClr val="4B5D59"/>
                </a:solidFill>
              </a:rPr>
              <a:t>Incluye a todos los reales comprendidos entre </a:t>
            </a:r>
            <a:r>
              <a:rPr lang="es-CL" altLang="es-EC" sz="1600" b="1">
                <a:solidFill>
                  <a:srgbClr val="006699"/>
                </a:solidFill>
              </a:rPr>
              <a:t>a</a:t>
            </a:r>
            <a:r>
              <a:rPr lang="es-CL" altLang="es-EC" sz="1600">
                <a:solidFill>
                  <a:srgbClr val="4B5D59"/>
                </a:solidFill>
              </a:rPr>
              <a:t> y</a:t>
            </a:r>
            <a:r>
              <a:rPr lang="es-CL" altLang="es-EC" sz="1600">
                <a:solidFill>
                  <a:srgbClr val="006699"/>
                </a:solidFill>
              </a:rPr>
              <a:t> </a:t>
            </a:r>
            <a:r>
              <a:rPr lang="es-CL" altLang="es-EC" sz="1600" b="1">
                <a:solidFill>
                  <a:srgbClr val="006699"/>
                </a:solidFill>
              </a:rPr>
              <a:t>b</a:t>
            </a:r>
            <a:r>
              <a:rPr lang="es-CL" altLang="es-EC" sz="1600">
                <a:solidFill>
                  <a:srgbClr val="4B5D59"/>
                </a:solidFill>
              </a:rPr>
              <a:t>, sin incluir a </a:t>
            </a:r>
            <a:r>
              <a:rPr lang="es-CL" altLang="es-EC" sz="1600">
                <a:solidFill>
                  <a:srgbClr val="006699"/>
                </a:solidFill>
              </a:rPr>
              <a:t>“</a:t>
            </a:r>
            <a:r>
              <a:rPr lang="es-CL" altLang="es-EC" sz="1600" b="1">
                <a:solidFill>
                  <a:srgbClr val="006699"/>
                </a:solidFill>
              </a:rPr>
              <a:t>a</a:t>
            </a:r>
            <a:r>
              <a:rPr lang="es-CL" altLang="es-EC" sz="1600">
                <a:solidFill>
                  <a:srgbClr val="006699"/>
                </a:solidFill>
              </a:rPr>
              <a:t>”</a:t>
            </a:r>
            <a:r>
              <a:rPr lang="es-CL" altLang="es-EC" sz="1600">
                <a:solidFill>
                  <a:srgbClr val="4B5D59"/>
                </a:solidFill>
              </a:rPr>
              <a:t>, ni</a:t>
            </a:r>
            <a:r>
              <a:rPr lang="es-CL" altLang="es-EC" sz="1600" b="1">
                <a:solidFill>
                  <a:srgbClr val="4B5D59"/>
                </a:solidFill>
              </a:rPr>
              <a:t> </a:t>
            </a:r>
            <a:r>
              <a:rPr lang="es-CL" altLang="es-EC" sz="1600">
                <a:solidFill>
                  <a:srgbClr val="006699"/>
                </a:solidFill>
              </a:rPr>
              <a:t>“</a:t>
            </a:r>
            <a:r>
              <a:rPr lang="es-CL" altLang="es-EC" sz="1600" b="1">
                <a:solidFill>
                  <a:srgbClr val="006699"/>
                </a:solidFill>
              </a:rPr>
              <a:t>b</a:t>
            </a:r>
            <a:r>
              <a:rPr lang="es-CL" altLang="es-EC" sz="1600">
                <a:solidFill>
                  <a:srgbClr val="006699"/>
                </a:solidFill>
              </a:rPr>
              <a:t>”.</a:t>
            </a:r>
            <a:r>
              <a:rPr lang="es-CL" altLang="es-EC" sz="1600">
                <a:solidFill>
                  <a:srgbClr val="4B5D59"/>
                </a:solidFill>
              </a:rPr>
              <a:t/>
            </a:r>
            <a:br>
              <a:rPr lang="es-CL" altLang="es-EC" sz="1600">
                <a:solidFill>
                  <a:srgbClr val="4B5D59"/>
                </a:solidFill>
              </a:rPr>
            </a:br>
            <a:endParaRPr lang="en-US" altLang="es-EC" sz="1600">
              <a:solidFill>
                <a:srgbClr val="4B5D59"/>
              </a:solidFill>
            </a:endParaRPr>
          </a:p>
        </p:txBody>
      </p:sp>
      <p:sp>
        <p:nvSpPr>
          <p:cNvPr id="146440" name="Rectangle 8"/>
          <p:cNvSpPr>
            <a:spLocks noChangeArrowheads="1"/>
          </p:cNvSpPr>
          <p:nvPr/>
        </p:nvSpPr>
        <p:spPr bwMode="auto">
          <a:xfrm>
            <a:off x="2051050" y="2673350"/>
            <a:ext cx="45370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es-EC">
                <a:solidFill>
                  <a:srgbClr val="006699"/>
                </a:solidFill>
              </a:rPr>
              <a:t>] </a:t>
            </a:r>
            <a:r>
              <a:rPr lang="es-ES" altLang="es-EC">
                <a:solidFill>
                  <a:srgbClr val="006699"/>
                </a:solidFill>
              </a:rPr>
              <a:t>a,b </a:t>
            </a:r>
            <a:r>
              <a:rPr lang="en-US" altLang="es-EC">
                <a:solidFill>
                  <a:srgbClr val="006699"/>
                </a:solidFill>
              </a:rPr>
              <a:t>[</a:t>
            </a:r>
            <a:r>
              <a:rPr lang="en-US" altLang="es-EC">
                <a:solidFill>
                  <a:srgbClr val="4B5D59"/>
                </a:solidFill>
              </a:rPr>
              <a:t> </a:t>
            </a:r>
            <a:r>
              <a:rPr lang="en-US" altLang="es-EC">
                <a:solidFill>
                  <a:srgbClr val="FF6600"/>
                </a:solidFill>
              </a:rPr>
              <a:t>= </a:t>
            </a:r>
            <a:r>
              <a:rPr lang="en-US" altLang="es-EC">
                <a:solidFill>
                  <a:schemeClr val="hlink"/>
                </a:solidFill>
              </a:rPr>
              <a:t>{</a:t>
            </a:r>
            <a:r>
              <a:rPr lang="en-US" altLang="es-EC">
                <a:solidFill>
                  <a:srgbClr val="4B5D59"/>
                </a:solidFill>
              </a:rPr>
              <a:t> </a:t>
            </a:r>
            <a:r>
              <a:rPr lang="en-US" altLang="es-EC">
                <a:solidFill>
                  <a:schemeClr val="hlink"/>
                </a:solidFill>
              </a:rPr>
              <a:t>x </a:t>
            </a:r>
            <a:r>
              <a:rPr lang="ru-RU" altLang="es-EC">
                <a:solidFill>
                  <a:schemeClr val="hlink"/>
                </a:solidFill>
              </a:rPr>
              <a:t>Є</a:t>
            </a:r>
            <a:r>
              <a:rPr lang="es-CL" altLang="es-EC">
                <a:solidFill>
                  <a:schemeClr val="hlink"/>
                </a:solidFill>
              </a:rPr>
              <a:t> </a:t>
            </a:r>
            <a:r>
              <a:rPr lang="es-CL" altLang="es-EC">
                <a:solidFill>
                  <a:schemeClr val="hlink"/>
                </a:solidFill>
                <a:latin typeface="Arial Unicode MS" pitchFamily="34" charset="-128"/>
              </a:rPr>
              <a:t>IR</a:t>
            </a:r>
            <a:r>
              <a:rPr lang="es-CL" altLang="es-EC">
                <a:solidFill>
                  <a:schemeClr val="hlink"/>
                </a:solidFill>
              </a:rPr>
              <a:t> / a &lt; x &lt; b </a:t>
            </a:r>
            <a:r>
              <a:rPr lang="en-US" altLang="es-EC">
                <a:solidFill>
                  <a:schemeClr val="hlink"/>
                </a:solidFill>
              </a:rPr>
              <a:t>}</a:t>
            </a:r>
            <a:endParaRPr lang="es-ES" altLang="es-EC">
              <a:solidFill>
                <a:schemeClr val="hlink"/>
              </a:solidFill>
            </a:endParaRP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2051050" y="4430713"/>
            <a:ext cx="3744913" cy="798512"/>
            <a:chOff x="1292" y="2791"/>
            <a:chExt cx="2359" cy="503"/>
          </a:xfrm>
        </p:grpSpPr>
        <p:sp>
          <p:nvSpPr>
            <p:cNvPr id="14349" name="Line 11"/>
            <p:cNvSpPr>
              <a:spLocks noChangeShapeType="1"/>
            </p:cNvSpPr>
            <p:nvPr/>
          </p:nvSpPr>
          <p:spPr bwMode="auto">
            <a:xfrm>
              <a:off x="1565" y="3018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14350" name="Rectangle 12" descr="Diagonal hacia arriba ancha"/>
            <p:cNvSpPr>
              <a:spLocks noChangeArrowheads="1"/>
            </p:cNvSpPr>
            <p:nvPr/>
          </p:nvSpPr>
          <p:spPr bwMode="auto">
            <a:xfrm>
              <a:off x="2064" y="2791"/>
              <a:ext cx="726" cy="227"/>
            </a:xfrm>
            <a:prstGeom prst="rect">
              <a:avLst/>
            </a:prstGeom>
            <a:pattFill prst="wdUpDiag">
              <a:fgClr>
                <a:srgbClr val="99CCFF"/>
              </a:fgClr>
              <a:bgClr>
                <a:schemeClr val="bg1"/>
              </a:bgClr>
            </a:pattFill>
            <a:ln w="9525">
              <a:solidFill>
                <a:srgbClr val="0066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  <p:sp>
          <p:nvSpPr>
            <p:cNvPr id="14351" name="Oval 13"/>
            <p:cNvSpPr>
              <a:spLocks noChangeArrowheads="1"/>
            </p:cNvSpPr>
            <p:nvPr/>
          </p:nvSpPr>
          <p:spPr bwMode="auto">
            <a:xfrm>
              <a:off x="2744" y="2972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  <p:sp>
          <p:nvSpPr>
            <p:cNvPr id="14352" name="Oval 14"/>
            <p:cNvSpPr>
              <a:spLocks noChangeArrowheads="1"/>
            </p:cNvSpPr>
            <p:nvPr/>
          </p:nvSpPr>
          <p:spPr bwMode="auto">
            <a:xfrm>
              <a:off x="2018" y="2972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  <p:sp>
          <p:nvSpPr>
            <p:cNvPr id="14353" name="Text Box 15"/>
            <p:cNvSpPr txBox="1">
              <a:spLocks noChangeArrowheads="1"/>
            </p:cNvSpPr>
            <p:nvPr/>
          </p:nvSpPr>
          <p:spPr bwMode="auto">
            <a:xfrm>
              <a:off x="1974" y="3063"/>
              <a:ext cx="2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altLang="es-EC">
                  <a:solidFill>
                    <a:srgbClr val="006699"/>
                  </a:solidFill>
                </a:rPr>
                <a:t>a</a:t>
              </a:r>
              <a:endParaRPr lang="es-ES" altLang="es-EC">
                <a:solidFill>
                  <a:srgbClr val="006699"/>
                </a:solidFill>
              </a:endParaRPr>
            </a:p>
          </p:txBody>
        </p:sp>
        <p:sp>
          <p:nvSpPr>
            <p:cNvPr id="14354" name="Text Box 16"/>
            <p:cNvSpPr txBox="1">
              <a:spLocks noChangeArrowheads="1"/>
            </p:cNvSpPr>
            <p:nvPr/>
          </p:nvSpPr>
          <p:spPr bwMode="auto">
            <a:xfrm>
              <a:off x="2699" y="3063"/>
              <a:ext cx="2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altLang="es-EC">
                  <a:solidFill>
                    <a:srgbClr val="006699"/>
                  </a:solidFill>
                </a:rPr>
                <a:t>b</a:t>
              </a:r>
              <a:endParaRPr lang="es-ES" altLang="es-EC">
                <a:solidFill>
                  <a:srgbClr val="006699"/>
                </a:solidFill>
              </a:endParaRPr>
            </a:p>
          </p:txBody>
        </p:sp>
        <p:sp>
          <p:nvSpPr>
            <p:cNvPr id="14355" name="Text Box 17"/>
            <p:cNvSpPr txBox="1">
              <a:spLocks noChangeArrowheads="1"/>
            </p:cNvSpPr>
            <p:nvPr/>
          </p:nvSpPr>
          <p:spPr bwMode="auto">
            <a:xfrm>
              <a:off x="1292" y="2896"/>
              <a:ext cx="3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altLang="es-EC" sz="1600">
                  <a:solidFill>
                    <a:srgbClr val="006699"/>
                  </a:solidFill>
                </a:rPr>
                <a:t>-∞</a:t>
              </a:r>
            </a:p>
          </p:txBody>
        </p:sp>
        <p:sp>
          <p:nvSpPr>
            <p:cNvPr id="14356" name="Text Box 18"/>
            <p:cNvSpPr txBox="1">
              <a:spLocks noChangeArrowheads="1"/>
            </p:cNvSpPr>
            <p:nvPr/>
          </p:nvSpPr>
          <p:spPr bwMode="auto">
            <a:xfrm>
              <a:off x="3287" y="2896"/>
              <a:ext cx="3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altLang="es-EC" sz="1600">
                  <a:solidFill>
                    <a:srgbClr val="006699"/>
                  </a:solidFill>
                </a:rPr>
                <a:t>+∞</a:t>
              </a:r>
            </a:p>
          </p:txBody>
        </p:sp>
      </p:grpSp>
      <p:sp>
        <p:nvSpPr>
          <p:cNvPr id="146452" name="Text Box 20"/>
          <p:cNvSpPr txBox="1">
            <a:spLocks noChangeArrowheads="1"/>
          </p:cNvSpPr>
          <p:nvPr/>
        </p:nvSpPr>
        <p:spPr bwMode="auto">
          <a:xfrm>
            <a:off x="2051050" y="3813175"/>
            <a:ext cx="2232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>
                <a:solidFill>
                  <a:srgbClr val="4B5D59"/>
                </a:solidFill>
              </a:rPr>
              <a:t>Gráficamente:</a:t>
            </a:r>
            <a:endParaRPr lang="es-ES" altLang="es-EC" sz="1600">
              <a:solidFill>
                <a:srgbClr val="4B5D59"/>
              </a:solidFill>
            </a:endParaRPr>
          </a:p>
        </p:txBody>
      </p:sp>
      <p:sp>
        <p:nvSpPr>
          <p:cNvPr id="14346" name="AutoShape 2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748713" y="6453188"/>
            <a:ext cx="360362" cy="360362"/>
          </a:xfrm>
          <a:prstGeom prst="actionButtonBackPrevious">
            <a:avLst/>
          </a:prstGeom>
          <a:solidFill>
            <a:srgbClr val="E7F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s-ES" altLang="es-EC"/>
          </a:p>
        </p:txBody>
      </p:sp>
      <p:pic>
        <p:nvPicPr>
          <p:cNvPr id="146456" name="Picture 24" descr="Imagen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37725">
            <a:off x="4714875" y="115888"/>
            <a:ext cx="1081088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6458" name="Rectangle 26"/>
          <p:cNvSpPr>
            <a:spLocks noChangeArrowheads="1"/>
          </p:cNvSpPr>
          <p:nvPr/>
        </p:nvSpPr>
        <p:spPr bwMode="auto">
          <a:xfrm>
            <a:off x="2051050" y="5459413"/>
            <a:ext cx="5759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CL" altLang="es-EC" sz="1600">
                <a:solidFill>
                  <a:srgbClr val="006699"/>
                </a:solidFill>
              </a:rPr>
              <a:t>Observación: </a:t>
            </a:r>
            <a:r>
              <a:rPr lang="en-US" altLang="es-EC">
                <a:solidFill>
                  <a:srgbClr val="006699"/>
                </a:solidFill>
              </a:rPr>
              <a:t>] </a:t>
            </a:r>
            <a:r>
              <a:rPr lang="es-ES" altLang="es-EC">
                <a:solidFill>
                  <a:srgbClr val="006699"/>
                </a:solidFill>
              </a:rPr>
              <a:t>a,b </a:t>
            </a:r>
            <a:r>
              <a:rPr lang="en-US" altLang="es-EC">
                <a:solidFill>
                  <a:srgbClr val="006699"/>
                </a:solidFill>
              </a:rPr>
              <a:t>[ </a:t>
            </a:r>
            <a:r>
              <a:rPr lang="en-US" altLang="es-EC">
                <a:solidFill>
                  <a:srgbClr val="FF6600"/>
                </a:solidFill>
              </a:rPr>
              <a:t>=</a:t>
            </a:r>
            <a:r>
              <a:rPr lang="en-US" altLang="es-EC">
                <a:solidFill>
                  <a:srgbClr val="006699"/>
                </a:solidFill>
              </a:rPr>
              <a:t> (a,b)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6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6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6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6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6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6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6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42" grpId="0" animBg="1"/>
      <p:bldP spid="146436" grpId="0" animBg="1"/>
      <p:bldP spid="146437" grpId="0"/>
      <p:bldP spid="146438" grpId="0" animBg="1"/>
      <p:bldP spid="146439" grpId="0"/>
      <p:bldP spid="146440" grpId="0"/>
      <p:bldP spid="146452" grpId="0"/>
      <p:bldP spid="1464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0" y="446088"/>
            <a:ext cx="9144000" cy="461962"/>
          </a:xfrm>
          <a:prstGeom prst="rect">
            <a:avLst/>
          </a:prstGeom>
          <a:solidFill>
            <a:srgbClr val="533F87">
              <a:alpha val="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990600" indent="-342900" eaLnBrk="0" hangingPunct="0"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s-CL" altLang="es-EC" sz="2800">
                <a:solidFill>
                  <a:srgbClr val="533F87"/>
                </a:solidFill>
                <a:latin typeface="Arial" panose="020B0604020202020204" pitchFamily="34" charset="0"/>
              </a:rPr>
              <a:t>   </a:t>
            </a:r>
            <a:r>
              <a:rPr lang="es-ES" altLang="es-EC" sz="2800">
                <a:solidFill>
                  <a:srgbClr val="533F87"/>
                </a:solidFill>
                <a:latin typeface="Arial" panose="020B0604020202020204" pitchFamily="34" charset="0"/>
              </a:rPr>
              <a:t>    2.</a:t>
            </a:r>
            <a:r>
              <a:rPr lang="es-CL" altLang="es-EC" sz="2800">
                <a:solidFill>
                  <a:srgbClr val="533F87"/>
                </a:solidFill>
                <a:latin typeface="Arial" panose="020B0604020202020204" pitchFamily="34" charset="0"/>
              </a:rPr>
              <a:t>2.</a:t>
            </a:r>
            <a:r>
              <a:rPr lang="es-ES" altLang="es-EC" sz="2800">
                <a:solidFill>
                  <a:srgbClr val="533F87"/>
                </a:solidFill>
                <a:latin typeface="Arial" panose="020B0604020202020204" pitchFamily="34" charset="0"/>
              </a:rPr>
              <a:t> </a:t>
            </a:r>
            <a:r>
              <a:rPr lang="es-CL" altLang="es-EC" sz="2800">
                <a:solidFill>
                  <a:srgbClr val="533F87"/>
                </a:solidFill>
                <a:latin typeface="Arial" panose="020B0604020202020204" pitchFamily="34" charset="0"/>
              </a:rPr>
              <a:t>Intervalo cerrado</a:t>
            </a:r>
            <a:endParaRPr lang="es-ES" altLang="es-EC" sz="2800">
              <a:solidFill>
                <a:srgbClr val="533F87"/>
              </a:solidFill>
              <a:latin typeface="Arial" panose="020B0604020202020204" pitchFamily="34" charset="0"/>
            </a:endParaRPr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2052638" y="1557338"/>
            <a:ext cx="575945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CL" altLang="es-EC" sz="1600">
                <a:solidFill>
                  <a:srgbClr val="4B5D59"/>
                </a:solidFill>
              </a:rPr>
              <a:t>Incluye a todos los reales comprendidos entre </a:t>
            </a:r>
            <a:r>
              <a:rPr lang="es-CL" altLang="es-EC" sz="1600" b="1">
                <a:solidFill>
                  <a:srgbClr val="006699"/>
                </a:solidFill>
              </a:rPr>
              <a:t>a</a:t>
            </a:r>
            <a:r>
              <a:rPr lang="es-CL" altLang="es-EC" sz="1600">
                <a:solidFill>
                  <a:srgbClr val="4B5D59"/>
                </a:solidFill>
              </a:rPr>
              <a:t> y</a:t>
            </a:r>
            <a:r>
              <a:rPr lang="es-CL" altLang="es-EC" sz="1600">
                <a:solidFill>
                  <a:srgbClr val="006699"/>
                </a:solidFill>
              </a:rPr>
              <a:t> </a:t>
            </a:r>
            <a:r>
              <a:rPr lang="es-CL" altLang="es-EC" sz="1600" b="1">
                <a:solidFill>
                  <a:srgbClr val="006699"/>
                </a:solidFill>
              </a:rPr>
              <a:t>b</a:t>
            </a:r>
            <a:r>
              <a:rPr lang="es-CL" altLang="es-EC" sz="1600">
                <a:solidFill>
                  <a:srgbClr val="4B5D59"/>
                </a:solidFill>
              </a:rPr>
              <a:t>, incluyendo a </a:t>
            </a:r>
            <a:r>
              <a:rPr lang="es-CL" altLang="es-EC" sz="1600">
                <a:solidFill>
                  <a:srgbClr val="006699"/>
                </a:solidFill>
              </a:rPr>
              <a:t>“</a:t>
            </a:r>
            <a:r>
              <a:rPr lang="es-CL" altLang="es-EC" sz="1600" b="1">
                <a:solidFill>
                  <a:srgbClr val="006699"/>
                </a:solidFill>
              </a:rPr>
              <a:t>a</a:t>
            </a:r>
            <a:r>
              <a:rPr lang="es-CL" altLang="es-EC" sz="1600">
                <a:solidFill>
                  <a:srgbClr val="006699"/>
                </a:solidFill>
              </a:rPr>
              <a:t>”</a:t>
            </a:r>
            <a:r>
              <a:rPr lang="es-CL" altLang="es-EC" sz="1600">
                <a:solidFill>
                  <a:srgbClr val="4B5D59"/>
                </a:solidFill>
              </a:rPr>
              <a:t> y</a:t>
            </a:r>
            <a:r>
              <a:rPr lang="es-CL" altLang="es-EC" sz="1600" b="1">
                <a:solidFill>
                  <a:srgbClr val="4B5D59"/>
                </a:solidFill>
              </a:rPr>
              <a:t>  </a:t>
            </a:r>
            <a:r>
              <a:rPr lang="es-CL" altLang="es-EC" sz="1600">
                <a:solidFill>
                  <a:srgbClr val="006699"/>
                </a:solidFill>
              </a:rPr>
              <a:t>“</a:t>
            </a:r>
            <a:r>
              <a:rPr lang="es-CL" altLang="es-EC" sz="1600" b="1">
                <a:solidFill>
                  <a:srgbClr val="006699"/>
                </a:solidFill>
              </a:rPr>
              <a:t>b</a:t>
            </a:r>
            <a:r>
              <a:rPr lang="es-CL" altLang="es-EC" sz="1600">
                <a:solidFill>
                  <a:srgbClr val="006699"/>
                </a:solidFill>
              </a:rPr>
              <a:t>”.</a:t>
            </a:r>
            <a:r>
              <a:rPr lang="es-CL" altLang="es-EC" sz="1600">
                <a:solidFill>
                  <a:srgbClr val="4B5D59"/>
                </a:solidFill>
              </a:rPr>
              <a:t/>
            </a:r>
            <a:br>
              <a:rPr lang="es-CL" altLang="es-EC" sz="1600">
                <a:solidFill>
                  <a:srgbClr val="4B5D59"/>
                </a:solidFill>
              </a:rPr>
            </a:br>
            <a:endParaRPr lang="en-US" altLang="es-EC" sz="1600">
              <a:solidFill>
                <a:srgbClr val="4B5D59"/>
              </a:solidFill>
            </a:endParaRP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2051050" y="908050"/>
            <a:ext cx="4546600" cy="649288"/>
            <a:chOff x="1292" y="572"/>
            <a:chExt cx="2864" cy="409"/>
          </a:xfrm>
        </p:grpSpPr>
        <p:sp>
          <p:nvSpPr>
            <p:cNvPr id="15377" name="Rectangle 17"/>
            <p:cNvSpPr>
              <a:spLocks noChangeArrowheads="1"/>
            </p:cNvSpPr>
            <p:nvPr/>
          </p:nvSpPr>
          <p:spPr bwMode="auto">
            <a:xfrm>
              <a:off x="1338" y="572"/>
              <a:ext cx="2313" cy="409"/>
            </a:xfrm>
            <a:prstGeom prst="rect">
              <a:avLst/>
            </a:prstGeom>
            <a:solidFill>
              <a:srgbClr val="FFFF99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  <p:sp>
          <p:nvSpPr>
            <p:cNvPr id="15378" name="Rectangle 6"/>
            <p:cNvSpPr>
              <a:spLocks noChangeArrowheads="1"/>
            </p:cNvSpPr>
            <p:nvPr/>
          </p:nvSpPr>
          <p:spPr bwMode="auto">
            <a:xfrm>
              <a:off x="1292" y="686"/>
              <a:ext cx="286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es-EC">
                  <a:solidFill>
                    <a:srgbClr val="006699"/>
                  </a:solidFill>
                </a:rPr>
                <a:t>[ </a:t>
              </a:r>
              <a:r>
                <a:rPr lang="es-ES" altLang="es-EC">
                  <a:solidFill>
                    <a:srgbClr val="006699"/>
                  </a:solidFill>
                </a:rPr>
                <a:t>a,b </a:t>
              </a:r>
              <a:r>
                <a:rPr lang="en-US" altLang="es-EC">
                  <a:solidFill>
                    <a:srgbClr val="006699"/>
                  </a:solidFill>
                </a:rPr>
                <a:t>]</a:t>
              </a:r>
              <a:r>
                <a:rPr lang="en-US" altLang="es-EC">
                  <a:solidFill>
                    <a:srgbClr val="4B5D59"/>
                  </a:solidFill>
                </a:rPr>
                <a:t> </a:t>
              </a:r>
              <a:r>
                <a:rPr lang="en-US" altLang="es-EC">
                  <a:solidFill>
                    <a:srgbClr val="FF6600"/>
                  </a:solidFill>
                </a:rPr>
                <a:t>= </a:t>
              </a:r>
              <a:r>
                <a:rPr lang="en-US" altLang="es-EC">
                  <a:solidFill>
                    <a:schemeClr val="hlink"/>
                  </a:solidFill>
                </a:rPr>
                <a:t>{</a:t>
              </a:r>
              <a:r>
                <a:rPr lang="en-US" altLang="es-EC">
                  <a:solidFill>
                    <a:srgbClr val="4B5D59"/>
                  </a:solidFill>
                </a:rPr>
                <a:t> </a:t>
              </a:r>
              <a:r>
                <a:rPr lang="en-US" altLang="es-EC">
                  <a:solidFill>
                    <a:schemeClr val="hlink"/>
                  </a:solidFill>
                </a:rPr>
                <a:t>x </a:t>
              </a:r>
              <a:r>
                <a:rPr lang="ru-RU" altLang="es-EC">
                  <a:solidFill>
                    <a:schemeClr val="hlink"/>
                  </a:solidFill>
                </a:rPr>
                <a:t>Є</a:t>
              </a:r>
              <a:r>
                <a:rPr lang="es-CL" altLang="es-EC">
                  <a:solidFill>
                    <a:schemeClr val="hlink"/>
                  </a:solidFill>
                </a:rPr>
                <a:t> </a:t>
              </a:r>
              <a:r>
                <a:rPr lang="es-CL" altLang="es-EC">
                  <a:solidFill>
                    <a:schemeClr val="hlink"/>
                  </a:solidFill>
                  <a:latin typeface="Arial Unicode MS" pitchFamily="34" charset="-128"/>
                </a:rPr>
                <a:t>IR</a:t>
              </a:r>
              <a:r>
                <a:rPr lang="es-CL" altLang="es-EC">
                  <a:solidFill>
                    <a:schemeClr val="hlink"/>
                  </a:solidFill>
                </a:rPr>
                <a:t> / a ≤ x ≤ b </a:t>
              </a:r>
              <a:r>
                <a:rPr lang="en-US" altLang="es-EC">
                  <a:solidFill>
                    <a:schemeClr val="hlink"/>
                  </a:solidFill>
                </a:rPr>
                <a:t>}</a:t>
              </a:r>
              <a:endParaRPr lang="es-ES" altLang="es-EC">
                <a:solidFill>
                  <a:schemeClr val="hlink"/>
                </a:solidFill>
              </a:endParaRPr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3203575" y="2846388"/>
            <a:ext cx="3744913" cy="798512"/>
            <a:chOff x="2018" y="1793"/>
            <a:chExt cx="2359" cy="503"/>
          </a:xfrm>
        </p:grpSpPr>
        <p:sp>
          <p:nvSpPr>
            <p:cNvPr id="15368" name="Text Box 12"/>
            <p:cNvSpPr txBox="1">
              <a:spLocks noChangeArrowheads="1"/>
            </p:cNvSpPr>
            <p:nvPr/>
          </p:nvSpPr>
          <p:spPr bwMode="auto">
            <a:xfrm>
              <a:off x="2700" y="2065"/>
              <a:ext cx="2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altLang="es-EC">
                  <a:solidFill>
                    <a:srgbClr val="006699"/>
                  </a:solidFill>
                </a:rPr>
                <a:t>a</a:t>
              </a:r>
              <a:endParaRPr lang="es-ES" altLang="es-EC">
                <a:solidFill>
                  <a:srgbClr val="006699"/>
                </a:solidFill>
              </a:endParaRPr>
            </a:p>
          </p:txBody>
        </p:sp>
        <p:sp>
          <p:nvSpPr>
            <p:cNvPr id="15369" name="Text Box 13"/>
            <p:cNvSpPr txBox="1">
              <a:spLocks noChangeArrowheads="1"/>
            </p:cNvSpPr>
            <p:nvPr/>
          </p:nvSpPr>
          <p:spPr bwMode="auto">
            <a:xfrm>
              <a:off x="3420" y="2059"/>
              <a:ext cx="2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altLang="es-EC">
                  <a:solidFill>
                    <a:srgbClr val="006699"/>
                  </a:solidFill>
                </a:rPr>
                <a:t>b</a:t>
              </a:r>
              <a:endParaRPr lang="es-ES" altLang="es-EC">
                <a:solidFill>
                  <a:srgbClr val="006699"/>
                </a:solidFill>
              </a:endParaRPr>
            </a:p>
          </p:txBody>
        </p:sp>
        <p:grpSp>
          <p:nvGrpSpPr>
            <p:cNvPr id="15370" name="Group 21"/>
            <p:cNvGrpSpPr>
              <a:grpSpLocks/>
            </p:cNvGrpSpPr>
            <p:nvPr/>
          </p:nvGrpSpPr>
          <p:grpSpPr bwMode="auto">
            <a:xfrm>
              <a:off x="2018" y="1793"/>
              <a:ext cx="2359" cy="317"/>
              <a:chOff x="2018" y="1793"/>
              <a:chExt cx="2359" cy="317"/>
            </a:xfrm>
          </p:grpSpPr>
          <p:sp>
            <p:nvSpPr>
              <p:cNvPr id="15371" name="Line 8"/>
              <p:cNvSpPr>
                <a:spLocks noChangeShapeType="1"/>
              </p:cNvSpPr>
              <p:nvPr/>
            </p:nvSpPr>
            <p:spPr bwMode="auto">
              <a:xfrm>
                <a:off x="2291" y="2020"/>
                <a:ext cx="17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  <p:sp>
            <p:nvSpPr>
              <p:cNvPr id="15372" name="Rectangle 9" descr="Diagonal hacia arriba ancha"/>
              <p:cNvSpPr>
                <a:spLocks noChangeArrowheads="1"/>
              </p:cNvSpPr>
              <p:nvPr/>
            </p:nvSpPr>
            <p:spPr bwMode="auto">
              <a:xfrm>
                <a:off x="2790" y="1793"/>
                <a:ext cx="726" cy="227"/>
              </a:xfrm>
              <a:prstGeom prst="rect">
                <a:avLst/>
              </a:prstGeom>
              <a:pattFill prst="wdUpDiag">
                <a:fgClr>
                  <a:srgbClr val="99CCFF"/>
                </a:fgClr>
                <a:bgClr>
                  <a:schemeClr val="bg1"/>
                </a:bgClr>
              </a:pattFill>
              <a:ln w="9525">
                <a:solidFill>
                  <a:srgbClr val="0066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s-ES" altLang="es-EC"/>
              </a:p>
            </p:txBody>
          </p:sp>
          <p:sp>
            <p:nvSpPr>
              <p:cNvPr id="15373" name="Oval 10"/>
              <p:cNvSpPr>
                <a:spLocks noChangeArrowheads="1"/>
              </p:cNvSpPr>
              <p:nvPr/>
            </p:nvSpPr>
            <p:spPr bwMode="auto">
              <a:xfrm>
                <a:off x="3480" y="1988"/>
                <a:ext cx="63" cy="63"/>
              </a:xfrm>
              <a:prstGeom prst="ellipse">
                <a:avLst/>
              </a:prstGeom>
              <a:solidFill>
                <a:srgbClr val="00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s-ES" altLang="es-EC"/>
              </a:p>
            </p:txBody>
          </p:sp>
          <p:sp>
            <p:nvSpPr>
              <p:cNvPr id="15374" name="Oval 11"/>
              <p:cNvSpPr>
                <a:spLocks noChangeArrowheads="1"/>
              </p:cNvSpPr>
              <p:nvPr/>
            </p:nvSpPr>
            <p:spPr bwMode="auto">
              <a:xfrm>
                <a:off x="2758" y="1988"/>
                <a:ext cx="63" cy="63"/>
              </a:xfrm>
              <a:prstGeom prst="ellipse">
                <a:avLst/>
              </a:prstGeom>
              <a:solidFill>
                <a:srgbClr val="00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s-ES" altLang="es-EC"/>
              </a:p>
            </p:txBody>
          </p:sp>
          <p:sp>
            <p:nvSpPr>
              <p:cNvPr id="15375" name="Text Box 14"/>
              <p:cNvSpPr txBox="1">
                <a:spLocks noChangeArrowheads="1"/>
              </p:cNvSpPr>
              <p:nvPr/>
            </p:nvSpPr>
            <p:spPr bwMode="auto">
              <a:xfrm>
                <a:off x="2018" y="1898"/>
                <a:ext cx="36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CL" altLang="es-EC" sz="1600">
                    <a:solidFill>
                      <a:srgbClr val="006699"/>
                    </a:solidFill>
                  </a:rPr>
                  <a:t>-∞</a:t>
                </a:r>
              </a:p>
            </p:txBody>
          </p:sp>
          <p:sp>
            <p:nvSpPr>
              <p:cNvPr id="15376" name="Text Box 15"/>
              <p:cNvSpPr txBox="1">
                <a:spLocks noChangeArrowheads="1"/>
              </p:cNvSpPr>
              <p:nvPr/>
            </p:nvSpPr>
            <p:spPr bwMode="auto">
              <a:xfrm>
                <a:off x="4013" y="1898"/>
                <a:ext cx="36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CL" altLang="es-EC" sz="1600">
                    <a:solidFill>
                      <a:srgbClr val="006699"/>
                    </a:solidFill>
                  </a:rPr>
                  <a:t>+∞</a:t>
                </a:r>
              </a:p>
            </p:txBody>
          </p:sp>
        </p:grpSp>
      </p:grpSp>
      <p:sp>
        <p:nvSpPr>
          <p:cNvPr id="148496" name="Text Box 16"/>
          <p:cNvSpPr txBox="1">
            <a:spLocks noChangeArrowheads="1"/>
          </p:cNvSpPr>
          <p:nvPr/>
        </p:nvSpPr>
        <p:spPr bwMode="auto">
          <a:xfrm>
            <a:off x="2051050" y="2228850"/>
            <a:ext cx="2232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>
                <a:solidFill>
                  <a:srgbClr val="4B5D59"/>
                </a:solidFill>
              </a:rPr>
              <a:t>Gráficamente:</a:t>
            </a:r>
            <a:endParaRPr lang="es-ES" altLang="es-EC" sz="1600">
              <a:solidFill>
                <a:srgbClr val="4B5D59"/>
              </a:solidFill>
            </a:endParaRPr>
          </a:p>
        </p:txBody>
      </p:sp>
      <p:sp>
        <p:nvSpPr>
          <p:cNvPr id="15367" name="AutoShape 2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748713" y="6453188"/>
            <a:ext cx="360362" cy="360362"/>
          </a:xfrm>
          <a:prstGeom prst="actionButtonBackPrevious">
            <a:avLst/>
          </a:prstGeom>
          <a:solidFill>
            <a:srgbClr val="E7F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s-ES" altLang="es-EC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8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8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4" grpId="0" animBg="1"/>
      <p:bldP spid="148485" grpId="0"/>
      <p:bldP spid="14849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0" y="446088"/>
            <a:ext cx="9144000" cy="461962"/>
          </a:xfrm>
          <a:prstGeom prst="rect">
            <a:avLst/>
          </a:prstGeom>
          <a:solidFill>
            <a:srgbClr val="533F87">
              <a:alpha val="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990600" indent="-342900" eaLnBrk="0" hangingPunct="0"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s-CL" altLang="es-EC" sz="2800">
                <a:solidFill>
                  <a:srgbClr val="533F87"/>
                </a:solidFill>
                <a:latin typeface="Arial" panose="020B0604020202020204" pitchFamily="34" charset="0"/>
              </a:rPr>
              <a:t>   </a:t>
            </a:r>
            <a:r>
              <a:rPr lang="es-ES" altLang="es-EC" sz="2800">
                <a:solidFill>
                  <a:srgbClr val="533F87"/>
                </a:solidFill>
                <a:latin typeface="Arial" panose="020B0604020202020204" pitchFamily="34" charset="0"/>
              </a:rPr>
              <a:t>    2.</a:t>
            </a:r>
            <a:r>
              <a:rPr lang="es-CL" altLang="es-EC" sz="2800">
                <a:solidFill>
                  <a:srgbClr val="533F87"/>
                </a:solidFill>
                <a:latin typeface="Arial" panose="020B0604020202020204" pitchFamily="34" charset="0"/>
              </a:rPr>
              <a:t>3.</a:t>
            </a:r>
            <a:r>
              <a:rPr lang="es-ES" altLang="es-EC" sz="2800">
                <a:solidFill>
                  <a:srgbClr val="533F87"/>
                </a:solidFill>
                <a:latin typeface="Arial" panose="020B0604020202020204" pitchFamily="34" charset="0"/>
              </a:rPr>
              <a:t> </a:t>
            </a:r>
            <a:r>
              <a:rPr lang="es-CL" altLang="es-EC" sz="2800">
                <a:solidFill>
                  <a:srgbClr val="533F87"/>
                </a:solidFill>
                <a:latin typeface="Arial" panose="020B0604020202020204" pitchFamily="34" charset="0"/>
              </a:rPr>
              <a:t>Intervalo semi-abierto o semi-cerrado</a:t>
            </a:r>
            <a:endParaRPr lang="es-ES" altLang="es-EC" sz="2800">
              <a:solidFill>
                <a:srgbClr val="533F87"/>
              </a:solidFill>
              <a:latin typeface="Arial" panose="020B0604020202020204" pitchFamily="34" charset="0"/>
            </a:endParaRP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2052638" y="1557338"/>
            <a:ext cx="575945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CL" altLang="es-EC" sz="1600">
                <a:solidFill>
                  <a:srgbClr val="4B5D59"/>
                </a:solidFill>
              </a:rPr>
              <a:t>Incluye a todos los reales comprendidos entre </a:t>
            </a:r>
            <a:r>
              <a:rPr lang="es-CL" altLang="es-EC" sz="1600" b="1">
                <a:solidFill>
                  <a:srgbClr val="006699"/>
                </a:solidFill>
              </a:rPr>
              <a:t>a</a:t>
            </a:r>
            <a:r>
              <a:rPr lang="es-CL" altLang="es-EC" sz="1600">
                <a:solidFill>
                  <a:srgbClr val="4B5D59"/>
                </a:solidFill>
              </a:rPr>
              <a:t> y</a:t>
            </a:r>
            <a:r>
              <a:rPr lang="es-CL" altLang="es-EC" sz="1600">
                <a:solidFill>
                  <a:srgbClr val="006699"/>
                </a:solidFill>
              </a:rPr>
              <a:t> </a:t>
            </a:r>
            <a:r>
              <a:rPr lang="es-CL" altLang="es-EC" sz="1600" b="1">
                <a:solidFill>
                  <a:srgbClr val="006699"/>
                </a:solidFill>
              </a:rPr>
              <a:t>b</a:t>
            </a:r>
            <a:r>
              <a:rPr lang="es-CL" altLang="es-EC" sz="1600">
                <a:solidFill>
                  <a:srgbClr val="4B5D59"/>
                </a:solidFill>
              </a:rPr>
              <a:t>, incluyendo  a  </a:t>
            </a:r>
            <a:r>
              <a:rPr lang="es-CL" altLang="es-EC" sz="1600">
                <a:solidFill>
                  <a:srgbClr val="006699"/>
                </a:solidFill>
              </a:rPr>
              <a:t>“</a:t>
            </a:r>
            <a:r>
              <a:rPr lang="es-CL" altLang="es-EC" sz="1600" b="1">
                <a:solidFill>
                  <a:srgbClr val="006699"/>
                </a:solidFill>
              </a:rPr>
              <a:t>a</a:t>
            </a:r>
            <a:r>
              <a:rPr lang="es-CL" altLang="es-EC" sz="1600">
                <a:solidFill>
                  <a:srgbClr val="006699"/>
                </a:solidFill>
              </a:rPr>
              <a:t>”</a:t>
            </a:r>
            <a:r>
              <a:rPr lang="es-CL" altLang="es-EC" sz="1600">
                <a:solidFill>
                  <a:srgbClr val="4B5D59"/>
                </a:solidFill>
              </a:rPr>
              <a:t> pero no a</a:t>
            </a:r>
            <a:r>
              <a:rPr lang="es-CL" altLang="es-EC" sz="1600" b="1">
                <a:solidFill>
                  <a:srgbClr val="4B5D59"/>
                </a:solidFill>
              </a:rPr>
              <a:t> </a:t>
            </a:r>
            <a:r>
              <a:rPr lang="es-CL" altLang="es-EC" sz="1600">
                <a:solidFill>
                  <a:srgbClr val="006699"/>
                </a:solidFill>
              </a:rPr>
              <a:t>“</a:t>
            </a:r>
            <a:r>
              <a:rPr lang="es-CL" altLang="es-EC" sz="1600" b="1">
                <a:solidFill>
                  <a:srgbClr val="006699"/>
                </a:solidFill>
              </a:rPr>
              <a:t>b</a:t>
            </a:r>
            <a:r>
              <a:rPr lang="es-CL" altLang="es-EC" sz="1600">
                <a:solidFill>
                  <a:srgbClr val="006699"/>
                </a:solidFill>
              </a:rPr>
              <a:t>”.</a:t>
            </a:r>
            <a:r>
              <a:rPr lang="es-CL" altLang="es-EC" sz="1600">
                <a:solidFill>
                  <a:srgbClr val="4B5D59"/>
                </a:solidFill>
              </a:rPr>
              <a:t/>
            </a:r>
            <a:br>
              <a:rPr lang="es-CL" altLang="es-EC" sz="1600">
                <a:solidFill>
                  <a:srgbClr val="4B5D59"/>
                </a:solidFill>
              </a:rPr>
            </a:br>
            <a:endParaRPr lang="en-US" altLang="es-EC" sz="1600">
              <a:solidFill>
                <a:srgbClr val="4B5D59"/>
              </a:solidFill>
            </a:endParaRPr>
          </a:p>
        </p:txBody>
      </p:sp>
      <p:sp>
        <p:nvSpPr>
          <p:cNvPr id="149510" name="Text Box 6"/>
          <p:cNvSpPr txBox="1">
            <a:spLocks noChangeArrowheads="1"/>
          </p:cNvSpPr>
          <p:nvPr/>
        </p:nvSpPr>
        <p:spPr bwMode="auto">
          <a:xfrm>
            <a:off x="2051050" y="2133600"/>
            <a:ext cx="2232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>
                <a:solidFill>
                  <a:srgbClr val="4B5D59"/>
                </a:solidFill>
              </a:rPr>
              <a:t>Gráficamente:</a:t>
            </a:r>
            <a:endParaRPr lang="es-ES" altLang="es-EC" sz="1600">
              <a:solidFill>
                <a:srgbClr val="4B5D59"/>
              </a:solidFill>
            </a:endParaRP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2051050" y="908050"/>
            <a:ext cx="4897438" cy="649288"/>
            <a:chOff x="1292" y="572"/>
            <a:chExt cx="3085" cy="409"/>
          </a:xfrm>
        </p:grpSpPr>
        <p:sp>
          <p:nvSpPr>
            <p:cNvPr id="16414" name="Rectangle 7"/>
            <p:cNvSpPr>
              <a:spLocks noChangeArrowheads="1"/>
            </p:cNvSpPr>
            <p:nvPr/>
          </p:nvSpPr>
          <p:spPr bwMode="auto">
            <a:xfrm>
              <a:off x="1338" y="572"/>
              <a:ext cx="2585" cy="409"/>
            </a:xfrm>
            <a:prstGeom prst="rect">
              <a:avLst/>
            </a:prstGeom>
            <a:solidFill>
              <a:srgbClr val="FFFF99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  <p:sp>
          <p:nvSpPr>
            <p:cNvPr id="16415" name="Rectangle 8"/>
            <p:cNvSpPr>
              <a:spLocks noChangeArrowheads="1"/>
            </p:cNvSpPr>
            <p:nvPr/>
          </p:nvSpPr>
          <p:spPr bwMode="auto">
            <a:xfrm>
              <a:off x="1292" y="686"/>
              <a:ext cx="308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es-EC">
                  <a:solidFill>
                    <a:srgbClr val="006699"/>
                  </a:solidFill>
                </a:rPr>
                <a:t>I.    [ </a:t>
              </a:r>
              <a:r>
                <a:rPr lang="es-ES" altLang="es-EC">
                  <a:solidFill>
                    <a:srgbClr val="006699"/>
                  </a:solidFill>
                </a:rPr>
                <a:t>a,b </a:t>
              </a:r>
              <a:r>
                <a:rPr lang="en-US" altLang="es-EC">
                  <a:solidFill>
                    <a:srgbClr val="006699"/>
                  </a:solidFill>
                </a:rPr>
                <a:t>[</a:t>
              </a:r>
              <a:r>
                <a:rPr lang="en-US" altLang="es-EC">
                  <a:solidFill>
                    <a:srgbClr val="4B5D59"/>
                  </a:solidFill>
                </a:rPr>
                <a:t> </a:t>
              </a:r>
              <a:r>
                <a:rPr lang="en-US" altLang="es-EC">
                  <a:solidFill>
                    <a:srgbClr val="FF6600"/>
                  </a:solidFill>
                </a:rPr>
                <a:t>= </a:t>
              </a:r>
              <a:r>
                <a:rPr lang="en-US" altLang="es-EC">
                  <a:solidFill>
                    <a:schemeClr val="hlink"/>
                  </a:solidFill>
                </a:rPr>
                <a:t>{</a:t>
              </a:r>
              <a:r>
                <a:rPr lang="en-US" altLang="es-EC">
                  <a:solidFill>
                    <a:srgbClr val="4B5D59"/>
                  </a:solidFill>
                </a:rPr>
                <a:t> </a:t>
              </a:r>
              <a:r>
                <a:rPr lang="en-US" altLang="es-EC">
                  <a:solidFill>
                    <a:schemeClr val="hlink"/>
                  </a:solidFill>
                </a:rPr>
                <a:t>x </a:t>
              </a:r>
              <a:r>
                <a:rPr lang="ru-RU" altLang="es-EC">
                  <a:solidFill>
                    <a:schemeClr val="hlink"/>
                  </a:solidFill>
                </a:rPr>
                <a:t>Є</a:t>
              </a:r>
              <a:r>
                <a:rPr lang="es-CL" altLang="es-EC">
                  <a:solidFill>
                    <a:schemeClr val="hlink"/>
                  </a:solidFill>
                </a:rPr>
                <a:t> </a:t>
              </a:r>
              <a:r>
                <a:rPr lang="es-CL" altLang="es-EC">
                  <a:solidFill>
                    <a:schemeClr val="hlink"/>
                  </a:solidFill>
                  <a:latin typeface="Arial Unicode MS" pitchFamily="34" charset="-128"/>
                </a:rPr>
                <a:t>IR</a:t>
              </a:r>
              <a:r>
                <a:rPr lang="es-CL" altLang="es-EC">
                  <a:solidFill>
                    <a:schemeClr val="hlink"/>
                  </a:solidFill>
                </a:rPr>
                <a:t> / a ≤ x &lt; b </a:t>
              </a:r>
              <a:r>
                <a:rPr lang="en-US" altLang="es-EC">
                  <a:solidFill>
                    <a:schemeClr val="hlink"/>
                  </a:solidFill>
                </a:rPr>
                <a:t>}</a:t>
              </a:r>
              <a:endParaRPr lang="es-ES" altLang="es-EC">
                <a:solidFill>
                  <a:schemeClr val="hlink"/>
                </a:solidFill>
              </a:endParaRPr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2051050" y="2636838"/>
            <a:ext cx="3744913" cy="798512"/>
            <a:chOff x="1292" y="1661"/>
            <a:chExt cx="2359" cy="503"/>
          </a:xfrm>
        </p:grpSpPr>
        <p:sp>
          <p:nvSpPr>
            <p:cNvPr id="16406" name="Text Box 15"/>
            <p:cNvSpPr txBox="1">
              <a:spLocks noChangeArrowheads="1"/>
            </p:cNvSpPr>
            <p:nvPr/>
          </p:nvSpPr>
          <p:spPr bwMode="auto">
            <a:xfrm>
              <a:off x="2699" y="1933"/>
              <a:ext cx="2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altLang="es-EC">
                  <a:solidFill>
                    <a:srgbClr val="006699"/>
                  </a:solidFill>
                </a:rPr>
                <a:t>b</a:t>
              </a:r>
              <a:endParaRPr lang="es-ES" altLang="es-EC">
                <a:solidFill>
                  <a:srgbClr val="006699"/>
                </a:solidFill>
              </a:endParaRPr>
            </a:p>
          </p:txBody>
        </p:sp>
        <p:sp>
          <p:nvSpPr>
            <p:cNvPr id="16407" name="Text Box 10"/>
            <p:cNvSpPr txBox="1">
              <a:spLocks noChangeArrowheads="1"/>
            </p:cNvSpPr>
            <p:nvPr/>
          </p:nvSpPr>
          <p:spPr bwMode="auto">
            <a:xfrm>
              <a:off x="1974" y="1933"/>
              <a:ext cx="2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altLang="es-EC">
                  <a:solidFill>
                    <a:srgbClr val="006699"/>
                  </a:solidFill>
                </a:rPr>
                <a:t>a</a:t>
              </a:r>
              <a:endParaRPr lang="es-ES" altLang="es-EC">
                <a:solidFill>
                  <a:srgbClr val="006699"/>
                </a:solidFill>
              </a:endParaRPr>
            </a:p>
          </p:txBody>
        </p:sp>
        <p:sp>
          <p:nvSpPr>
            <p:cNvPr id="16408" name="Line 11"/>
            <p:cNvSpPr>
              <a:spLocks noChangeShapeType="1"/>
            </p:cNvSpPr>
            <p:nvPr/>
          </p:nvSpPr>
          <p:spPr bwMode="auto">
            <a:xfrm>
              <a:off x="1565" y="1888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16409" name="Rectangle 12" descr="Diagonal hacia arriba ancha"/>
            <p:cNvSpPr>
              <a:spLocks noChangeArrowheads="1"/>
            </p:cNvSpPr>
            <p:nvPr/>
          </p:nvSpPr>
          <p:spPr bwMode="auto">
            <a:xfrm>
              <a:off x="2064" y="1661"/>
              <a:ext cx="726" cy="227"/>
            </a:xfrm>
            <a:prstGeom prst="rect">
              <a:avLst/>
            </a:prstGeom>
            <a:pattFill prst="wdUpDiag">
              <a:fgClr>
                <a:srgbClr val="99CCFF"/>
              </a:fgClr>
              <a:bgClr>
                <a:schemeClr val="bg1"/>
              </a:bgClr>
            </a:pattFill>
            <a:ln w="9525">
              <a:solidFill>
                <a:srgbClr val="0066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  <p:sp>
          <p:nvSpPr>
            <p:cNvPr id="16410" name="Oval 13"/>
            <p:cNvSpPr>
              <a:spLocks noChangeArrowheads="1"/>
            </p:cNvSpPr>
            <p:nvPr/>
          </p:nvSpPr>
          <p:spPr bwMode="auto">
            <a:xfrm>
              <a:off x="2752" y="1850"/>
              <a:ext cx="75" cy="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  <p:sp>
          <p:nvSpPr>
            <p:cNvPr id="16411" name="Oval 14"/>
            <p:cNvSpPr>
              <a:spLocks noChangeArrowheads="1"/>
            </p:cNvSpPr>
            <p:nvPr/>
          </p:nvSpPr>
          <p:spPr bwMode="auto">
            <a:xfrm>
              <a:off x="2026" y="1850"/>
              <a:ext cx="75" cy="75"/>
            </a:xfrm>
            <a:prstGeom prst="ellipse">
              <a:avLst/>
            </a:pr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  <p:sp>
          <p:nvSpPr>
            <p:cNvPr id="16412" name="Text Box 16"/>
            <p:cNvSpPr txBox="1">
              <a:spLocks noChangeArrowheads="1"/>
            </p:cNvSpPr>
            <p:nvPr/>
          </p:nvSpPr>
          <p:spPr bwMode="auto">
            <a:xfrm>
              <a:off x="1292" y="1766"/>
              <a:ext cx="3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altLang="es-EC" sz="1600">
                  <a:solidFill>
                    <a:srgbClr val="006699"/>
                  </a:solidFill>
                </a:rPr>
                <a:t>-∞</a:t>
              </a:r>
            </a:p>
          </p:txBody>
        </p:sp>
        <p:sp>
          <p:nvSpPr>
            <p:cNvPr id="16413" name="Text Box 17"/>
            <p:cNvSpPr txBox="1">
              <a:spLocks noChangeArrowheads="1"/>
            </p:cNvSpPr>
            <p:nvPr/>
          </p:nvSpPr>
          <p:spPr bwMode="auto">
            <a:xfrm>
              <a:off x="3287" y="1766"/>
              <a:ext cx="3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altLang="es-EC" sz="1600">
                  <a:solidFill>
                    <a:srgbClr val="006699"/>
                  </a:solidFill>
                </a:rPr>
                <a:t>+∞</a:t>
              </a:r>
            </a:p>
          </p:txBody>
        </p:sp>
      </p:grp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2052638" y="4294188"/>
            <a:ext cx="575945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CL" altLang="es-EC" sz="1600">
                <a:solidFill>
                  <a:srgbClr val="4B5D59"/>
                </a:solidFill>
              </a:rPr>
              <a:t>Incluye a todos los reales comprendidos entre </a:t>
            </a:r>
            <a:r>
              <a:rPr lang="es-CL" altLang="es-EC" sz="1600" b="1">
                <a:solidFill>
                  <a:srgbClr val="006699"/>
                </a:solidFill>
              </a:rPr>
              <a:t>a</a:t>
            </a:r>
            <a:r>
              <a:rPr lang="es-CL" altLang="es-EC" sz="1600">
                <a:solidFill>
                  <a:srgbClr val="4B5D59"/>
                </a:solidFill>
              </a:rPr>
              <a:t> y</a:t>
            </a:r>
            <a:r>
              <a:rPr lang="es-CL" altLang="es-EC" sz="1600">
                <a:solidFill>
                  <a:srgbClr val="006699"/>
                </a:solidFill>
              </a:rPr>
              <a:t> </a:t>
            </a:r>
            <a:r>
              <a:rPr lang="es-CL" altLang="es-EC" sz="1600" b="1">
                <a:solidFill>
                  <a:srgbClr val="006699"/>
                </a:solidFill>
              </a:rPr>
              <a:t>b</a:t>
            </a:r>
            <a:r>
              <a:rPr lang="es-CL" altLang="es-EC" sz="1600">
                <a:solidFill>
                  <a:srgbClr val="4B5D59"/>
                </a:solidFill>
              </a:rPr>
              <a:t>, </a:t>
            </a:r>
            <a:r>
              <a:rPr lang="es-CL" altLang="es-EC" sz="1600" b="1">
                <a:solidFill>
                  <a:srgbClr val="4B5D59"/>
                </a:solidFill>
              </a:rPr>
              <a:t>no</a:t>
            </a:r>
            <a:r>
              <a:rPr lang="es-CL" altLang="es-EC" sz="1600">
                <a:solidFill>
                  <a:srgbClr val="4B5D59"/>
                </a:solidFill>
              </a:rPr>
              <a:t> incluyendo a  </a:t>
            </a:r>
            <a:r>
              <a:rPr lang="es-CL" altLang="es-EC" sz="1600">
                <a:solidFill>
                  <a:srgbClr val="006699"/>
                </a:solidFill>
              </a:rPr>
              <a:t>“</a:t>
            </a:r>
            <a:r>
              <a:rPr lang="es-CL" altLang="es-EC" sz="1600" b="1">
                <a:solidFill>
                  <a:srgbClr val="006699"/>
                </a:solidFill>
              </a:rPr>
              <a:t>a</a:t>
            </a:r>
            <a:r>
              <a:rPr lang="es-CL" altLang="es-EC" sz="1600">
                <a:solidFill>
                  <a:srgbClr val="006699"/>
                </a:solidFill>
              </a:rPr>
              <a:t>”</a:t>
            </a:r>
            <a:r>
              <a:rPr lang="es-CL" altLang="es-EC" sz="1600"/>
              <a:t>,</a:t>
            </a:r>
            <a:r>
              <a:rPr lang="es-CL" altLang="es-EC" sz="1600">
                <a:solidFill>
                  <a:srgbClr val="4B5D59"/>
                </a:solidFill>
              </a:rPr>
              <a:t> pero sí a</a:t>
            </a:r>
            <a:r>
              <a:rPr lang="es-CL" altLang="es-EC" sz="1600" b="1">
                <a:solidFill>
                  <a:srgbClr val="4B5D59"/>
                </a:solidFill>
              </a:rPr>
              <a:t> </a:t>
            </a:r>
            <a:r>
              <a:rPr lang="es-CL" altLang="es-EC" sz="1600">
                <a:solidFill>
                  <a:srgbClr val="006699"/>
                </a:solidFill>
              </a:rPr>
              <a:t>“</a:t>
            </a:r>
            <a:r>
              <a:rPr lang="es-CL" altLang="es-EC" sz="1600" b="1">
                <a:solidFill>
                  <a:srgbClr val="006699"/>
                </a:solidFill>
              </a:rPr>
              <a:t>b</a:t>
            </a:r>
            <a:r>
              <a:rPr lang="es-CL" altLang="es-EC" sz="1600">
                <a:solidFill>
                  <a:srgbClr val="006699"/>
                </a:solidFill>
              </a:rPr>
              <a:t>”.</a:t>
            </a:r>
            <a:r>
              <a:rPr lang="es-CL" altLang="es-EC" sz="1600">
                <a:solidFill>
                  <a:srgbClr val="4B5D59"/>
                </a:solidFill>
              </a:rPr>
              <a:t/>
            </a:r>
            <a:br>
              <a:rPr lang="es-CL" altLang="es-EC" sz="1600">
                <a:solidFill>
                  <a:srgbClr val="4B5D59"/>
                </a:solidFill>
              </a:rPr>
            </a:br>
            <a:endParaRPr lang="en-US" altLang="es-EC" sz="1600">
              <a:solidFill>
                <a:srgbClr val="4B5D59"/>
              </a:solidFill>
            </a:endParaRPr>
          </a:p>
        </p:txBody>
      </p:sp>
      <p:sp>
        <p:nvSpPr>
          <p:cNvPr id="149524" name="Text Box 20"/>
          <p:cNvSpPr txBox="1">
            <a:spLocks noChangeArrowheads="1"/>
          </p:cNvSpPr>
          <p:nvPr/>
        </p:nvSpPr>
        <p:spPr bwMode="auto">
          <a:xfrm>
            <a:off x="2051050" y="4868863"/>
            <a:ext cx="2232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>
                <a:solidFill>
                  <a:srgbClr val="4B5D59"/>
                </a:solidFill>
              </a:rPr>
              <a:t>Gráficamente:</a:t>
            </a:r>
            <a:endParaRPr lang="es-ES" altLang="es-EC" sz="1600">
              <a:solidFill>
                <a:srgbClr val="4B5D59"/>
              </a:solidFill>
            </a:endParaRPr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2051050" y="3644900"/>
            <a:ext cx="5473700" cy="649288"/>
            <a:chOff x="1292" y="2296"/>
            <a:chExt cx="2586" cy="409"/>
          </a:xfrm>
        </p:grpSpPr>
        <p:sp>
          <p:nvSpPr>
            <p:cNvPr id="16404" name="Rectangle 21"/>
            <p:cNvSpPr>
              <a:spLocks noChangeArrowheads="1"/>
            </p:cNvSpPr>
            <p:nvPr/>
          </p:nvSpPr>
          <p:spPr bwMode="auto">
            <a:xfrm>
              <a:off x="1338" y="2296"/>
              <a:ext cx="2313" cy="409"/>
            </a:xfrm>
            <a:prstGeom prst="rect">
              <a:avLst/>
            </a:prstGeom>
            <a:solidFill>
              <a:srgbClr val="FFFF99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  <p:sp>
          <p:nvSpPr>
            <p:cNvPr id="16405" name="Rectangle 22"/>
            <p:cNvSpPr>
              <a:spLocks noChangeArrowheads="1"/>
            </p:cNvSpPr>
            <p:nvPr/>
          </p:nvSpPr>
          <p:spPr bwMode="auto">
            <a:xfrm>
              <a:off x="1292" y="2410"/>
              <a:ext cx="258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es-EC">
                  <a:solidFill>
                    <a:srgbClr val="006699"/>
                  </a:solidFill>
                </a:rPr>
                <a:t>II.     ] </a:t>
              </a:r>
              <a:r>
                <a:rPr lang="es-ES" altLang="es-EC">
                  <a:solidFill>
                    <a:srgbClr val="006699"/>
                  </a:solidFill>
                </a:rPr>
                <a:t>a,b </a:t>
              </a:r>
              <a:r>
                <a:rPr lang="en-US" altLang="es-EC">
                  <a:solidFill>
                    <a:srgbClr val="006699"/>
                  </a:solidFill>
                </a:rPr>
                <a:t>]</a:t>
              </a:r>
              <a:r>
                <a:rPr lang="en-US" altLang="es-EC">
                  <a:solidFill>
                    <a:srgbClr val="4B5D59"/>
                  </a:solidFill>
                </a:rPr>
                <a:t> </a:t>
              </a:r>
              <a:r>
                <a:rPr lang="en-US" altLang="es-EC">
                  <a:solidFill>
                    <a:srgbClr val="FF6600"/>
                  </a:solidFill>
                </a:rPr>
                <a:t>= </a:t>
              </a:r>
              <a:r>
                <a:rPr lang="en-US" altLang="es-EC">
                  <a:solidFill>
                    <a:schemeClr val="hlink"/>
                  </a:solidFill>
                </a:rPr>
                <a:t>{</a:t>
              </a:r>
              <a:r>
                <a:rPr lang="en-US" altLang="es-EC">
                  <a:solidFill>
                    <a:srgbClr val="4B5D59"/>
                  </a:solidFill>
                </a:rPr>
                <a:t> </a:t>
              </a:r>
              <a:r>
                <a:rPr lang="en-US" altLang="es-EC">
                  <a:solidFill>
                    <a:schemeClr val="hlink"/>
                  </a:solidFill>
                </a:rPr>
                <a:t>x </a:t>
              </a:r>
              <a:r>
                <a:rPr lang="ru-RU" altLang="es-EC">
                  <a:solidFill>
                    <a:schemeClr val="hlink"/>
                  </a:solidFill>
                </a:rPr>
                <a:t>Є</a:t>
              </a:r>
              <a:r>
                <a:rPr lang="es-CL" altLang="es-EC">
                  <a:solidFill>
                    <a:schemeClr val="hlink"/>
                  </a:solidFill>
                </a:rPr>
                <a:t> </a:t>
              </a:r>
              <a:r>
                <a:rPr lang="es-CL" altLang="es-EC">
                  <a:solidFill>
                    <a:schemeClr val="hlink"/>
                  </a:solidFill>
                  <a:latin typeface="Arial Unicode MS" pitchFamily="34" charset="-128"/>
                </a:rPr>
                <a:t>IR</a:t>
              </a:r>
              <a:r>
                <a:rPr lang="es-CL" altLang="es-EC">
                  <a:solidFill>
                    <a:schemeClr val="hlink"/>
                  </a:solidFill>
                </a:rPr>
                <a:t> / a &lt; x ≤ b </a:t>
              </a:r>
              <a:r>
                <a:rPr lang="en-US" altLang="es-EC">
                  <a:solidFill>
                    <a:schemeClr val="hlink"/>
                  </a:solidFill>
                </a:rPr>
                <a:t>}</a:t>
              </a:r>
              <a:endParaRPr lang="es-ES" altLang="es-EC">
                <a:solidFill>
                  <a:schemeClr val="hlink"/>
                </a:solidFill>
              </a:endParaRPr>
            </a:p>
          </p:txBody>
        </p:sp>
      </p:grp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2051050" y="5373688"/>
            <a:ext cx="3744913" cy="798512"/>
            <a:chOff x="1292" y="3385"/>
            <a:chExt cx="2359" cy="503"/>
          </a:xfrm>
        </p:grpSpPr>
        <p:sp>
          <p:nvSpPr>
            <p:cNvPr id="16396" name="Text Box 24"/>
            <p:cNvSpPr txBox="1">
              <a:spLocks noChangeArrowheads="1"/>
            </p:cNvSpPr>
            <p:nvPr/>
          </p:nvSpPr>
          <p:spPr bwMode="auto">
            <a:xfrm>
              <a:off x="2699" y="3657"/>
              <a:ext cx="2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altLang="es-EC">
                  <a:solidFill>
                    <a:srgbClr val="006699"/>
                  </a:solidFill>
                </a:rPr>
                <a:t>b</a:t>
              </a:r>
              <a:endParaRPr lang="es-ES" altLang="es-EC">
                <a:solidFill>
                  <a:srgbClr val="006699"/>
                </a:solidFill>
              </a:endParaRPr>
            </a:p>
          </p:txBody>
        </p:sp>
        <p:sp>
          <p:nvSpPr>
            <p:cNvPr id="16397" name="Text Box 25"/>
            <p:cNvSpPr txBox="1">
              <a:spLocks noChangeArrowheads="1"/>
            </p:cNvSpPr>
            <p:nvPr/>
          </p:nvSpPr>
          <p:spPr bwMode="auto">
            <a:xfrm>
              <a:off x="1974" y="3657"/>
              <a:ext cx="2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altLang="es-EC">
                  <a:solidFill>
                    <a:srgbClr val="006699"/>
                  </a:solidFill>
                </a:rPr>
                <a:t>a</a:t>
              </a:r>
              <a:endParaRPr lang="es-ES" altLang="es-EC">
                <a:solidFill>
                  <a:srgbClr val="006699"/>
                </a:solidFill>
              </a:endParaRPr>
            </a:p>
          </p:txBody>
        </p:sp>
        <p:sp>
          <p:nvSpPr>
            <p:cNvPr id="16398" name="Line 26"/>
            <p:cNvSpPr>
              <a:spLocks noChangeShapeType="1"/>
            </p:cNvSpPr>
            <p:nvPr/>
          </p:nvSpPr>
          <p:spPr bwMode="auto">
            <a:xfrm>
              <a:off x="1565" y="361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16399" name="Rectangle 27" descr="Diagonal hacia arriba ancha"/>
            <p:cNvSpPr>
              <a:spLocks noChangeArrowheads="1"/>
            </p:cNvSpPr>
            <p:nvPr/>
          </p:nvSpPr>
          <p:spPr bwMode="auto">
            <a:xfrm>
              <a:off x="2064" y="3385"/>
              <a:ext cx="726" cy="227"/>
            </a:xfrm>
            <a:prstGeom prst="rect">
              <a:avLst/>
            </a:prstGeom>
            <a:pattFill prst="wdUpDiag">
              <a:fgClr>
                <a:srgbClr val="99CCFF"/>
              </a:fgClr>
              <a:bgClr>
                <a:schemeClr val="bg1"/>
              </a:bgClr>
            </a:pattFill>
            <a:ln w="9525">
              <a:solidFill>
                <a:srgbClr val="0066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  <p:sp>
          <p:nvSpPr>
            <p:cNvPr id="16400" name="Oval 28"/>
            <p:cNvSpPr>
              <a:spLocks noChangeArrowheads="1"/>
            </p:cNvSpPr>
            <p:nvPr/>
          </p:nvSpPr>
          <p:spPr bwMode="auto">
            <a:xfrm>
              <a:off x="2754" y="3574"/>
              <a:ext cx="75" cy="75"/>
            </a:xfrm>
            <a:prstGeom prst="ellipse">
              <a:avLst/>
            </a:pr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  <p:sp>
          <p:nvSpPr>
            <p:cNvPr id="16401" name="Text Box 30"/>
            <p:cNvSpPr txBox="1">
              <a:spLocks noChangeArrowheads="1"/>
            </p:cNvSpPr>
            <p:nvPr/>
          </p:nvSpPr>
          <p:spPr bwMode="auto">
            <a:xfrm>
              <a:off x="1292" y="3490"/>
              <a:ext cx="3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altLang="es-EC" sz="1600">
                  <a:solidFill>
                    <a:srgbClr val="006699"/>
                  </a:solidFill>
                </a:rPr>
                <a:t>-∞</a:t>
              </a:r>
            </a:p>
          </p:txBody>
        </p:sp>
        <p:sp>
          <p:nvSpPr>
            <p:cNvPr id="16402" name="Text Box 31"/>
            <p:cNvSpPr txBox="1">
              <a:spLocks noChangeArrowheads="1"/>
            </p:cNvSpPr>
            <p:nvPr/>
          </p:nvSpPr>
          <p:spPr bwMode="auto">
            <a:xfrm>
              <a:off x="3287" y="3490"/>
              <a:ext cx="3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altLang="es-EC" sz="1600">
                  <a:solidFill>
                    <a:srgbClr val="006699"/>
                  </a:solidFill>
                </a:rPr>
                <a:t>+∞</a:t>
              </a:r>
            </a:p>
          </p:txBody>
        </p:sp>
        <p:sp>
          <p:nvSpPr>
            <p:cNvPr id="16403" name="Oval 29"/>
            <p:cNvSpPr>
              <a:spLocks noChangeArrowheads="1"/>
            </p:cNvSpPr>
            <p:nvPr/>
          </p:nvSpPr>
          <p:spPr bwMode="auto">
            <a:xfrm>
              <a:off x="2031" y="3574"/>
              <a:ext cx="75" cy="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</p:grpSp>
      <p:sp>
        <p:nvSpPr>
          <p:cNvPr id="16395" name="AutoShape 3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748713" y="6453188"/>
            <a:ext cx="360362" cy="360362"/>
          </a:xfrm>
          <a:prstGeom prst="actionButtonBackPrevious">
            <a:avLst/>
          </a:prstGeom>
          <a:solidFill>
            <a:srgbClr val="E7F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s-ES" altLang="es-EC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9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9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8" grpId="0" animBg="1"/>
      <p:bldP spid="149509" grpId="0"/>
      <p:bldP spid="149510" grpId="0"/>
      <p:bldP spid="149523" grpId="0"/>
      <p:bldP spid="1495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522" name="Rectangle 66"/>
          <p:cNvSpPr>
            <a:spLocks noChangeArrowheads="1"/>
          </p:cNvSpPr>
          <p:nvPr/>
        </p:nvSpPr>
        <p:spPr bwMode="auto">
          <a:xfrm>
            <a:off x="0" y="446088"/>
            <a:ext cx="9144000" cy="461962"/>
          </a:xfrm>
          <a:prstGeom prst="rect">
            <a:avLst/>
          </a:prstGeom>
          <a:solidFill>
            <a:srgbClr val="533F87">
              <a:alpha val="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990600" indent="-342900" eaLnBrk="0" hangingPunct="0"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s-CL" altLang="es-EC" sz="2800">
                <a:solidFill>
                  <a:srgbClr val="533F87"/>
                </a:solidFill>
                <a:latin typeface="Arial" panose="020B0604020202020204" pitchFamily="34" charset="0"/>
              </a:rPr>
              <a:t>   </a:t>
            </a:r>
            <a:r>
              <a:rPr lang="es-ES" altLang="es-EC" sz="2800">
                <a:solidFill>
                  <a:srgbClr val="533F87"/>
                </a:solidFill>
                <a:latin typeface="Arial" panose="020B0604020202020204" pitchFamily="34" charset="0"/>
              </a:rPr>
              <a:t>    2.</a:t>
            </a:r>
            <a:r>
              <a:rPr lang="es-CL" altLang="es-EC" sz="2800">
                <a:solidFill>
                  <a:srgbClr val="533F87"/>
                </a:solidFill>
                <a:latin typeface="Arial" panose="020B0604020202020204" pitchFamily="34" charset="0"/>
              </a:rPr>
              <a:t>4.</a:t>
            </a:r>
            <a:r>
              <a:rPr lang="es-ES" altLang="es-EC" sz="2800">
                <a:solidFill>
                  <a:srgbClr val="533F87"/>
                </a:solidFill>
                <a:latin typeface="Arial" panose="020B0604020202020204" pitchFamily="34" charset="0"/>
              </a:rPr>
              <a:t> </a:t>
            </a:r>
            <a:r>
              <a:rPr lang="es-CL" altLang="es-EC" sz="2800">
                <a:solidFill>
                  <a:srgbClr val="533F87"/>
                </a:solidFill>
                <a:latin typeface="Arial" panose="020B0604020202020204" pitchFamily="34" charset="0"/>
              </a:rPr>
              <a:t>Intervalos indeterminados</a:t>
            </a:r>
            <a:endParaRPr lang="es-ES" altLang="es-EC" sz="2800">
              <a:solidFill>
                <a:srgbClr val="533F87"/>
              </a:solidFill>
              <a:latin typeface="Arial" panose="020B0604020202020204" pitchFamily="34" charset="0"/>
            </a:endParaRPr>
          </a:p>
        </p:txBody>
      </p:sp>
      <p:sp>
        <p:nvSpPr>
          <p:cNvPr id="147523" name="Rectangle 67"/>
          <p:cNvSpPr>
            <a:spLocks noChangeArrowheads="1"/>
          </p:cNvSpPr>
          <p:nvPr/>
        </p:nvSpPr>
        <p:spPr bwMode="auto">
          <a:xfrm>
            <a:off x="2052638" y="1628775"/>
            <a:ext cx="575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CL" altLang="es-EC" sz="1600">
                <a:solidFill>
                  <a:srgbClr val="4B5D59"/>
                </a:solidFill>
              </a:rPr>
              <a:t>Incluye a todos los reales mayores o iguales que </a:t>
            </a:r>
            <a:r>
              <a:rPr lang="es-CL" altLang="es-EC" sz="1600" b="1">
                <a:solidFill>
                  <a:srgbClr val="006699"/>
                </a:solidFill>
              </a:rPr>
              <a:t>“a”</a:t>
            </a:r>
            <a:endParaRPr lang="en-US" altLang="es-EC" sz="1600" b="1">
              <a:solidFill>
                <a:srgbClr val="006699"/>
              </a:solidFill>
            </a:endParaRPr>
          </a:p>
        </p:txBody>
      </p:sp>
      <p:grpSp>
        <p:nvGrpSpPr>
          <p:cNvPr id="2" name="Group 151"/>
          <p:cNvGrpSpPr>
            <a:grpSpLocks/>
          </p:cNvGrpSpPr>
          <p:nvPr/>
        </p:nvGrpSpPr>
        <p:grpSpPr bwMode="auto">
          <a:xfrm>
            <a:off x="2051050" y="908050"/>
            <a:ext cx="4105275" cy="649288"/>
            <a:chOff x="1292" y="572"/>
            <a:chExt cx="2586" cy="409"/>
          </a:xfrm>
        </p:grpSpPr>
        <p:sp>
          <p:nvSpPr>
            <p:cNvPr id="17436" name="Rectangle 68"/>
            <p:cNvSpPr>
              <a:spLocks noChangeArrowheads="1"/>
            </p:cNvSpPr>
            <p:nvPr/>
          </p:nvSpPr>
          <p:spPr bwMode="auto">
            <a:xfrm>
              <a:off x="1338" y="572"/>
              <a:ext cx="2540" cy="409"/>
            </a:xfrm>
            <a:prstGeom prst="rect">
              <a:avLst/>
            </a:prstGeom>
            <a:solidFill>
              <a:srgbClr val="FFFF99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  <p:sp>
          <p:nvSpPr>
            <p:cNvPr id="17437" name="Rectangle 69"/>
            <p:cNvSpPr>
              <a:spLocks noChangeArrowheads="1"/>
            </p:cNvSpPr>
            <p:nvPr/>
          </p:nvSpPr>
          <p:spPr bwMode="auto">
            <a:xfrm>
              <a:off x="1292" y="686"/>
              <a:ext cx="258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es-EC">
                  <a:solidFill>
                    <a:srgbClr val="006699"/>
                  </a:solidFill>
                </a:rPr>
                <a:t>I.    [ </a:t>
              </a:r>
              <a:r>
                <a:rPr lang="es-ES" altLang="es-EC">
                  <a:solidFill>
                    <a:srgbClr val="006699"/>
                  </a:solidFill>
                </a:rPr>
                <a:t>a,</a:t>
              </a:r>
              <a:r>
                <a:rPr lang="es-ES" altLang="es-EC" sz="1600">
                  <a:solidFill>
                    <a:srgbClr val="006699"/>
                  </a:solidFill>
                </a:rPr>
                <a:t>+</a:t>
              </a:r>
              <a:r>
                <a:rPr lang="es-ES" altLang="es-EC">
                  <a:solidFill>
                    <a:srgbClr val="006699"/>
                  </a:solidFill>
                </a:rPr>
                <a:t>∞ </a:t>
              </a:r>
              <a:r>
                <a:rPr lang="en-US" altLang="es-EC">
                  <a:solidFill>
                    <a:srgbClr val="006699"/>
                  </a:solidFill>
                </a:rPr>
                <a:t>[</a:t>
              </a:r>
              <a:r>
                <a:rPr lang="en-US" altLang="es-EC">
                  <a:solidFill>
                    <a:srgbClr val="4B5D59"/>
                  </a:solidFill>
                </a:rPr>
                <a:t> </a:t>
              </a:r>
              <a:r>
                <a:rPr lang="en-US" altLang="es-EC">
                  <a:solidFill>
                    <a:srgbClr val="FF6600"/>
                  </a:solidFill>
                </a:rPr>
                <a:t>= </a:t>
              </a:r>
              <a:r>
                <a:rPr lang="en-US" altLang="es-EC">
                  <a:solidFill>
                    <a:schemeClr val="hlink"/>
                  </a:solidFill>
                </a:rPr>
                <a:t>{</a:t>
              </a:r>
              <a:r>
                <a:rPr lang="en-US" altLang="es-EC">
                  <a:solidFill>
                    <a:srgbClr val="4B5D59"/>
                  </a:solidFill>
                </a:rPr>
                <a:t> </a:t>
              </a:r>
              <a:r>
                <a:rPr lang="en-US" altLang="es-EC">
                  <a:solidFill>
                    <a:schemeClr val="hlink"/>
                  </a:solidFill>
                </a:rPr>
                <a:t>x </a:t>
              </a:r>
              <a:r>
                <a:rPr lang="ru-RU" altLang="es-EC">
                  <a:solidFill>
                    <a:schemeClr val="hlink"/>
                  </a:solidFill>
                </a:rPr>
                <a:t>Є</a:t>
              </a:r>
              <a:r>
                <a:rPr lang="es-CL" altLang="es-EC">
                  <a:solidFill>
                    <a:schemeClr val="hlink"/>
                  </a:solidFill>
                </a:rPr>
                <a:t> </a:t>
              </a:r>
              <a:r>
                <a:rPr lang="es-CL" altLang="es-EC">
                  <a:solidFill>
                    <a:schemeClr val="hlink"/>
                  </a:solidFill>
                  <a:latin typeface="Arial Unicode MS" pitchFamily="34" charset="-128"/>
                </a:rPr>
                <a:t>IR</a:t>
              </a:r>
              <a:r>
                <a:rPr lang="es-CL" altLang="es-EC">
                  <a:solidFill>
                    <a:schemeClr val="hlink"/>
                  </a:solidFill>
                </a:rPr>
                <a:t> / x ≥ a </a:t>
              </a:r>
              <a:r>
                <a:rPr lang="en-US" altLang="es-EC">
                  <a:solidFill>
                    <a:schemeClr val="hlink"/>
                  </a:solidFill>
                </a:rPr>
                <a:t>}</a:t>
              </a:r>
              <a:endParaRPr lang="es-ES" altLang="es-EC">
                <a:solidFill>
                  <a:schemeClr val="hlink"/>
                </a:solidFill>
              </a:endParaRPr>
            </a:p>
          </p:txBody>
        </p:sp>
      </p:grpSp>
      <p:grpSp>
        <p:nvGrpSpPr>
          <p:cNvPr id="3" name="Group 145"/>
          <p:cNvGrpSpPr>
            <a:grpSpLocks/>
          </p:cNvGrpSpPr>
          <p:nvPr/>
        </p:nvGrpSpPr>
        <p:grpSpPr bwMode="auto">
          <a:xfrm>
            <a:off x="2051050" y="2409825"/>
            <a:ext cx="3744913" cy="731838"/>
            <a:chOff x="1292" y="1518"/>
            <a:chExt cx="2359" cy="461"/>
          </a:xfrm>
        </p:grpSpPr>
        <p:grpSp>
          <p:nvGrpSpPr>
            <p:cNvPr id="17428" name="Group 114"/>
            <p:cNvGrpSpPr>
              <a:grpSpLocks/>
            </p:cNvGrpSpPr>
            <p:nvPr/>
          </p:nvGrpSpPr>
          <p:grpSpPr bwMode="auto">
            <a:xfrm>
              <a:off x="1292" y="1518"/>
              <a:ext cx="2359" cy="461"/>
              <a:chOff x="1292" y="1525"/>
              <a:chExt cx="2359" cy="461"/>
            </a:xfrm>
          </p:grpSpPr>
          <p:sp>
            <p:nvSpPr>
              <p:cNvPr id="17430" name="Rectangle 82"/>
              <p:cNvSpPr>
                <a:spLocks noChangeArrowheads="1"/>
              </p:cNvSpPr>
              <p:nvPr/>
            </p:nvSpPr>
            <p:spPr bwMode="auto">
              <a:xfrm>
                <a:off x="2064" y="1525"/>
                <a:ext cx="1183" cy="185"/>
              </a:xfrm>
              <a:prstGeom prst="rect">
                <a:avLst/>
              </a:prstGeom>
              <a:gradFill rotWithShape="0">
                <a:gsLst>
                  <a:gs pos="0">
                    <a:srgbClr val="3399FF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s-ES" altLang="es-EC"/>
              </a:p>
            </p:txBody>
          </p:sp>
          <p:sp>
            <p:nvSpPr>
              <p:cNvPr id="17431" name="Line 98"/>
              <p:cNvSpPr>
                <a:spLocks noChangeShapeType="1"/>
              </p:cNvSpPr>
              <p:nvPr/>
            </p:nvSpPr>
            <p:spPr bwMode="auto">
              <a:xfrm>
                <a:off x="2067" y="1525"/>
                <a:ext cx="1183" cy="0"/>
              </a:xfrm>
              <a:prstGeom prst="line">
                <a:avLst/>
              </a:prstGeom>
              <a:noFill/>
              <a:ln w="9525">
                <a:solidFill>
                  <a:srgbClr val="3399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  <p:sp>
            <p:nvSpPr>
              <p:cNvPr id="17432" name="Text Box 72"/>
              <p:cNvSpPr txBox="1">
                <a:spLocks noChangeArrowheads="1"/>
              </p:cNvSpPr>
              <p:nvPr/>
            </p:nvSpPr>
            <p:spPr bwMode="auto">
              <a:xfrm>
                <a:off x="1974" y="1755"/>
                <a:ext cx="22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CL" altLang="es-EC">
                    <a:solidFill>
                      <a:srgbClr val="006699"/>
                    </a:solidFill>
                  </a:rPr>
                  <a:t>a</a:t>
                </a:r>
                <a:endParaRPr lang="es-ES" altLang="es-EC">
                  <a:solidFill>
                    <a:srgbClr val="006699"/>
                  </a:solidFill>
                </a:endParaRPr>
              </a:p>
            </p:txBody>
          </p:sp>
          <p:sp>
            <p:nvSpPr>
              <p:cNvPr id="17433" name="Line 73"/>
              <p:cNvSpPr>
                <a:spLocks noChangeShapeType="1"/>
              </p:cNvSpPr>
              <p:nvPr/>
            </p:nvSpPr>
            <p:spPr bwMode="auto">
              <a:xfrm>
                <a:off x="1565" y="1710"/>
                <a:ext cx="17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  <p:sp>
            <p:nvSpPr>
              <p:cNvPr id="17434" name="Text Box 77"/>
              <p:cNvSpPr txBox="1">
                <a:spLocks noChangeArrowheads="1"/>
              </p:cNvSpPr>
              <p:nvPr/>
            </p:nvSpPr>
            <p:spPr bwMode="auto">
              <a:xfrm>
                <a:off x="1292" y="1588"/>
                <a:ext cx="36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CL" altLang="es-EC" sz="1600">
                    <a:solidFill>
                      <a:srgbClr val="006699"/>
                    </a:solidFill>
                  </a:rPr>
                  <a:t>-∞</a:t>
                </a:r>
              </a:p>
            </p:txBody>
          </p:sp>
          <p:sp>
            <p:nvSpPr>
              <p:cNvPr id="17435" name="Text Box 78"/>
              <p:cNvSpPr txBox="1">
                <a:spLocks noChangeArrowheads="1"/>
              </p:cNvSpPr>
              <p:nvPr/>
            </p:nvSpPr>
            <p:spPr bwMode="auto">
              <a:xfrm>
                <a:off x="3287" y="1588"/>
                <a:ext cx="36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CL" altLang="es-EC" sz="1600">
                    <a:solidFill>
                      <a:srgbClr val="006699"/>
                    </a:solidFill>
                  </a:rPr>
                  <a:t>+∞</a:t>
                </a:r>
              </a:p>
            </p:txBody>
          </p:sp>
        </p:grpSp>
        <p:sp>
          <p:nvSpPr>
            <p:cNvPr id="17429" name="Oval 76"/>
            <p:cNvSpPr>
              <a:spLocks noChangeArrowheads="1"/>
            </p:cNvSpPr>
            <p:nvPr/>
          </p:nvSpPr>
          <p:spPr bwMode="auto">
            <a:xfrm>
              <a:off x="2031" y="1665"/>
              <a:ext cx="75" cy="75"/>
            </a:xfrm>
            <a:prstGeom prst="ellipse">
              <a:avLst/>
            </a:pr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</p:grpSp>
      <p:sp>
        <p:nvSpPr>
          <p:cNvPr id="147540" name="Rectangle 84"/>
          <p:cNvSpPr>
            <a:spLocks noChangeArrowheads="1"/>
          </p:cNvSpPr>
          <p:nvPr/>
        </p:nvSpPr>
        <p:spPr bwMode="auto">
          <a:xfrm>
            <a:off x="2052638" y="3956050"/>
            <a:ext cx="575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CL" altLang="es-EC" sz="1600">
                <a:solidFill>
                  <a:srgbClr val="4B5D59"/>
                </a:solidFill>
              </a:rPr>
              <a:t>Incluye a todos los reales mayores que </a:t>
            </a:r>
            <a:r>
              <a:rPr lang="es-CL" altLang="es-EC" sz="1600" b="1">
                <a:solidFill>
                  <a:srgbClr val="006699"/>
                </a:solidFill>
              </a:rPr>
              <a:t>“a”</a:t>
            </a:r>
            <a:endParaRPr lang="en-US" altLang="es-EC" sz="1600" b="1">
              <a:solidFill>
                <a:srgbClr val="006699"/>
              </a:solidFill>
            </a:endParaRPr>
          </a:p>
        </p:txBody>
      </p:sp>
      <p:grpSp>
        <p:nvGrpSpPr>
          <p:cNvPr id="5" name="Group 143"/>
          <p:cNvGrpSpPr>
            <a:grpSpLocks/>
          </p:cNvGrpSpPr>
          <p:nvPr/>
        </p:nvGrpSpPr>
        <p:grpSpPr bwMode="auto">
          <a:xfrm>
            <a:off x="2051050" y="3235325"/>
            <a:ext cx="4537075" cy="649288"/>
            <a:chOff x="1292" y="2038"/>
            <a:chExt cx="2586" cy="409"/>
          </a:xfrm>
        </p:grpSpPr>
        <p:sp>
          <p:nvSpPr>
            <p:cNvPr id="17426" name="Rectangle 85"/>
            <p:cNvSpPr>
              <a:spLocks noChangeArrowheads="1"/>
            </p:cNvSpPr>
            <p:nvPr/>
          </p:nvSpPr>
          <p:spPr bwMode="auto">
            <a:xfrm>
              <a:off x="1338" y="2038"/>
              <a:ext cx="2313" cy="409"/>
            </a:xfrm>
            <a:prstGeom prst="rect">
              <a:avLst/>
            </a:prstGeom>
            <a:solidFill>
              <a:srgbClr val="FFFF99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  <p:sp>
          <p:nvSpPr>
            <p:cNvPr id="17427" name="Rectangle 86"/>
            <p:cNvSpPr>
              <a:spLocks noChangeArrowheads="1"/>
            </p:cNvSpPr>
            <p:nvPr/>
          </p:nvSpPr>
          <p:spPr bwMode="auto">
            <a:xfrm>
              <a:off x="1292" y="2152"/>
              <a:ext cx="258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es-EC">
                  <a:solidFill>
                    <a:srgbClr val="006699"/>
                  </a:solidFill>
                </a:rPr>
                <a:t>II.    ] </a:t>
              </a:r>
              <a:r>
                <a:rPr lang="es-ES" altLang="es-EC">
                  <a:solidFill>
                    <a:srgbClr val="006699"/>
                  </a:solidFill>
                </a:rPr>
                <a:t>a,</a:t>
              </a:r>
              <a:r>
                <a:rPr lang="es-ES" altLang="es-EC" sz="1600">
                  <a:solidFill>
                    <a:srgbClr val="006699"/>
                  </a:solidFill>
                </a:rPr>
                <a:t>+</a:t>
              </a:r>
              <a:r>
                <a:rPr lang="es-ES" altLang="es-EC">
                  <a:solidFill>
                    <a:srgbClr val="006699"/>
                  </a:solidFill>
                </a:rPr>
                <a:t>∞ </a:t>
              </a:r>
              <a:r>
                <a:rPr lang="en-US" altLang="es-EC">
                  <a:solidFill>
                    <a:srgbClr val="006699"/>
                  </a:solidFill>
                </a:rPr>
                <a:t>[</a:t>
              </a:r>
              <a:r>
                <a:rPr lang="en-US" altLang="es-EC">
                  <a:solidFill>
                    <a:srgbClr val="4B5D59"/>
                  </a:solidFill>
                </a:rPr>
                <a:t> </a:t>
              </a:r>
              <a:r>
                <a:rPr lang="en-US" altLang="es-EC">
                  <a:solidFill>
                    <a:srgbClr val="FF6600"/>
                  </a:solidFill>
                </a:rPr>
                <a:t>= </a:t>
              </a:r>
              <a:r>
                <a:rPr lang="en-US" altLang="es-EC">
                  <a:solidFill>
                    <a:schemeClr val="hlink"/>
                  </a:solidFill>
                </a:rPr>
                <a:t>{</a:t>
              </a:r>
              <a:r>
                <a:rPr lang="en-US" altLang="es-EC">
                  <a:solidFill>
                    <a:srgbClr val="4B5D59"/>
                  </a:solidFill>
                </a:rPr>
                <a:t> </a:t>
              </a:r>
              <a:r>
                <a:rPr lang="en-US" altLang="es-EC">
                  <a:solidFill>
                    <a:schemeClr val="hlink"/>
                  </a:solidFill>
                </a:rPr>
                <a:t>x </a:t>
              </a:r>
              <a:r>
                <a:rPr lang="ru-RU" altLang="es-EC">
                  <a:solidFill>
                    <a:schemeClr val="hlink"/>
                  </a:solidFill>
                </a:rPr>
                <a:t>Є</a:t>
              </a:r>
              <a:r>
                <a:rPr lang="es-CL" altLang="es-EC">
                  <a:solidFill>
                    <a:schemeClr val="hlink"/>
                  </a:solidFill>
                </a:rPr>
                <a:t> </a:t>
              </a:r>
              <a:r>
                <a:rPr lang="es-CL" altLang="es-EC">
                  <a:solidFill>
                    <a:schemeClr val="hlink"/>
                  </a:solidFill>
                  <a:latin typeface="Arial Unicode MS" pitchFamily="34" charset="-128"/>
                </a:rPr>
                <a:t>IR</a:t>
              </a:r>
              <a:r>
                <a:rPr lang="es-CL" altLang="es-EC">
                  <a:solidFill>
                    <a:schemeClr val="hlink"/>
                  </a:solidFill>
                </a:rPr>
                <a:t> / x &gt; a </a:t>
              </a:r>
              <a:r>
                <a:rPr lang="en-US" altLang="es-EC">
                  <a:solidFill>
                    <a:schemeClr val="hlink"/>
                  </a:solidFill>
                </a:rPr>
                <a:t>}</a:t>
              </a:r>
              <a:endParaRPr lang="es-ES" altLang="es-EC">
                <a:solidFill>
                  <a:schemeClr val="hlink"/>
                </a:solidFill>
              </a:endParaRPr>
            </a:p>
          </p:txBody>
        </p:sp>
      </p:grpSp>
      <p:grpSp>
        <p:nvGrpSpPr>
          <p:cNvPr id="6" name="Group 146"/>
          <p:cNvGrpSpPr>
            <a:grpSpLocks/>
          </p:cNvGrpSpPr>
          <p:nvPr/>
        </p:nvGrpSpPr>
        <p:grpSpPr bwMode="auto">
          <a:xfrm>
            <a:off x="2051050" y="4641850"/>
            <a:ext cx="3744913" cy="731838"/>
            <a:chOff x="1292" y="2924"/>
            <a:chExt cx="2359" cy="461"/>
          </a:xfrm>
        </p:grpSpPr>
        <p:grpSp>
          <p:nvGrpSpPr>
            <p:cNvPr id="17418" name="Group 117"/>
            <p:cNvGrpSpPr>
              <a:grpSpLocks/>
            </p:cNvGrpSpPr>
            <p:nvPr/>
          </p:nvGrpSpPr>
          <p:grpSpPr bwMode="auto">
            <a:xfrm>
              <a:off x="1292" y="2924"/>
              <a:ext cx="2359" cy="461"/>
              <a:chOff x="1292" y="1525"/>
              <a:chExt cx="2359" cy="461"/>
            </a:xfrm>
          </p:grpSpPr>
          <p:sp>
            <p:nvSpPr>
              <p:cNvPr id="17420" name="Rectangle 118"/>
              <p:cNvSpPr>
                <a:spLocks noChangeArrowheads="1"/>
              </p:cNvSpPr>
              <p:nvPr/>
            </p:nvSpPr>
            <p:spPr bwMode="auto">
              <a:xfrm>
                <a:off x="2064" y="1525"/>
                <a:ext cx="1183" cy="185"/>
              </a:xfrm>
              <a:prstGeom prst="rect">
                <a:avLst/>
              </a:prstGeom>
              <a:gradFill rotWithShape="0">
                <a:gsLst>
                  <a:gs pos="0">
                    <a:srgbClr val="3399FF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s-ES" altLang="es-EC"/>
              </a:p>
            </p:txBody>
          </p:sp>
          <p:sp>
            <p:nvSpPr>
              <p:cNvPr id="17421" name="Line 119"/>
              <p:cNvSpPr>
                <a:spLocks noChangeShapeType="1"/>
              </p:cNvSpPr>
              <p:nvPr/>
            </p:nvSpPr>
            <p:spPr bwMode="auto">
              <a:xfrm>
                <a:off x="2067" y="1525"/>
                <a:ext cx="1183" cy="0"/>
              </a:xfrm>
              <a:prstGeom prst="line">
                <a:avLst/>
              </a:prstGeom>
              <a:noFill/>
              <a:ln w="9525">
                <a:solidFill>
                  <a:srgbClr val="3399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  <p:sp>
            <p:nvSpPr>
              <p:cNvPr id="17422" name="Text Box 120"/>
              <p:cNvSpPr txBox="1">
                <a:spLocks noChangeArrowheads="1"/>
              </p:cNvSpPr>
              <p:nvPr/>
            </p:nvSpPr>
            <p:spPr bwMode="auto">
              <a:xfrm>
                <a:off x="1974" y="1755"/>
                <a:ext cx="22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CL" altLang="es-EC">
                    <a:solidFill>
                      <a:srgbClr val="006699"/>
                    </a:solidFill>
                  </a:rPr>
                  <a:t>a</a:t>
                </a:r>
                <a:endParaRPr lang="es-ES" altLang="es-EC">
                  <a:solidFill>
                    <a:srgbClr val="006699"/>
                  </a:solidFill>
                </a:endParaRPr>
              </a:p>
            </p:txBody>
          </p:sp>
          <p:sp>
            <p:nvSpPr>
              <p:cNvPr id="17423" name="Line 121"/>
              <p:cNvSpPr>
                <a:spLocks noChangeShapeType="1"/>
              </p:cNvSpPr>
              <p:nvPr/>
            </p:nvSpPr>
            <p:spPr bwMode="auto">
              <a:xfrm>
                <a:off x="1565" y="1710"/>
                <a:ext cx="17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  <p:sp>
            <p:nvSpPr>
              <p:cNvPr id="17424" name="Text Box 122"/>
              <p:cNvSpPr txBox="1">
                <a:spLocks noChangeArrowheads="1"/>
              </p:cNvSpPr>
              <p:nvPr/>
            </p:nvSpPr>
            <p:spPr bwMode="auto">
              <a:xfrm>
                <a:off x="1292" y="1588"/>
                <a:ext cx="36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CL" altLang="es-EC" sz="1600">
                    <a:solidFill>
                      <a:srgbClr val="006699"/>
                    </a:solidFill>
                  </a:rPr>
                  <a:t>-∞</a:t>
                </a:r>
              </a:p>
            </p:txBody>
          </p:sp>
          <p:sp>
            <p:nvSpPr>
              <p:cNvPr id="17425" name="Text Box 123"/>
              <p:cNvSpPr txBox="1">
                <a:spLocks noChangeArrowheads="1"/>
              </p:cNvSpPr>
              <p:nvPr/>
            </p:nvSpPr>
            <p:spPr bwMode="auto">
              <a:xfrm>
                <a:off x="3287" y="1588"/>
                <a:ext cx="36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CL" altLang="es-EC" sz="1600">
                    <a:solidFill>
                      <a:srgbClr val="006699"/>
                    </a:solidFill>
                  </a:rPr>
                  <a:t>+∞</a:t>
                </a:r>
              </a:p>
            </p:txBody>
          </p:sp>
        </p:grpSp>
        <p:sp>
          <p:nvSpPr>
            <p:cNvPr id="17419" name="Oval 124"/>
            <p:cNvSpPr>
              <a:spLocks noChangeArrowheads="1"/>
            </p:cNvSpPr>
            <p:nvPr/>
          </p:nvSpPr>
          <p:spPr bwMode="auto">
            <a:xfrm>
              <a:off x="2031" y="3071"/>
              <a:ext cx="75" cy="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</p:grpSp>
      <p:sp>
        <p:nvSpPr>
          <p:cNvPr id="17417" name="AutoShape 12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748713" y="6453188"/>
            <a:ext cx="360362" cy="360362"/>
          </a:xfrm>
          <a:prstGeom prst="actionButtonBackPrevious">
            <a:avLst/>
          </a:prstGeom>
          <a:solidFill>
            <a:srgbClr val="E7F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s-ES" altLang="es-EC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7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7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7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522" grpId="0" animBg="1"/>
      <p:bldP spid="147523" grpId="0"/>
      <p:bldP spid="1475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2" name="Rectangle 4"/>
          <p:cNvSpPr>
            <a:spLocks noChangeArrowheads="1"/>
          </p:cNvSpPr>
          <p:nvPr/>
        </p:nvSpPr>
        <p:spPr bwMode="auto">
          <a:xfrm>
            <a:off x="2052638" y="1628775"/>
            <a:ext cx="575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CL" altLang="es-EC" sz="1600">
                <a:solidFill>
                  <a:srgbClr val="4B5D59"/>
                </a:solidFill>
              </a:rPr>
              <a:t>Incluye a todos los reales menores o iguales que </a:t>
            </a:r>
            <a:r>
              <a:rPr lang="es-CL" altLang="es-EC" sz="1600" b="1">
                <a:solidFill>
                  <a:srgbClr val="006699"/>
                </a:solidFill>
              </a:rPr>
              <a:t>“b”</a:t>
            </a:r>
            <a:endParaRPr lang="en-US" altLang="es-EC" sz="1600" b="1">
              <a:solidFill>
                <a:srgbClr val="006699"/>
              </a:solidFill>
            </a:endParaRP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2051050" y="908050"/>
            <a:ext cx="4392613" cy="649288"/>
            <a:chOff x="1292" y="572"/>
            <a:chExt cx="2586" cy="409"/>
          </a:xfrm>
        </p:grpSpPr>
        <p:sp>
          <p:nvSpPr>
            <p:cNvPr id="18457" name="Rectangle 15"/>
            <p:cNvSpPr>
              <a:spLocks noChangeArrowheads="1"/>
            </p:cNvSpPr>
            <p:nvPr/>
          </p:nvSpPr>
          <p:spPr bwMode="auto">
            <a:xfrm>
              <a:off x="1338" y="572"/>
              <a:ext cx="2313" cy="409"/>
            </a:xfrm>
            <a:prstGeom prst="rect">
              <a:avLst/>
            </a:prstGeom>
            <a:solidFill>
              <a:srgbClr val="FFFF99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  <p:sp>
          <p:nvSpPr>
            <p:cNvPr id="18458" name="Rectangle 5"/>
            <p:cNvSpPr>
              <a:spLocks noChangeArrowheads="1"/>
            </p:cNvSpPr>
            <p:nvPr/>
          </p:nvSpPr>
          <p:spPr bwMode="auto">
            <a:xfrm>
              <a:off x="1292" y="686"/>
              <a:ext cx="258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es-EC">
                  <a:solidFill>
                    <a:srgbClr val="006699"/>
                  </a:solidFill>
                </a:rPr>
                <a:t>III.   ]</a:t>
              </a:r>
              <a:r>
                <a:rPr lang="es-ES" altLang="es-EC" sz="1600">
                  <a:solidFill>
                    <a:srgbClr val="006699"/>
                  </a:solidFill>
                </a:rPr>
                <a:t>-</a:t>
              </a:r>
              <a:r>
                <a:rPr lang="es-ES" altLang="es-EC">
                  <a:solidFill>
                    <a:srgbClr val="006699"/>
                  </a:solidFill>
                </a:rPr>
                <a:t>∞, b </a:t>
              </a:r>
              <a:r>
                <a:rPr lang="en-US" altLang="es-EC">
                  <a:solidFill>
                    <a:srgbClr val="006699"/>
                  </a:solidFill>
                </a:rPr>
                <a:t>]</a:t>
              </a:r>
              <a:r>
                <a:rPr lang="en-US" altLang="es-EC">
                  <a:solidFill>
                    <a:srgbClr val="4B5D59"/>
                  </a:solidFill>
                </a:rPr>
                <a:t> </a:t>
              </a:r>
              <a:r>
                <a:rPr lang="en-US" altLang="es-EC">
                  <a:solidFill>
                    <a:srgbClr val="FF6600"/>
                  </a:solidFill>
                </a:rPr>
                <a:t>= </a:t>
              </a:r>
              <a:r>
                <a:rPr lang="en-US" altLang="es-EC">
                  <a:solidFill>
                    <a:schemeClr val="hlink"/>
                  </a:solidFill>
                </a:rPr>
                <a:t>{</a:t>
              </a:r>
              <a:r>
                <a:rPr lang="en-US" altLang="es-EC">
                  <a:solidFill>
                    <a:srgbClr val="4B5D59"/>
                  </a:solidFill>
                </a:rPr>
                <a:t> </a:t>
              </a:r>
              <a:r>
                <a:rPr lang="en-US" altLang="es-EC">
                  <a:solidFill>
                    <a:schemeClr val="hlink"/>
                  </a:solidFill>
                </a:rPr>
                <a:t>x </a:t>
              </a:r>
              <a:r>
                <a:rPr lang="ru-RU" altLang="es-EC">
                  <a:solidFill>
                    <a:schemeClr val="hlink"/>
                  </a:solidFill>
                </a:rPr>
                <a:t>Є</a:t>
              </a:r>
              <a:r>
                <a:rPr lang="es-CL" altLang="es-EC">
                  <a:solidFill>
                    <a:schemeClr val="hlink"/>
                  </a:solidFill>
                </a:rPr>
                <a:t> </a:t>
              </a:r>
              <a:r>
                <a:rPr lang="es-CL" altLang="es-EC">
                  <a:solidFill>
                    <a:schemeClr val="hlink"/>
                  </a:solidFill>
                  <a:latin typeface="Arial Unicode MS" pitchFamily="34" charset="-128"/>
                </a:rPr>
                <a:t>IR</a:t>
              </a:r>
              <a:r>
                <a:rPr lang="es-CL" altLang="es-EC">
                  <a:solidFill>
                    <a:schemeClr val="hlink"/>
                  </a:solidFill>
                </a:rPr>
                <a:t> / x ≤ b </a:t>
              </a:r>
              <a:r>
                <a:rPr lang="en-US" altLang="es-EC">
                  <a:solidFill>
                    <a:schemeClr val="hlink"/>
                  </a:solidFill>
                </a:rPr>
                <a:t>}</a:t>
              </a:r>
              <a:endParaRPr lang="es-ES" altLang="es-EC">
                <a:solidFill>
                  <a:schemeClr val="hlink"/>
                </a:solidFill>
              </a:endParaRPr>
            </a:p>
          </p:txBody>
        </p: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2051050" y="2420938"/>
            <a:ext cx="3744913" cy="731837"/>
            <a:chOff x="1292" y="1525"/>
            <a:chExt cx="2359" cy="461"/>
          </a:xfrm>
        </p:grpSpPr>
        <p:sp>
          <p:nvSpPr>
            <p:cNvPr id="18450" name="Rectangle 8"/>
            <p:cNvSpPr>
              <a:spLocks noChangeArrowheads="1"/>
            </p:cNvSpPr>
            <p:nvPr/>
          </p:nvSpPr>
          <p:spPr bwMode="auto">
            <a:xfrm>
              <a:off x="1521" y="1525"/>
              <a:ext cx="1183" cy="18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399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  <p:sp>
          <p:nvSpPr>
            <p:cNvPr id="18451" name="Line 9"/>
            <p:cNvSpPr>
              <a:spLocks noChangeShapeType="1"/>
            </p:cNvSpPr>
            <p:nvPr/>
          </p:nvSpPr>
          <p:spPr bwMode="auto">
            <a:xfrm>
              <a:off x="1656" y="1525"/>
              <a:ext cx="1046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18452" name="Text Box 10"/>
            <p:cNvSpPr txBox="1">
              <a:spLocks noChangeArrowheads="1"/>
            </p:cNvSpPr>
            <p:nvPr/>
          </p:nvSpPr>
          <p:spPr bwMode="auto">
            <a:xfrm>
              <a:off x="2609" y="1755"/>
              <a:ext cx="2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altLang="es-EC">
                  <a:solidFill>
                    <a:srgbClr val="006699"/>
                  </a:solidFill>
                </a:rPr>
                <a:t>b</a:t>
              </a:r>
              <a:endParaRPr lang="es-ES" altLang="es-EC">
                <a:solidFill>
                  <a:srgbClr val="006699"/>
                </a:solidFill>
              </a:endParaRPr>
            </a:p>
          </p:txBody>
        </p:sp>
        <p:sp>
          <p:nvSpPr>
            <p:cNvPr id="18453" name="Line 11"/>
            <p:cNvSpPr>
              <a:spLocks noChangeShapeType="1"/>
            </p:cNvSpPr>
            <p:nvPr/>
          </p:nvSpPr>
          <p:spPr bwMode="auto">
            <a:xfrm>
              <a:off x="1565" y="1710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18454" name="Text Box 12"/>
            <p:cNvSpPr txBox="1">
              <a:spLocks noChangeArrowheads="1"/>
            </p:cNvSpPr>
            <p:nvPr/>
          </p:nvSpPr>
          <p:spPr bwMode="auto">
            <a:xfrm>
              <a:off x="1292" y="1588"/>
              <a:ext cx="3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altLang="es-EC" sz="1600">
                  <a:solidFill>
                    <a:srgbClr val="006699"/>
                  </a:solidFill>
                </a:rPr>
                <a:t>-∞</a:t>
              </a:r>
            </a:p>
          </p:txBody>
        </p:sp>
        <p:sp>
          <p:nvSpPr>
            <p:cNvPr id="18455" name="Text Box 13"/>
            <p:cNvSpPr txBox="1">
              <a:spLocks noChangeArrowheads="1"/>
            </p:cNvSpPr>
            <p:nvPr/>
          </p:nvSpPr>
          <p:spPr bwMode="auto">
            <a:xfrm>
              <a:off x="3287" y="1588"/>
              <a:ext cx="3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altLang="es-EC" sz="1600">
                  <a:solidFill>
                    <a:srgbClr val="006699"/>
                  </a:solidFill>
                </a:rPr>
                <a:t>+∞</a:t>
              </a:r>
            </a:p>
          </p:txBody>
        </p:sp>
        <p:sp>
          <p:nvSpPr>
            <p:cNvPr id="18456" name="Oval 14"/>
            <p:cNvSpPr>
              <a:spLocks noChangeArrowheads="1"/>
            </p:cNvSpPr>
            <p:nvPr/>
          </p:nvSpPr>
          <p:spPr bwMode="auto">
            <a:xfrm>
              <a:off x="2664" y="1672"/>
              <a:ext cx="75" cy="75"/>
            </a:xfrm>
            <a:prstGeom prst="ellipse">
              <a:avLst/>
            </a:pr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2051050" y="3355975"/>
            <a:ext cx="4752975" cy="649288"/>
            <a:chOff x="1292" y="2114"/>
            <a:chExt cx="2586" cy="409"/>
          </a:xfrm>
        </p:grpSpPr>
        <p:sp>
          <p:nvSpPr>
            <p:cNvPr id="18448" name="Rectangle 16"/>
            <p:cNvSpPr>
              <a:spLocks noChangeArrowheads="1"/>
            </p:cNvSpPr>
            <p:nvPr/>
          </p:nvSpPr>
          <p:spPr bwMode="auto">
            <a:xfrm>
              <a:off x="1338" y="2114"/>
              <a:ext cx="2313" cy="409"/>
            </a:xfrm>
            <a:prstGeom prst="rect">
              <a:avLst/>
            </a:prstGeom>
            <a:solidFill>
              <a:srgbClr val="FFFF99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  <p:sp>
          <p:nvSpPr>
            <p:cNvPr id="18449" name="Rectangle 17"/>
            <p:cNvSpPr>
              <a:spLocks noChangeArrowheads="1"/>
            </p:cNvSpPr>
            <p:nvPr/>
          </p:nvSpPr>
          <p:spPr bwMode="auto">
            <a:xfrm>
              <a:off x="1292" y="2228"/>
              <a:ext cx="258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es-EC">
                  <a:solidFill>
                    <a:srgbClr val="006699"/>
                  </a:solidFill>
                </a:rPr>
                <a:t>IV.    ]</a:t>
              </a:r>
              <a:r>
                <a:rPr lang="es-ES" altLang="es-EC" sz="1600">
                  <a:solidFill>
                    <a:srgbClr val="006699"/>
                  </a:solidFill>
                </a:rPr>
                <a:t>-</a:t>
              </a:r>
              <a:r>
                <a:rPr lang="es-ES" altLang="es-EC">
                  <a:solidFill>
                    <a:srgbClr val="006699"/>
                  </a:solidFill>
                </a:rPr>
                <a:t>∞, b </a:t>
              </a:r>
              <a:r>
                <a:rPr lang="en-US" altLang="es-EC">
                  <a:solidFill>
                    <a:srgbClr val="006699"/>
                  </a:solidFill>
                </a:rPr>
                <a:t>[</a:t>
              </a:r>
              <a:r>
                <a:rPr lang="en-US" altLang="es-EC">
                  <a:solidFill>
                    <a:srgbClr val="4B5D59"/>
                  </a:solidFill>
                </a:rPr>
                <a:t> </a:t>
              </a:r>
              <a:r>
                <a:rPr lang="en-US" altLang="es-EC">
                  <a:solidFill>
                    <a:srgbClr val="FF6600"/>
                  </a:solidFill>
                </a:rPr>
                <a:t>= </a:t>
              </a:r>
              <a:r>
                <a:rPr lang="en-US" altLang="es-EC">
                  <a:solidFill>
                    <a:schemeClr val="hlink"/>
                  </a:solidFill>
                </a:rPr>
                <a:t>{</a:t>
              </a:r>
              <a:r>
                <a:rPr lang="en-US" altLang="es-EC">
                  <a:solidFill>
                    <a:srgbClr val="4B5D59"/>
                  </a:solidFill>
                </a:rPr>
                <a:t> </a:t>
              </a:r>
              <a:r>
                <a:rPr lang="en-US" altLang="es-EC">
                  <a:solidFill>
                    <a:schemeClr val="hlink"/>
                  </a:solidFill>
                </a:rPr>
                <a:t>x </a:t>
              </a:r>
              <a:r>
                <a:rPr lang="ru-RU" altLang="es-EC">
                  <a:solidFill>
                    <a:schemeClr val="hlink"/>
                  </a:solidFill>
                </a:rPr>
                <a:t>Є</a:t>
              </a:r>
              <a:r>
                <a:rPr lang="es-CL" altLang="es-EC">
                  <a:solidFill>
                    <a:schemeClr val="hlink"/>
                  </a:solidFill>
                </a:rPr>
                <a:t> </a:t>
              </a:r>
              <a:r>
                <a:rPr lang="es-CL" altLang="es-EC">
                  <a:solidFill>
                    <a:schemeClr val="hlink"/>
                  </a:solidFill>
                  <a:latin typeface="Arial Unicode MS" pitchFamily="34" charset="-128"/>
                </a:rPr>
                <a:t>IR</a:t>
              </a:r>
              <a:r>
                <a:rPr lang="es-CL" altLang="es-EC">
                  <a:solidFill>
                    <a:schemeClr val="hlink"/>
                  </a:solidFill>
                </a:rPr>
                <a:t> / x &lt; b </a:t>
              </a:r>
              <a:r>
                <a:rPr lang="en-US" altLang="es-EC">
                  <a:solidFill>
                    <a:schemeClr val="hlink"/>
                  </a:solidFill>
                </a:rPr>
                <a:t>}</a:t>
              </a:r>
              <a:endParaRPr lang="es-ES" altLang="es-EC">
                <a:solidFill>
                  <a:schemeClr val="hlink"/>
                </a:solidFill>
              </a:endParaRPr>
            </a:p>
          </p:txBody>
        </p:sp>
      </p:grpSp>
      <p:sp>
        <p:nvSpPr>
          <p:cNvPr id="150546" name="Rectangle 18"/>
          <p:cNvSpPr>
            <a:spLocks noChangeArrowheads="1"/>
          </p:cNvSpPr>
          <p:nvPr/>
        </p:nvSpPr>
        <p:spPr bwMode="auto">
          <a:xfrm>
            <a:off x="2051050" y="4076700"/>
            <a:ext cx="575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CL" altLang="es-EC" sz="1600">
                <a:solidFill>
                  <a:srgbClr val="4B5D59"/>
                </a:solidFill>
              </a:rPr>
              <a:t>Incluye a todos los reales menores que </a:t>
            </a:r>
            <a:r>
              <a:rPr lang="es-CL" altLang="es-EC" sz="1600" b="1">
                <a:solidFill>
                  <a:srgbClr val="006699"/>
                </a:solidFill>
              </a:rPr>
              <a:t>“b”</a:t>
            </a:r>
            <a:endParaRPr lang="en-US" altLang="es-EC" sz="1600" b="1">
              <a:solidFill>
                <a:srgbClr val="006699"/>
              </a:solidFill>
            </a:endParaRPr>
          </a:p>
        </p:txBody>
      </p:sp>
      <p:sp>
        <p:nvSpPr>
          <p:cNvPr id="18439" name="AutoShape 3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748713" y="6453188"/>
            <a:ext cx="360362" cy="360362"/>
          </a:xfrm>
          <a:prstGeom prst="actionButtonBackPrevious">
            <a:avLst/>
          </a:prstGeom>
          <a:solidFill>
            <a:srgbClr val="E7F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s-ES" altLang="es-EC"/>
          </a:p>
        </p:txBody>
      </p: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2051050" y="4857750"/>
            <a:ext cx="3744913" cy="731838"/>
            <a:chOff x="1292" y="3060"/>
            <a:chExt cx="2359" cy="461"/>
          </a:xfrm>
        </p:grpSpPr>
        <p:sp>
          <p:nvSpPr>
            <p:cNvPr id="18441" name="Rectangle 21"/>
            <p:cNvSpPr>
              <a:spLocks noChangeArrowheads="1"/>
            </p:cNvSpPr>
            <p:nvPr/>
          </p:nvSpPr>
          <p:spPr bwMode="auto">
            <a:xfrm>
              <a:off x="1521" y="3060"/>
              <a:ext cx="1183" cy="18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399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  <p:sp>
          <p:nvSpPr>
            <p:cNvPr id="18442" name="Text Box 23"/>
            <p:cNvSpPr txBox="1">
              <a:spLocks noChangeArrowheads="1"/>
            </p:cNvSpPr>
            <p:nvPr/>
          </p:nvSpPr>
          <p:spPr bwMode="auto">
            <a:xfrm>
              <a:off x="2609" y="3290"/>
              <a:ext cx="2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altLang="es-EC">
                  <a:solidFill>
                    <a:srgbClr val="006699"/>
                  </a:solidFill>
                </a:rPr>
                <a:t>b</a:t>
              </a:r>
              <a:endParaRPr lang="es-ES" altLang="es-EC">
                <a:solidFill>
                  <a:srgbClr val="006699"/>
                </a:solidFill>
              </a:endParaRPr>
            </a:p>
          </p:txBody>
        </p:sp>
        <p:sp>
          <p:nvSpPr>
            <p:cNvPr id="18443" name="Text Box 25"/>
            <p:cNvSpPr txBox="1">
              <a:spLocks noChangeArrowheads="1"/>
            </p:cNvSpPr>
            <p:nvPr/>
          </p:nvSpPr>
          <p:spPr bwMode="auto">
            <a:xfrm>
              <a:off x="1292" y="3123"/>
              <a:ext cx="3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altLang="es-EC" sz="1600">
                  <a:solidFill>
                    <a:srgbClr val="006699"/>
                  </a:solidFill>
                </a:rPr>
                <a:t>-∞</a:t>
              </a:r>
            </a:p>
          </p:txBody>
        </p:sp>
        <p:sp>
          <p:nvSpPr>
            <p:cNvPr id="18444" name="Text Box 26"/>
            <p:cNvSpPr txBox="1">
              <a:spLocks noChangeArrowheads="1"/>
            </p:cNvSpPr>
            <p:nvPr/>
          </p:nvSpPr>
          <p:spPr bwMode="auto">
            <a:xfrm>
              <a:off x="3287" y="3123"/>
              <a:ext cx="3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altLang="es-EC" sz="1600">
                  <a:solidFill>
                    <a:srgbClr val="006699"/>
                  </a:solidFill>
                </a:rPr>
                <a:t>+∞</a:t>
              </a:r>
            </a:p>
          </p:txBody>
        </p:sp>
        <p:sp>
          <p:nvSpPr>
            <p:cNvPr id="18445" name="Line 22"/>
            <p:cNvSpPr>
              <a:spLocks noChangeShapeType="1"/>
            </p:cNvSpPr>
            <p:nvPr/>
          </p:nvSpPr>
          <p:spPr bwMode="auto">
            <a:xfrm>
              <a:off x="1656" y="3060"/>
              <a:ext cx="1046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18446" name="Line 24"/>
            <p:cNvSpPr>
              <a:spLocks noChangeShapeType="1"/>
            </p:cNvSpPr>
            <p:nvPr/>
          </p:nvSpPr>
          <p:spPr bwMode="auto">
            <a:xfrm>
              <a:off x="1565" y="3245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18447" name="Oval 27"/>
            <p:cNvSpPr>
              <a:spLocks noChangeArrowheads="1"/>
            </p:cNvSpPr>
            <p:nvPr/>
          </p:nvSpPr>
          <p:spPr bwMode="auto">
            <a:xfrm>
              <a:off x="2666" y="3207"/>
              <a:ext cx="75" cy="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0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0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2" grpId="0"/>
      <p:bldP spid="15054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717675" y="1049338"/>
            <a:ext cx="4752975" cy="649287"/>
            <a:chOff x="1292" y="2114"/>
            <a:chExt cx="2586" cy="409"/>
          </a:xfrm>
        </p:grpSpPr>
        <p:sp>
          <p:nvSpPr>
            <p:cNvPr id="19470" name="Rectangle 5"/>
            <p:cNvSpPr>
              <a:spLocks noChangeArrowheads="1"/>
            </p:cNvSpPr>
            <p:nvPr/>
          </p:nvSpPr>
          <p:spPr bwMode="auto">
            <a:xfrm>
              <a:off x="1338" y="2114"/>
              <a:ext cx="2313" cy="409"/>
            </a:xfrm>
            <a:prstGeom prst="rect">
              <a:avLst/>
            </a:prstGeom>
            <a:solidFill>
              <a:srgbClr val="FFFF99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  <p:sp>
          <p:nvSpPr>
            <p:cNvPr id="19471" name="Rectangle 6"/>
            <p:cNvSpPr>
              <a:spLocks noChangeArrowheads="1"/>
            </p:cNvSpPr>
            <p:nvPr/>
          </p:nvSpPr>
          <p:spPr bwMode="auto">
            <a:xfrm>
              <a:off x="1292" y="2228"/>
              <a:ext cx="258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es-EC">
                  <a:solidFill>
                    <a:srgbClr val="006699"/>
                  </a:solidFill>
                </a:rPr>
                <a:t>V.    ]</a:t>
              </a:r>
              <a:r>
                <a:rPr lang="es-ES" altLang="es-EC" sz="1600">
                  <a:solidFill>
                    <a:srgbClr val="006699"/>
                  </a:solidFill>
                </a:rPr>
                <a:t>-</a:t>
              </a:r>
              <a:r>
                <a:rPr lang="es-ES" altLang="es-EC">
                  <a:solidFill>
                    <a:srgbClr val="006699"/>
                  </a:solidFill>
                </a:rPr>
                <a:t>∞, +∞ </a:t>
              </a:r>
              <a:r>
                <a:rPr lang="en-US" altLang="es-EC">
                  <a:solidFill>
                    <a:srgbClr val="006699"/>
                  </a:solidFill>
                </a:rPr>
                <a:t>[</a:t>
              </a:r>
              <a:r>
                <a:rPr lang="en-US" altLang="es-EC">
                  <a:solidFill>
                    <a:srgbClr val="4B5D59"/>
                  </a:solidFill>
                </a:rPr>
                <a:t> </a:t>
              </a:r>
              <a:r>
                <a:rPr lang="en-US" altLang="es-EC">
                  <a:solidFill>
                    <a:srgbClr val="FF6600"/>
                  </a:solidFill>
                </a:rPr>
                <a:t>= </a:t>
              </a:r>
              <a:r>
                <a:rPr lang="en-US" altLang="es-EC">
                  <a:solidFill>
                    <a:schemeClr val="hlink"/>
                  </a:solidFill>
                </a:rPr>
                <a:t>IR</a:t>
              </a:r>
              <a:endParaRPr lang="es-ES" altLang="es-EC">
                <a:solidFill>
                  <a:schemeClr val="hlink"/>
                </a:solidFill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544638" y="2492375"/>
            <a:ext cx="4926012" cy="811213"/>
            <a:chOff x="1501" y="1868"/>
            <a:chExt cx="3103" cy="511"/>
          </a:xfrm>
        </p:grpSpPr>
        <p:sp>
          <p:nvSpPr>
            <p:cNvPr id="19463" name="Rectangle 8"/>
            <p:cNvSpPr>
              <a:spLocks noChangeArrowheads="1"/>
            </p:cNvSpPr>
            <p:nvPr/>
          </p:nvSpPr>
          <p:spPr bwMode="auto">
            <a:xfrm>
              <a:off x="1860" y="1870"/>
              <a:ext cx="1183" cy="18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399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  <p:sp>
          <p:nvSpPr>
            <p:cNvPr id="19464" name="Rectangle 9"/>
            <p:cNvSpPr>
              <a:spLocks noChangeArrowheads="1"/>
            </p:cNvSpPr>
            <p:nvPr/>
          </p:nvSpPr>
          <p:spPr bwMode="auto">
            <a:xfrm>
              <a:off x="3017" y="1868"/>
              <a:ext cx="1183" cy="185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  <p:sp>
          <p:nvSpPr>
            <p:cNvPr id="19465" name="Line 10"/>
            <p:cNvSpPr>
              <a:spLocks noChangeShapeType="1"/>
            </p:cNvSpPr>
            <p:nvPr/>
          </p:nvSpPr>
          <p:spPr bwMode="auto">
            <a:xfrm flipV="1">
              <a:off x="1860" y="1868"/>
              <a:ext cx="2343" cy="2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19466" name="Line 11"/>
            <p:cNvSpPr>
              <a:spLocks noChangeShapeType="1"/>
            </p:cNvSpPr>
            <p:nvPr/>
          </p:nvSpPr>
          <p:spPr bwMode="auto">
            <a:xfrm>
              <a:off x="1791" y="2053"/>
              <a:ext cx="245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19467" name="Text Box 12"/>
            <p:cNvSpPr txBox="1">
              <a:spLocks noChangeArrowheads="1"/>
            </p:cNvSpPr>
            <p:nvPr/>
          </p:nvSpPr>
          <p:spPr bwMode="auto">
            <a:xfrm>
              <a:off x="4240" y="1931"/>
              <a:ext cx="3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altLang="es-EC" sz="1600">
                  <a:solidFill>
                    <a:srgbClr val="006699"/>
                  </a:solidFill>
                </a:rPr>
                <a:t>+∞</a:t>
              </a:r>
            </a:p>
          </p:txBody>
        </p:sp>
        <p:sp>
          <p:nvSpPr>
            <p:cNvPr id="19468" name="Text Box 13"/>
            <p:cNvSpPr txBox="1">
              <a:spLocks noChangeArrowheads="1"/>
            </p:cNvSpPr>
            <p:nvPr/>
          </p:nvSpPr>
          <p:spPr bwMode="auto">
            <a:xfrm>
              <a:off x="1501" y="1933"/>
              <a:ext cx="3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altLang="es-EC" sz="1600">
                  <a:solidFill>
                    <a:srgbClr val="006699"/>
                  </a:solidFill>
                </a:rPr>
                <a:t>-∞</a:t>
              </a:r>
            </a:p>
          </p:txBody>
        </p:sp>
        <p:sp>
          <p:nvSpPr>
            <p:cNvPr id="19469" name="Rectangle 14"/>
            <p:cNvSpPr>
              <a:spLocks noChangeArrowheads="1"/>
            </p:cNvSpPr>
            <p:nvPr/>
          </p:nvSpPr>
          <p:spPr bwMode="auto">
            <a:xfrm>
              <a:off x="2859" y="2148"/>
              <a:ext cx="2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s-CL" altLang="es-EC">
                  <a:solidFill>
                    <a:schemeClr val="hlink"/>
                  </a:solidFill>
                  <a:latin typeface="Arial" panose="020B0604020202020204" pitchFamily="34" charset="0"/>
                </a:rPr>
                <a:t>IR</a:t>
              </a:r>
              <a:endParaRPr lang="es-ES" altLang="es-EC">
                <a:solidFill>
                  <a:schemeClr val="hlink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58737" name="Rectangle 17"/>
          <p:cNvSpPr>
            <a:spLocks noChangeArrowheads="1"/>
          </p:cNvSpPr>
          <p:nvPr/>
        </p:nvSpPr>
        <p:spPr bwMode="auto">
          <a:xfrm>
            <a:off x="1908175" y="3716338"/>
            <a:ext cx="6840538" cy="1800225"/>
          </a:xfrm>
          <a:prstGeom prst="rect">
            <a:avLst/>
          </a:prstGeom>
          <a:noFill/>
          <a:ln w="12700">
            <a:solidFill>
              <a:srgbClr val="66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s-ES" altLang="es-EC"/>
          </a:p>
        </p:txBody>
      </p:sp>
      <p:pic>
        <p:nvPicPr>
          <p:cNvPr id="158738" name="Picture 18" descr="Imagen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525" y="3192463"/>
            <a:ext cx="747713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8739" name="Text Box 19"/>
          <p:cNvSpPr txBox="1">
            <a:spLocks noChangeArrowheads="1"/>
          </p:cNvSpPr>
          <p:nvPr/>
        </p:nvSpPr>
        <p:spPr bwMode="auto">
          <a:xfrm>
            <a:off x="2298700" y="4005263"/>
            <a:ext cx="6121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 sz="2400" dirty="0">
                <a:solidFill>
                  <a:srgbClr val="4B5D59"/>
                </a:solidFill>
              </a:rPr>
              <a:t>El infinito nunca se incluye dentro de un intervalo y además nunca se escribe en la desigualdad.</a:t>
            </a:r>
            <a:endParaRPr lang="es-ES" altLang="es-EC" sz="2400" dirty="0">
              <a:solidFill>
                <a:srgbClr val="4B5D5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8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8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37" grpId="0" animBg="1"/>
      <p:bldP spid="15873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0" y="477838"/>
            <a:ext cx="5292080" cy="647700"/>
          </a:xfrm>
          <a:prstGeom prst="rect">
            <a:avLst/>
          </a:prstGeom>
          <a:solidFill>
            <a:srgbClr val="006699">
              <a:alpha val="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790700" indent="-342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s-MX" altLang="es-EC" sz="3600" dirty="0">
                <a:solidFill>
                  <a:srgbClr val="336699"/>
                </a:solidFill>
              </a:rPr>
              <a:t>3. </a:t>
            </a:r>
            <a:r>
              <a:rPr lang="es-MX" altLang="es-EC" sz="3600" dirty="0" smtClean="0">
                <a:solidFill>
                  <a:srgbClr val="336699"/>
                </a:solidFill>
              </a:rPr>
              <a:t>Actividad</a:t>
            </a:r>
            <a:endParaRPr lang="es-CL" altLang="es-EC" sz="3600" dirty="0">
              <a:solidFill>
                <a:srgbClr val="336699"/>
              </a:solidFill>
              <a:latin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484784"/>
            <a:ext cx="7934325" cy="270510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224" y="4653136"/>
            <a:ext cx="8677275" cy="145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9560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836712"/>
            <a:ext cx="7943850" cy="182880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3501008"/>
            <a:ext cx="8686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2204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8" name="Rectangle 6"/>
          <p:cNvSpPr>
            <a:spLocks noChangeArrowheads="1"/>
          </p:cNvSpPr>
          <p:nvPr/>
        </p:nvSpPr>
        <p:spPr bwMode="auto">
          <a:xfrm>
            <a:off x="0" y="477838"/>
            <a:ext cx="9144000" cy="647700"/>
          </a:xfrm>
          <a:prstGeom prst="rect">
            <a:avLst/>
          </a:prstGeom>
          <a:solidFill>
            <a:srgbClr val="006699">
              <a:alpha val="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790700" indent="-342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s-MX" altLang="es-EC" sz="3600" dirty="0">
                <a:solidFill>
                  <a:srgbClr val="336699"/>
                </a:solidFill>
              </a:rPr>
              <a:t>3. Inecuación lineal</a:t>
            </a:r>
            <a:endParaRPr lang="es-CL" altLang="es-EC" sz="3600" dirty="0">
              <a:solidFill>
                <a:srgbClr val="336699"/>
              </a:solidFill>
              <a:latin typeface="Arial" panose="020B0604020202020204" pitchFamily="34" charset="0"/>
            </a:endParaRPr>
          </a:p>
        </p:txBody>
      </p:sp>
      <p:sp>
        <p:nvSpPr>
          <p:cNvPr id="151559" name="Rectangle 7"/>
          <p:cNvSpPr>
            <a:spLocks noChangeArrowheads="1"/>
          </p:cNvSpPr>
          <p:nvPr/>
        </p:nvSpPr>
        <p:spPr bwMode="auto">
          <a:xfrm>
            <a:off x="2052638" y="1241425"/>
            <a:ext cx="66960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ES" altLang="es-EC" sz="1600">
                <a:solidFill>
                  <a:srgbClr val="4B5D59"/>
                </a:solidFill>
              </a:rPr>
              <a:t>Corresponde a una desigualdad condicionada, es decir, se busca el conjunto de valores que al reemplazarlos en la variable, cumpla con la desigualdad.</a:t>
            </a:r>
          </a:p>
        </p:txBody>
      </p:sp>
      <p:sp>
        <p:nvSpPr>
          <p:cNvPr id="151561" name="Text Box 9"/>
          <p:cNvSpPr txBox="1">
            <a:spLocks noChangeArrowheads="1"/>
          </p:cNvSpPr>
          <p:nvPr/>
        </p:nvSpPr>
        <p:spPr bwMode="auto">
          <a:xfrm>
            <a:off x="1547813" y="2133600"/>
            <a:ext cx="16557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>
                <a:solidFill>
                  <a:schemeClr val="folHlink"/>
                </a:solidFill>
              </a:rPr>
              <a:t>Ejemplos:</a:t>
            </a:r>
            <a:endParaRPr lang="es-ES" altLang="es-EC">
              <a:solidFill>
                <a:schemeClr val="folHlink"/>
              </a:solidFill>
            </a:endParaRPr>
          </a:p>
        </p:txBody>
      </p:sp>
      <p:sp>
        <p:nvSpPr>
          <p:cNvPr id="151705" name="Text Box 153"/>
          <p:cNvSpPr txBox="1">
            <a:spLocks noChangeArrowheads="1"/>
          </p:cNvSpPr>
          <p:nvPr/>
        </p:nvSpPr>
        <p:spPr bwMode="auto">
          <a:xfrm>
            <a:off x="1555750" y="2565400"/>
            <a:ext cx="606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>
                <a:solidFill>
                  <a:srgbClr val="FF9933"/>
                </a:solidFill>
              </a:rPr>
              <a:t>a)</a:t>
            </a:r>
            <a:endParaRPr lang="es-ES" altLang="es-EC" sz="1600">
              <a:solidFill>
                <a:srgbClr val="FF9933"/>
              </a:solidFill>
            </a:endParaRPr>
          </a:p>
        </p:txBody>
      </p:sp>
      <p:grpSp>
        <p:nvGrpSpPr>
          <p:cNvPr id="2" name="Group 162"/>
          <p:cNvGrpSpPr>
            <a:grpSpLocks/>
          </p:cNvGrpSpPr>
          <p:nvPr/>
        </p:nvGrpSpPr>
        <p:grpSpPr bwMode="auto">
          <a:xfrm>
            <a:off x="3267075" y="2492375"/>
            <a:ext cx="944563" cy="696913"/>
            <a:chOff x="1247" y="1630"/>
            <a:chExt cx="595" cy="439"/>
          </a:xfrm>
        </p:grpSpPr>
        <p:sp>
          <p:nvSpPr>
            <p:cNvPr id="20504" name="Text Box 146"/>
            <p:cNvSpPr txBox="1">
              <a:spLocks noChangeArrowheads="1"/>
            </p:cNvSpPr>
            <p:nvPr/>
          </p:nvSpPr>
          <p:spPr bwMode="auto">
            <a:xfrm>
              <a:off x="1361" y="1630"/>
              <a:ext cx="48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>
                  <a:solidFill>
                    <a:srgbClr val="4B5D59"/>
                  </a:solidFill>
                </a:rPr>
                <a:t>   7</a:t>
              </a:r>
              <a:endParaRPr lang="es-ES" altLang="es-EC" sz="1600">
                <a:solidFill>
                  <a:srgbClr val="4B5D59"/>
                </a:solidFill>
              </a:endParaRPr>
            </a:p>
          </p:txBody>
        </p:sp>
        <p:sp>
          <p:nvSpPr>
            <p:cNvPr id="20505" name="Line 148"/>
            <p:cNvSpPr>
              <a:spLocks noChangeShapeType="1"/>
            </p:cNvSpPr>
            <p:nvPr/>
          </p:nvSpPr>
          <p:spPr bwMode="auto">
            <a:xfrm>
              <a:off x="1426" y="1834"/>
              <a:ext cx="351" cy="0"/>
            </a:xfrm>
            <a:prstGeom prst="line">
              <a:avLst/>
            </a:prstGeom>
            <a:noFill/>
            <a:ln w="9525">
              <a:solidFill>
                <a:srgbClr val="4B5D5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  <p:grpSp>
          <p:nvGrpSpPr>
            <p:cNvPr id="20506" name="Group 157"/>
            <p:cNvGrpSpPr>
              <a:grpSpLocks/>
            </p:cNvGrpSpPr>
            <p:nvPr/>
          </p:nvGrpSpPr>
          <p:grpSpPr bwMode="auto">
            <a:xfrm>
              <a:off x="1247" y="1857"/>
              <a:ext cx="595" cy="212"/>
              <a:chOff x="1247" y="1933"/>
              <a:chExt cx="595" cy="212"/>
            </a:xfrm>
          </p:grpSpPr>
          <p:sp>
            <p:nvSpPr>
              <p:cNvPr id="20507" name="Text Box 147"/>
              <p:cNvSpPr txBox="1">
                <a:spLocks noChangeArrowheads="1"/>
              </p:cNvSpPr>
              <p:nvPr/>
            </p:nvSpPr>
            <p:spPr bwMode="auto">
              <a:xfrm>
                <a:off x="1247" y="1933"/>
                <a:ext cx="59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EC" sz="1600">
                    <a:solidFill>
                      <a:srgbClr val="FF6600"/>
                    </a:solidFill>
                  </a:rPr>
                  <a:t>   </a:t>
                </a:r>
                <a:r>
                  <a:rPr lang="es-MX" altLang="es-EC" sz="1600">
                    <a:solidFill>
                      <a:srgbClr val="4B5D5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√</a:t>
                </a:r>
                <a:r>
                  <a:rPr lang="es-MX" altLang="es-EC" sz="1600">
                    <a:solidFill>
                      <a:srgbClr val="4B5D59"/>
                    </a:solidFill>
                  </a:rPr>
                  <a:t>5-x</a:t>
                </a:r>
                <a:endParaRPr lang="es-ES" altLang="es-EC" sz="1600">
                  <a:solidFill>
                    <a:srgbClr val="4B5D59"/>
                  </a:solidFill>
                </a:endParaRPr>
              </a:p>
            </p:txBody>
          </p:sp>
          <p:sp>
            <p:nvSpPr>
              <p:cNvPr id="20508" name="Line 155"/>
              <p:cNvSpPr>
                <a:spLocks noChangeShapeType="1"/>
              </p:cNvSpPr>
              <p:nvPr/>
            </p:nvSpPr>
            <p:spPr bwMode="auto">
              <a:xfrm>
                <a:off x="1509" y="1975"/>
                <a:ext cx="237" cy="0"/>
              </a:xfrm>
              <a:prstGeom prst="line">
                <a:avLst/>
              </a:prstGeom>
              <a:noFill/>
              <a:ln w="9525">
                <a:solidFill>
                  <a:srgbClr val="4B5D5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</p:grpSp>
      </p:grpSp>
      <p:sp>
        <p:nvSpPr>
          <p:cNvPr id="151715" name="Text Box 163"/>
          <p:cNvSpPr txBox="1">
            <a:spLocks noChangeArrowheads="1"/>
          </p:cNvSpPr>
          <p:nvPr/>
        </p:nvSpPr>
        <p:spPr bwMode="auto">
          <a:xfrm>
            <a:off x="1871663" y="2582863"/>
            <a:ext cx="6372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 sz="1600">
                <a:solidFill>
                  <a:srgbClr val="4B5D59"/>
                </a:solidFill>
              </a:rPr>
              <a:t>La expresión                representa un número real si:</a:t>
            </a:r>
            <a:endParaRPr lang="es-ES" altLang="es-EC" sz="1600">
              <a:solidFill>
                <a:srgbClr val="4B5D59"/>
              </a:solidFill>
            </a:endParaRPr>
          </a:p>
        </p:txBody>
      </p:sp>
      <p:sp>
        <p:nvSpPr>
          <p:cNvPr id="151716" name="Rectangle 164"/>
          <p:cNvSpPr>
            <a:spLocks noChangeArrowheads="1"/>
          </p:cNvSpPr>
          <p:nvPr/>
        </p:nvSpPr>
        <p:spPr bwMode="auto">
          <a:xfrm>
            <a:off x="1871663" y="3286125"/>
            <a:ext cx="11064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 sz="1600">
                <a:solidFill>
                  <a:srgbClr val="4B5D59"/>
                </a:solidFill>
              </a:rPr>
              <a:t>5 - x &gt; 0</a:t>
            </a:r>
            <a:endParaRPr lang="es-ES" altLang="es-EC" sz="1600">
              <a:solidFill>
                <a:srgbClr val="4B5D59"/>
              </a:solidFill>
            </a:endParaRPr>
          </a:p>
        </p:txBody>
      </p:sp>
      <p:sp>
        <p:nvSpPr>
          <p:cNvPr id="151717" name="Rectangle 165"/>
          <p:cNvSpPr>
            <a:spLocks noChangeArrowheads="1"/>
          </p:cNvSpPr>
          <p:nvPr/>
        </p:nvSpPr>
        <p:spPr bwMode="auto">
          <a:xfrm>
            <a:off x="1881188" y="3670300"/>
            <a:ext cx="814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 sz="1600">
                <a:solidFill>
                  <a:srgbClr val="4B5D59"/>
                </a:solidFill>
              </a:rPr>
              <a:t>5 &gt; x </a:t>
            </a:r>
            <a:endParaRPr lang="es-ES" altLang="es-EC" sz="1600">
              <a:solidFill>
                <a:srgbClr val="4B5D59"/>
              </a:solidFill>
            </a:endParaRPr>
          </a:p>
        </p:txBody>
      </p:sp>
      <p:sp>
        <p:nvSpPr>
          <p:cNvPr id="151732" name="Rectangle 180"/>
          <p:cNvSpPr>
            <a:spLocks noChangeArrowheads="1"/>
          </p:cNvSpPr>
          <p:nvPr/>
        </p:nvSpPr>
        <p:spPr bwMode="auto">
          <a:xfrm>
            <a:off x="1908175" y="4149725"/>
            <a:ext cx="4552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ES" altLang="es-EC" sz="1600">
                <a:solidFill>
                  <a:srgbClr val="006699"/>
                </a:solidFill>
              </a:rPr>
              <a:t>x es un número real menor que 5,</a:t>
            </a:r>
          </a:p>
        </p:txBody>
      </p:sp>
      <p:grpSp>
        <p:nvGrpSpPr>
          <p:cNvPr id="4" name="Group 209"/>
          <p:cNvGrpSpPr>
            <a:grpSpLocks/>
          </p:cNvGrpSpPr>
          <p:nvPr/>
        </p:nvGrpSpPr>
        <p:grpSpPr bwMode="auto">
          <a:xfrm>
            <a:off x="3059113" y="5084763"/>
            <a:ext cx="3744912" cy="731837"/>
            <a:chOff x="1927" y="3203"/>
            <a:chExt cx="2359" cy="461"/>
          </a:xfrm>
        </p:grpSpPr>
        <p:sp>
          <p:nvSpPr>
            <p:cNvPr id="20497" name="Rectangle 196"/>
            <p:cNvSpPr>
              <a:spLocks noChangeArrowheads="1"/>
            </p:cNvSpPr>
            <p:nvPr/>
          </p:nvSpPr>
          <p:spPr bwMode="auto">
            <a:xfrm>
              <a:off x="2156" y="3203"/>
              <a:ext cx="1183" cy="18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399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  <p:sp>
          <p:nvSpPr>
            <p:cNvPr id="20498" name="Text Box 197"/>
            <p:cNvSpPr txBox="1">
              <a:spLocks noChangeArrowheads="1"/>
            </p:cNvSpPr>
            <p:nvPr/>
          </p:nvSpPr>
          <p:spPr bwMode="auto">
            <a:xfrm>
              <a:off x="3244" y="3433"/>
              <a:ext cx="2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altLang="es-EC">
                  <a:solidFill>
                    <a:srgbClr val="006699"/>
                  </a:solidFill>
                </a:rPr>
                <a:t>5</a:t>
              </a:r>
              <a:endParaRPr lang="es-ES" altLang="es-EC">
                <a:solidFill>
                  <a:srgbClr val="006699"/>
                </a:solidFill>
              </a:endParaRPr>
            </a:p>
          </p:txBody>
        </p:sp>
        <p:sp>
          <p:nvSpPr>
            <p:cNvPr id="20499" name="Text Box 198"/>
            <p:cNvSpPr txBox="1">
              <a:spLocks noChangeArrowheads="1"/>
            </p:cNvSpPr>
            <p:nvPr/>
          </p:nvSpPr>
          <p:spPr bwMode="auto">
            <a:xfrm>
              <a:off x="1927" y="3266"/>
              <a:ext cx="3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altLang="es-EC" sz="1600">
                  <a:solidFill>
                    <a:srgbClr val="006699"/>
                  </a:solidFill>
                </a:rPr>
                <a:t>-∞</a:t>
              </a:r>
            </a:p>
          </p:txBody>
        </p:sp>
        <p:sp>
          <p:nvSpPr>
            <p:cNvPr id="20500" name="Text Box 199"/>
            <p:cNvSpPr txBox="1">
              <a:spLocks noChangeArrowheads="1"/>
            </p:cNvSpPr>
            <p:nvPr/>
          </p:nvSpPr>
          <p:spPr bwMode="auto">
            <a:xfrm>
              <a:off x="3922" y="3266"/>
              <a:ext cx="3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altLang="es-EC" sz="1600">
                  <a:solidFill>
                    <a:srgbClr val="006699"/>
                  </a:solidFill>
                </a:rPr>
                <a:t>+∞</a:t>
              </a:r>
            </a:p>
          </p:txBody>
        </p:sp>
        <p:sp>
          <p:nvSpPr>
            <p:cNvPr id="20501" name="Line 200"/>
            <p:cNvSpPr>
              <a:spLocks noChangeShapeType="1"/>
            </p:cNvSpPr>
            <p:nvPr/>
          </p:nvSpPr>
          <p:spPr bwMode="auto">
            <a:xfrm>
              <a:off x="2291" y="3203"/>
              <a:ext cx="1046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20502" name="Line 201"/>
            <p:cNvSpPr>
              <a:spLocks noChangeShapeType="1"/>
            </p:cNvSpPr>
            <p:nvPr/>
          </p:nvSpPr>
          <p:spPr bwMode="auto">
            <a:xfrm>
              <a:off x="2200" y="3388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20503" name="Oval 202"/>
            <p:cNvSpPr>
              <a:spLocks noChangeArrowheads="1"/>
            </p:cNvSpPr>
            <p:nvPr/>
          </p:nvSpPr>
          <p:spPr bwMode="auto">
            <a:xfrm>
              <a:off x="3300" y="3350"/>
              <a:ext cx="75" cy="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</p:grpSp>
      <p:sp>
        <p:nvSpPr>
          <p:cNvPr id="151755" name="Rectangle 203"/>
          <p:cNvSpPr>
            <a:spLocks noChangeArrowheads="1"/>
          </p:cNvSpPr>
          <p:nvPr/>
        </p:nvSpPr>
        <p:spPr bwMode="auto">
          <a:xfrm>
            <a:off x="5641975" y="4171950"/>
            <a:ext cx="2403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ES" altLang="es-EC" sz="1600">
                <a:solidFill>
                  <a:srgbClr val="006699"/>
                </a:solidFill>
              </a:rPr>
              <a:t>o bien,   x </a:t>
            </a:r>
            <a:r>
              <a:rPr lang="ru-RU" altLang="es-EC" sz="1600">
                <a:solidFill>
                  <a:srgbClr val="006699"/>
                </a:solidFill>
              </a:rPr>
              <a:t>Є</a:t>
            </a:r>
            <a:r>
              <a:rPr lang="es-MX" altLang="es-EC" sz="1600">
                <a:solidFill>
                  <a:srgbClr val="006699"/>
                </a:solidFill>
              </a:rPr>
              <a:t> </a:t>
            </a:r>
            <a:r>
              <a:rPr lang="en-US" altLang="es-EC" sz="1600">
                <a:solidFill>
                  <a:srgbClr val="006699"/>
                </a:solidFill>
              </a:rPr>
              <a:t>] -</a:t>
            </a:r>
            <a:r>
              <a:rPr lang="es-CL" altLang="es-EC" sz="1600">
                <a:solidFill>
                  <a:srgbClr val="006699"/>
                </a:solidFill>
              </a:rPr>
              <a:t>∞, 5 </a:t>
            </a:r>
            <a:r>
              <a:rPr lang="en-US" altLang="es-EC" sz="1600">
                <a:solidFill>
                  <a:srgbClr val="006699"/>
                </a:solidFill>
              </a:rPr>
              <a:t>[</a:t>
            </a:r>
          </a:p>
        </p:txBody>
      </p:sp>
      <p:sp>
        <p:nvSpPr>
          <p:cNvPr id="151756" name="Rectangle 204"/>
          <p:cNvSpPr>
            <a:spLocks noChangeArrowheads="1"/>
          </p:cNvSpPr>
          <p:nvPr/>
        </p:nvSpPr>
        <p:spPr bwMode="auto">
          <a:xfrm>
            <a:off x="1908175" y="4532313"/>
            <a:ext cx="16462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MX" altLang="es-EC" sz="1600">
                <a:solidFill>
                  <a:srgbClr val="006699"/>
                </a:solidFill>
              </a:rPr>
              <a:t>Gráficamente:</a:t>
            </a:r>
            <a:endParaRPr lang="en-US" altLang="es-EC" sz="1600">
              <a:solidFill>
                <a:srgbClr val="006699"/>
              </a:solidFill>
            </a:endParaRPr>
          </a:p>
        </p:txBody>
      </p:sp>
      <p:pic>
        <p:nvPicPr>
          <p:cNvPr id="151757" name="Picture 205" descr="MCj0410605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85088" y="3622675"/>
            <a:ext cx="5588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85194" dir="3806097" algn="ctr" rotWithShape="0">
              <a:srgbClr val="808080">
                <a:alpha val="14000"/>
              </a:srgbClr>
            </a:outerShdw>
          </a:effectLst>
        </p:spPr>
      </p:pic>
      <p:pic>
        <p:nvPicPr>
          <p:cNvPr id="151758" name="Picture 206" descr="Imagen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37725">
            <a:off x="6659563" y="188913"/>
            <a:ext cx="1081087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96" name="AutoShape 20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748713" y="6453188"/>
            <a:ext cx="360362" cy="360362"/>
          </a:xfrm>
          <a:prstGeom prst="actionButtonBackPrevious">
            <a:avLst/>
          </a:prstGeom>
          <a:solidFill>
            <a:srgbClr val="E7F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s-ES" altLang="es-EC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5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51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1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1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1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1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8" grpId="0" animBg="1"/>
      <p:bldP spid="151559" grpId="0"/>
      <p:bldP spid="151561" grpId="0"/>
      <p:bldP spid="151705" grpId="0"/>
      <p:bldP spid="151715" grpId="0"/>
      <p:bldP spid="151716" grpId="0"/>
      <p:bldP spid="151717" grpId="0"/>
      <p:bldP spid="151732" grpId="0"/>
      <p:bldP spid="151755" grpId="0"/>
      <p:bldP spid="15175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24088" y="858838"/>
            <a:ext cx="2368550" cy="625475"/>
            <a:chOff x="1383" y="1766"/>
            <a:chExt cx="1492" cy="394"/>
          </a:xfrm>
        </p:grpSpPr>
        <p:sp>
          <p:nvSpPr>
            <p:cNvPr id="21534" name="Text Box 6"/>
            <p:cNvSpPr txBox="1">
              <a:spLocks noChangeArrowheads="1"/>
            </p:cNvSpPr>
            <p:nvPr/>
          </p:nvSpPr>
          <p:spPr bwMode="auto">
            <a:xfrm>
              <a:off x="2200" y="1766"/>
              <a:ext cx="44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/>
                <a:t>x</a:t>
              </a:r>
              <a:endParaRPr lang="es-ES" altLang="es-EC" sz="1600"/>
            </a:p>
          </p:txBody>
        </p:sp>
        <p:sp>
          <p:nvSpPr>
            <p:cNvPr id="21535" name="Text Box 7"/>
            <p:cNvSpPr txBox="1">
              <a:spLocks noChangeArrowheads="1"/>
            </p:cNvSpPr>
            <p:nvPr/>
          </p:nvSpPr>
          <p:spPr bwMode="auto">
            <a:xfrm>
              <a:off x="2198" y="1947"/>
              <a:ext cx="31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>
                  <a:solidFill>
                    <a:srgbClr val="4B5D59"/>
                  </a:solidFill>
                </a:rPr>
                <a:t>2</a:t>
              </a:r>
              <a:endParaRPr lang="es-ES" altLang="es-EC" sz="1600">
                <a:solidFill>
                  <a:srgbClr val="4B5D59"/>
                </a:solidFill>
              </a:endParaRPr>
            </a:p>
          </p:txBody>
        </p:sp>
        <p:sp>
          <p:nvSpPr>
            <p:cNvPr id="21536" name="Text Box 8"/>
            <p:cNvSpPr txBox="1">
              <a:spLocks noChangeArrowheads="1"/>
            </p:cNvSpPr>
            <p:nvPr/>
          </p:nvSpPr>
          <p:spPr bwMode="auto">
            <a:xfrm>
              <a:off x="1401" y="1766"/>
              <a:ext cx="48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>
                  <a:solidFill>
                    <a:srgbClr val="4B5D59"/>
                  </a:solidFill>
                </a:rPr>
                <a:t>6x -2</a:t>
              </a:r>
              <a:endParaRPr lang="es-ES" altLang="es-EC" sz="1600">
                <a:solidFill>
                  <a:srgbClr val="4B5D59"/>
                </a:solidFill>
              </a:endParaRPr>
            </a:p>
          </p:txBody>
        </p:sp>
        <p:sp>
          <p:nvSpPr>
            <p:cNvPr id="21537" name="Text Box 9"/>
            <p:cNvSpPr txBox="1">
              <a:spLocks noChangeArrowheads="1"/>
            </p:cNvSpPr>
            <p:nvPr/>
          </p:nvSpPr>
          <p:spPr bwMode="auto">
            <a:xfrm>
              <a:off x="1383" y="1948"/>
              <a:ext cx="43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>
                  <a:solidFill>
                    <a:srgbClr val="FF6600"/>
                  </a:solidFill>
                </a:rPr>
                <a:t>   </a:t>
              </a:r>
              <a:r>
                <a:rPr lang="es-MX" altLang="es-EC" sz="1600">
                  <a:solidFill>
                    <a:srgbClr val="4B5D59"/>
                  </a:solidFill>
                </a:rPr>
                <a:t>5</a:t>
              </a:r>
              <a:endParaRPr lang="es-ES" altLang="es-EC" sz="1600">
                <a:solidFill>
                  <a:srgbClr val="4B5D59"/>
                </a:solidFill>
              </a:endParaRPr>
            </a:p>
          </p:txBody>
        </p:sp>
        <p:sp>
          <p:nvSpPr>
            <p:cNvPr id="21538" name="Line 10"/>
            <p:cNvSpPr>
              <a:spLocks noChangeShapeType="1"/>
            </p:cNvSpPr>
            <p:nvPr/>
          </p:nvSpPr>
          <p:spPr bwMode="auto">
            <a:xfrm>
              <a:off x="1466" y="1970"/>
              <a:ext cx="35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21539" name="Rectangle 11"/>
            <p:cNvSpPr>
              <a:spLocks noChangeArrowheads="1"/>
            </p:cNvSpPr>
            <p:nvPr/>
          </p:nvSpPr>
          <p:spPr bwMode="auto">
            <a:xfrm>
              <a:off x="1882" y="1827"/>
              <a:ext cx="22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s-CL" altLang="es-EC" sz="1600"/>
                <a:t>≥</a:t>
              </a:r>
            </a:p>
          </p:txBody>
        </p:sp>
        <p:sp>
          <p:nvSpPr>
            <p:cNvPr id="21540" name="Line 12"/>
            <p:cNvSpPr>
              <a:spLocks noChangeShapeType="1"/>
            </p:cNvSpPr>
            <p:nvPr/>
          </p:nvSpPr>
          <p:spPr bwMode="auto">
            <a:xfrm>
              <a:off x="2200" y="1948"/>
              <a:ext cx="1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21541" name="Text Box 13"/>
            <p:cNvSpPr txBox="1">
              <a:spLocks noChangeArrowheads="1"/>
            </p:cNvSpPr>
            <p:nvPr/>
          </p:nvSpPr>
          <p:spPr bwMode="auto">
            <a:xfrm>
              <a:off x="2512" y="1812"/>
              <a:ext cx="36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>
                  <a:solidFill>
                    <a:srgbClr val="4B5D59"/>
                  </a:solidFill>
                </a:rPr>
                <a:t>1</a:t>
              </a:r>
              <a:endParaRPr lang="es-ES" altLang="es-EC" sz="1600">
                <a:solidFill>
                  <a:srgbClr val="4B5D59"/>
                </a:solidFill>
              </a:endParaRPr>
            </a:p>
          </p:txBody>
        </p:sp>
        <p:sp>
          <p:nvSpPr>
            <p:cNvPr id="21542" name="Text Box 14"/>
            <p:cNvSpPr txBox="1">
              <a:spLocks noChangeArrowheads="1"/>
            </p:cNvSpPr>
            <p:nvPr/>
          </p:nvSpPr>
          <p:spPr bwMode="auto">
            <a:xfrm>
              <a:off x="2376" y="1827"/>
              <a:ext cx="36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>
                  <a:solidFill>
                    <a:srgbClr val="4B5D59"/>
                  </a:solidFill>
                </a:rPr>
                <a:t>-</a:t>
              </a:r>
              <a:endParaRPr lang="es-ES" altLang="es-EC" sz="1600">
                <a:solidFill>
                  <a:srgbClr val="4B5D59"/>
                </a:solidFill>
              </a:endParaRPr>
            </a:p>
          </p:txBody>
        </p:sp>
      </p:grpSp>
      <p:sp>
        <p:nvSpPr>
          <p:cNvPr id="152591" name="Rectangle 15"/>
          <p:cNvSpPr>
            <a:spLocks noChangeArrowheads="1"/>
          </p:cNvSpPr>
          <p:nvPr/>
        </p:nvSpPr>
        <p:spPr bwMode="auto">
          <a:xfrm>
            <a:off x="5216525" y="908050"/>
            <a:ext cx="24431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ES" altLang="es-EC" sz="1600">
                <a:solidFill>
                  <a:srgbClr val="006699"/>
                </a:solidFill>
              </a:rPr>
              <a:t>(Multiplicando por 10)</a:t>
            </a:r>
          </a:p>
        </p:txBody>
      </p:sp>
      <p:sp>
        <p:nvSpPr>
          <p:cNvPr id="152592" name="Text Box 16"/>
          <p:cNvSpPr txBox="1">
            <a:spLocks noChangeArrowheads="1"/>
          </p:cNvSpPr>
          <p:nvPr/>
        </p:nvSpPr>
        <p:spPr bwMode="auto">
          <a:xfrm>
            <a:off x="1647825" y="836613"/>
            <a:ext cx="606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>
                <a:solidFill>
                  <a:srgbClr val="FF9933"/>
                </a:solidFill>
              </a:rPr>
              <a:t>b)</a:t>
            </a:r>
            <a:endParaRPr lang="es-ES" altLang="es-EC" sz="1600">
              <a:solidFill>
                <a:srgbClr val="FF9933"/>
              </a:solidFill>
            </a:endParaRPr>
          </a:p>
        </p:txBody>
      </p:sp>
      <p:grpSp>
        <p:nvGrpSpPr>
          <p:cNvPr id="3" name="Group 93"/>
          <p:cNvGrpSpPr>
            <a:grpSpLocks/>
          </p:cNvGrpSpPr>
          <p:nvPr/>
        </p:nvGrpSpPr>
        <p:grpSpPr bwMode="auto">
          <a:xfrm>
            <a:off x="2224088" y="1579563"/>
            <a:ext cx="792162" cy="625475"/>
            <a:chOff x="1401" y="995"/>
            <a:chExt cx="499" cy="394"/>
          </a:xfrm>
        </p:grpSpPr>
        <p:sp>
          <p:nvSpPr>
            <p:cNvPr id="21531" name="Text Box 17"/>
            <p:cNvSpPr txBox="1">
              <a:spLocks noChangeArrowheads="1"/>
            </p:cNvSpPr>
            <p:nvPr/>
          </p:nvSpPr>
          <p:spPr bwMode="auto">
            <a:xfrm>
              <a:off x="1419" y="995"/>
              <a:ext cx="48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>
                  <a:solidFill>
                    <a:srgbClr val="4B5D59"/>
                  </a:solidFill>
                </a:rPr>
                <a:t>6x -2</a:t>
              </a:r>
              <a:endParaRPr lang="es-ES" altLang="es-EC" sz="1600">
                <a:solidFill>
                  <a:srgbClr val="4B5D59"/>
                </a:solidFill>
              </a:endParaRPr>
            </a:p>
          </p:txBody>
        </p:sp>
        <p:sp>
          <p:nvSpPr>
            <p:cNvPr id="21532" name="Text Box 18"/>
            <p:cNvSpPr txBox="1">
              <a:spLocks noChangeArrowheads="1"/>
            </p:cNvSpPr>
            <p:nvPr/>
          </p:nvSpPr>
          <p:spPr bwMode="auto">
            <a:xfrm>
              <a:off x="1401" y="1177"/>
              <a:ext cx="43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>
                  <a:solidFill>
                    <a:srgbClr val="FF6600"/>
                  </a:solidFill>
                </a:rPr>
                <a:t>   </a:t>
              </a:r>
              <a:r>
                <a:rPr lang="es-MX" altLang="es-EC" sz="1600">
                  <a:solidFill>
                    <a:srgbClr val="4B5D59"/>
                  </a:solidFill>
                </a:rPr>
                <a:t>5</a:t>
              </a:r>
              <a:endParaRPr lang="es-ES" altLang="es-EC" sz="1600">
                <a:solidFill>
                  <a:srgbClr val="4B5D59"/>
                </a:solidFill>
              </a:endParaRPr>
            </a:p>
          </p:txBody>
        </p:sp>
        <p:sp>
          <p:nvSpPr>
            <p:cNvPr id="21533" name="Line 19"/>
            <p:cNvSpPr>
              <a:spLocks noChangeShapeType="1"/>
            </p:cNvSpPr>
            <p:nvPr/>
          </p:nvSpPr>
          <p:spPr bwMode="auto">
            <a:xfrm>
              <a:off x="1484" y="1199"/>
              <a:ext cx="35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</p:grpSp>
      <p:sp>
        <p:nvSpPr>
          <p:cNvPr id="152596" name="Rectangle 20"/>
          <p:cNvSpPr>
            <a:spLocks noChangeArrowheads="1"/>
          </p:cNvSpPr>
          <p:nvPr/>
        </p:nvSpPr>
        <p:spPr bwMode="auto">
          <a:xfrm>
            <a:off x="3016250" y="1676400"/>
            <a:ext cx="350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CL" altLang="es-EC" sz="1600"/>
              <a:t>≥</a:t>
            </a:r>
          </a:p>
        </p:txBody>
      </p:sp>
      <p:grpSp>
        <p:nvGrpSpPr>
          <p:cNvPr id="4" name="Group 95"/>
          <p:cNvGrpSpPr>
            <a:grpSpLocks/>
          </p:cNvGrpSpPr>
          <p:nvPr/>
        </p:nvGrpSpPr>
        <p:grpSpPr bwMode="auto">
          <a:xfrm>
            <a:off x="3335338" y="1579563"/>
            <a:ext cx="1625600" cy="623887"/>
            <a:chOff x="2101" y="995"/>
            <a:chExt cx="1024" cy="393"/>
          </a:xfrm>
        </p:grpSpPr>
        <p:grpSp>
          <p:nvGrpSpPr>
            <p:cNvPr id="21524" name="Group 94"/>
            <p:cNvGrpSpPr>
              <a:grpSpLocks/>
            </p:cNvGrpSpPr>
            <p:nvPr/>
          </p:nvGrpSpPr>
          <p:grpSpPr bwMode="auto">
            <a:xfrm>
              <a:off x="2101" y="995"/>
              <a:ext cx="888" cy="393"/>
              <a:chOff x="2101" y="995"/>
              <a:chExt cx="888" cy="393"/>
            </a:xfrm>
          </p:grpSpPr>
          <p:sp>
            <p:nvSpPr>
              <p:cNvPr id="21526" name="Text Box 21"/>
              <p:cNvSpPr txBox="1">
                <a:spLocks noChangeArrowheads="1"/>
              </p:cNvSpPr>
              <p:nvPr/>
            </p:nvSpPr>
            <p:spPr bwMode="auto">
              <a:xfrm>
                <a:off x="2450" y="995"/>
                <a:ext cx="44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EC" sz="1600"/>
                  <a:t>x</a:t>
                </a:r>
                <a:endParaRPr lang="es-ES" altLang="es-EC" sz="1600"/>
              </a:p>
            </p:txBody>
          </p:sp>
          <p:sp>
            <p:nvSpPr>
              <p:cNvPr id="21527" name="Text Box 22"/>
              <p:cNvSpPr txBox="1">
                <a:spLocks noChangeArrowheads="1"/>
              </p:cNvSpPr>
              <p:nvPr/>
            </p:nvSpPr>
            <p:spPr bwMode="auto">
              <a:xfrm>
                <a:off x="2448" y="1176"/>
                <a:ext cx="31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EC" sz="1600">
                    <a:solidFill>
                      <a:srgbClr val="4B5D59"/>
                    </a:solidFill>
                  </a:rPr>
                  <a:t>2</a:t>
                </a:r>
                <a:endParaRPr lang="es-ES" altLang="es-EC" sz="1600">
                  <a:solidFill>
                    <a:srgbClr val="4B5D59"/>
                  </a:solidFill>
                </a:endParaRPr>
              </a:p>
            </p:txBody>
          </p:sp>
          <p:sp>
            <p:nvSpPr>
              <p:cNvPr id="21528" name="Line 23"/>
              <p:cNvSpPr>
                <a:spLocks noChangeShapeType="1"/>
              </p:cNvSpPr>
              <p:nvPr/>
            </p:nvSpPr>
            <p:spPr bwMode="auto">
              <a:xfrm>
                <a:off x="2450" y="1177"/>
                <a:ext cx="1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  <p:sp>
            <p:nvSpPr>
              <p:cNvPr id="21529" name="Text Box 25"/>
              <p:cNvSpPr txBox="1">
                <a:spLocks noChangeArrowheads="1"/>
              </p:cNvSpPr>
              <p:nvPr/>
            </p:nvSpPr>
            <p:spPr bwMode="auto">
              <a:xfrm>
                <a:off x="2626" y="1056"/>
                <a:ext cx="3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EC" sz="1600">
                    <a:solidFill>
                      <a:srgbClr val="4B5D59"/>
                    </a:solidFill>
                  </a:rPr>
                  <a:t>-</a:t>
                </a:r>
                <a:endParaRPr lang="es-ES" altLang="es-EC" sz="1600">
                  <a:solidFill>
                    <a:srgbClr val="4B5D59"/>
                  </a:solidFill>
                </a:endParaRPr>
              </a:p>
            </p:txBody>
          </p:sp>
          <p:sp>
            <p:nvSpPr>
              <p:cNvPr id="21530" name="Text Box 27"/>
              <p:cNvSpPr txBox="1">
                <a:spLocks noChangeArrowheads="1"/>
              </p:cNvSpPr>
              <p:nvPr/>
            </p:nvSpPr>
            <p:spPr bwMode="auto">
              <a:xfrm>
                <a:off x="2101" y="1041"/>
                <a:ext cx="43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EC" sz="1600">
                    <a:solidFill>
                      <a:srgbClr val="4B5D59"/>
                    </a:solidFill>
                  </a:rPr>
                  <a:t>10 </a:t>
                </a:r>
                <a:r>
                  <a:rPr lang="es-ES" altLang="es-EC" sz="1600">
                    <a:solidFill>
                      <a:srgbClr val="4B5D59"/>
                    </a:solidFill>
                  </a:rPr>
                  <a:t>∙</a:t>
                </a:r>
              </a:p>
            </p:txBody>
          </p:sp>
        </p:grpSp>
        <p:sp>
          <p:nvSpPr>
            <p:cNvPr id="21525" name="Text Box 24"/>
            <p:cNvSpPr txBox="1">
              <a:spLocks noChangeArrowheads="1"/>
            </p:cNvSpPr>
            <p:nvPr/>
          </p:nvSpPr>
          <p:spPr bwMode="auto">
            <a:xfrm>
              <a:off x="2762" y="1041"/>
              <a:ext cx="36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>
                  <a:solidFill>
                    <a:srgbClr val="4B5D59"/>
                  </a:solidFill>
                </a:rPr>
                <a:t>10</a:t>
              </a:r>
              <a:endParaRPr lang="es-ES" altLang="es-EC" sz="1600">
                <a:solidFill>
                  <a:srgbClr val="4B5D59"/>
                </a:solidFill>
              </a:endParaRPr>
            </a:p>
          </p:txBody>
        </p:sp>
      </p:grpSp>
      <p:sp>
        <p:nvSpPr>
          <p:cNvPr id="152602" name="Text Box 26"/>
          <p:cNvSpPr txBox="1">
            <a:spLocks noChangeArrowheads="1"/>
          </p:cNvSpPr>
          <p:nvPr/>
        </p:nvSpPr>
        <p:spPr bwMode="auto">
          <a:xfrm>
            <a:off x="1751013" y="1628775"/>
            <a:ext cx="688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 sz="1600">
                <a:solidFill>
                  <a:srgbClr val="4B5D59"/>
                </a:solidFill>
              </a:rPr>
              <a:t>10 </a:t>
            </a:r>
            <a:r>
              <a:rPr lang="es-ES" altLang="es-EC" sz="1600">
                <a:solidFill>
                  <a:srgbClr val="4B5D59"/>
                </a:solidFill>
              </a:rPr>
              <a:t>∙</a:t>
            </a:r>
          </a:p>
        </p:txBody>
      </p:sp>
      <p:sp>
        <p:nvSpPr>
          <p:cNvPr id="152604" name="Text Box 28"/>
          <p:cNvSpPr txBox="1">
            <a:spLocks noChangeArrowheads="1"/>
          </p:cNvSpPr>
          <p:nvPr/>
        </p:nvSpPr>
        <p:spPr bwMode="auto">
          <a:xfrm>
            <a:off x="2008188" y="2205038"/>
            <a:ext cx="25193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 sz="1600">
                <a:solidFill>
                  <a:srgbClr val="4B5D59"/>
                </a:solidFill>
              </a:rPr>
              <a:t>2(6x – 2) ≥ 5x - 10</a:t>
            </a:r>
          </a:p>
        </p:txBody>
      </p:sp>
      <p:sp>
        <p:nvSpPr>
          <p:cNvPr id="152605" name="Text Box 29"/>
          <p:cNvSpPr txBox="1">
            <a:spLocks noChangeArrowheads="1"/>
          </p:cNvSpPr>
          <p:nvPr/>
        </p:nvSpPr>
        <p:spPr bwMode="auto">
          <a:xfrm>
            <a:off x="2225675" y="2660650"/>
            <a:ext cx="25193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 sz="1600">
                <a:solidFill>
                  <a:srgbClr val="4B5D59"/>
                </a:solidFill>
              </a:rPr>
              <a:t>12x – 4 ≥ 5x - 10</a:t>
            </a:r>
          </a:p>
        </p:txBody>
      </p:sp>
      <p:sp>
        <p:nvSpPr>
          <p:cNvPr id="152606" name="Rectangle 30"/>
          <p:cNvSpPr>
            <a:spLocks noChangeArrowheads="1"/>
          </p:cNvSpPr>
          <p:nvPr/>
        </p:nvSpPr>
        <p:spPr bwMode="auto">
          <a:xfrm>
            <a:off x="5248275" y="1555750"/>
            <a:ext cx="1735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ES" altLang="es-EC" sz="1600">
                <a:solidFill>
                  <a:srgbClr val="006699"/>
                </a:solidFill>
              </a:rPr>
              <a:t>(Simplificando)</a:t>
            </a:r>
          </a:p>
        </p:txBody>
      </p:sp>
      <p:sp>
        <p:nvSpPr>
          <p:cNvPr id="152607" name="Rectangle 31"/>
          <p:cNvSpPr>
            <a:spLocks noChangeArrowheads="1"/>
          </p:cNvSpPr>
          <p:nvPr/>
        </p:nvSpPr>
        <p:spPr bwMode="auto">
          <a:xfrm>
            <a:off x="5248275" y="2181225"/>
            <a:ext cx="17859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ES" altLang="es-EC" sz="1600">
                <a:solidFill>
                  <a:srgbClr val="006699"/>
                </a:solidFill>
              </a:rPr>
              <a:t>(Desarrollando)</a:t>
            </a:r>
          </a:p>
        </p:txBody>
      </p:sp>
      <p:sp>
        <p:nvSpPr>
          <p:cNvPr id="152608" name="Text Box 32"/>
          <p:cNvSpPr txBox="1">
            <a:spLocks noChangeArrowheads="1"/>
          </p:cNvSpPr>
          <p:nvPr/>
        </p:nvSpPr>
        <p:spPr bwMode="auto">
          <a:xfrm>
            <a:off x="2079625" y="3092450"/>
            <a:ext cx="25193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 sz="1600">
                <a:solidFill>
                  <a:srgbClr val="4B5D59"/>
                </a:solidFill>
              </a:rPr>
              <a:t>12x – 5x ≥ 4 - 10</a:t>
            </a:r>
          </a:p>
        </p:txBody>
      </p: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2841625" y="3954463"/>
            <a:ext cx="1182688" cy="625475"/>
            <a:chOff x="1701" y="3430"/>
            <a:chExt cx="745" cy="394"/>
          </a:xfrm>
        </p:grpSpPr>
        <p:sp>
          <p:nvSpPr>
            <p:cNvPr id="21521" name="Text Box 34"/>
            <p:cNvSpPr txBox="1">
              <a:spLocks noChangeArrowheads="1"/>
            </p:cNvSpPr>
            <p:nvPr/>
          </p:nvSpPr>
          <p:spPr bwMode="auto">
            <a:xfrm>
              <a:off x="2018" y="3612"/>
              <a:ext cx="29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>
                  <a:solidFill>
                    <a:srgbClr val="4B5D59"/>
                  </a:solidFill>
                </a:rPr>
                <a:t>7</a:t>
              </a:r>
              <a:endParaRPr lang="es-ES" altLang="es-EC" sz="1600">
                <a:solidFill>
                  <a:srgbClr val="4B5D59"/>
                </a:solidFill>
              </a:endParaRPr>
            </a:p>
          </p:txBody>
        </p:sp>
        <p:sp>
          <p:nvSpPr>
            <p:cNvPr id="21522" name="Text Box 35"/>
            <p:cNvSpPr txBox="1">
              <a:spLocks noChangeArrowheads="1"/>
            </p:cNvSpPr>
            <p:nvPr/>
          </p:nvSpPr>
          <p:spPr bwMode="auto">
            <a:xfrm>
              <a:off x="1701" y="3430"/>
              <a:ext cx="74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>
                  <a:solidFill>
                    <a:srgbClr val="4B5D59"/>
                  </a:solidFill>
                </a:rPr>
                <a:t>x ≥ -6</a:t>
              </a:r>
            </a:p>
          </p:txBody>
        </p:sp>
        <p:sp>
          <p:nvSpPr>
            <p:cNvPr id="21523" name="Line 36"/>
            <p:cNvSpPr>
              <a:spLocks noChangeShapeType="1"/>
            </p:cNvSpPr>
            <p:nvPr/>
          </p:nvSpPr>
          <p:spPr bwMode="auto">
            <a:xfrm>
              <a:off x="2020" y="3612"/>
              <a:ext cx="180" cy="0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</p:grpSp>
      <p:sp>
        <p:nvSpPr>
          <p:cNvPr id="152613" name="Text Box 37"/>
          <p:cNvSpPr txBox="1">
            <a:spLocks noChangeArrowheads="1"/>
          </p:cNvSpPr>
          <p:nvPr/>
        </p:nvSpPr>
        <p:spPr bwMode="auto">
          <a:xfrm>
            <a:off x="2727325" y="3524250"/>
            <a:ext cx="11525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 sz="1600">
                <a:solidFill>
                  <a:srgbClr val="4B5D59"/>
                </a:solidFill>
              </a:rPr>
              <a:t>7x ≥ -6</a:t>
            </a:r>
          </a:p>
        </p:txBody>
      </p:sp>
      <p:sp>
        <p:nvSpPr>
          <p:cNvPr id="21520" name="AutoShape 9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748713" y="6453188"/>
            <a:ext cx="360362" cy="360362"/>
          </a:xfrm>
          <a:prstGeom prst="actionButtonBackPrevious">
            <a:avLst/>
          </a:prstGeom>
          <a:solidFill>
            <a:srgbClr val="E7F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s-ES" altLang="es-EC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2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2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2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2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2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2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52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52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52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52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91" grpId="0"/>
      <p:bldP spid="152592" grpId="0"/>
      <p:bldP spid="152596" grpId="0"/>
      <p:bldP spid="152602" grpId="0"/>
      <p:bldP spid="152604" grpId="0"/>
      <p:bldP spid="152605" grpId="0"/>
      <p:bldP spid="152606" grpId="0"/>
      <p:bldP spid="152607" grpId="0"/>
      <p:bldP spid="152608" grpId="0"/>
      <p:bldP spid="1526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770" name="Picture 2" descr="Dado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0" y="5735638"/>
            <a:ext cx="7366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 descr="Lengueta Algebr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716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0772" name="Rectangle 4"/>
          <p:cNvSpPr>
            <a:spLocks noGrp="1" noChangeArrowheads="1"/>
          </p:cNvSpPr>
          <p:nvPr>
            <p:ph type="title"/>
          </p:nvPr>
        </p:nvSpPr>
        <p:spPr>
          <a:xfrm>
            <a:off x="1201738" y="152400"/>
            <a:ext cx="6465887" cy="11430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s-ES" altLang="es-EC" sz="2800" b="1" smtClean="0">
                <a:solidFill>
                  <a:schemeClr val="accent2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APRENDIZAJES ESPERADOS</a:t>
            </a:r>
          </a:p>
        </p:txBody>
      </p:sp>
      <p:pic>
        <p:nvPicPr>
          <p:cNvPr id="160773" name="Picture 5" descr="profematem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88" y="5800725"/>
            <a:ext cx="11430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077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188913"/>
            <a:ext cx="1333501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0780" name="Rectangle 12"/>
          <p:cNvSpPr>
            <a:spLocks noChangeArrowheads="1"/>
          </p:cNvSpPr>
          <p:nvPr/>
        </p:nvSpPr>
        <p:spPr bwMode="auto">
          <a:xfrm>
            <a:off x="1468438" y="1557338"/>
            <a:ext cx="6851650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s-MX" altLang="es-EC">
                <a:solidFill>
                  <a:srgbClr val="4B5D59"/>
                </a:solidFill>
              </a:rPr>
              <a:t>Aplicar las propiedades de las desigualdades en las resolución de ejercicios.</a:t>
            </a:r>
            <a:endParaRPr lang="es-ES" altLang="es-EC">
              <a:solidFill>
                <a:srgbClr val="4B5D59"/>
              </a:solidFill>
            </a:endParaRPr>
          </a:p>
        </p:txBody>
      </p:sp>
      <p:sp>
        <p:nvSpPr>
          <p:cNvPr id="160781" name="Rectangle 13"/>
          <p:cNvSpPr>
            <a:spLocks noChangeArrowheads="1"/>
          </p:cNvSpPr>
          <p:nvPr/>
        </p:nvSpPr>
        <p:spPr bwMode="auto">
          <a:xfrm>
            <a:off x="1460500" y="2473325"/>
            <a:ext cx="6851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s-MX" altLang="es-EC">
                <a:solidFill>
                  <a:srgbClr val="4B5D59"/>
                </a:solidFill>
              </a:rPr>
              <a:t>Representar soluciones de una inecuación a través de intervalos, conjuntos y representación gráfica.  </a:t>
            </a:r>
            <a:endParaRPr lang="es-ES" altLang="es-EC">
              <a:solidFill>
                <a:srgbClr val="4B5D59"/>
              </a:solidFill>
            </a:endParaRPr>
          </a:p>
        </p:txBody>
      </p:sp>
      <p:sp>
        <p:nvSpPr>
          <p:cNvPr id="160782" name="Rectangle 14"/>
          <p:cNvSpPr>
            <a:spLocks noChangeArrowheads="1"/>
          </p:cNvSpPr>
          <p:nvPr/>
        </p:nvSpPr>
        <p:spPr bwMode="auto">
          <a:xfrm>
            <a:off x="1474788" y="3379788"/>
            <a:ext cx="6851650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s-MX" altLang="es-EC">
                <a:solidFill>
                  <a:srgbClr val="4B5D59"/>
                </a:solidFill>
              </a:rPr>
              <a:t>Resolver sistemas de inecuaciones lineales con una incógnita.</a:t>
            </a:r>
            <a:endParaRPr lang="es-ES" altLang="es-EC">
              <a:solidFill>
                <a:srgbClr val="4B5D5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0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0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07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0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4" presetClass="path" presetSubtype="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26" dur="20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1" presetClass="path" presetSubtype="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0.00115 C -0.004 -0.00231 -0.01684 -0.00277 -0.02101 -0.00277 C -0.04931 -0.00277 -0.07813 0.01041 -0.07813 0.02382 C -0.07813 0.01688 -0.09271 0.01041 -0.10643 0.01041 C -0.12066 0.01041 -0.13455 0.01711 -0.13455 0.02382 C -0.13455 0.02035 -0.14184 0.01688 -0.14896 0.01688 C -0.15625 0.01688 -0.16337 0.02035 -0.16337 0.02382 C -0.16337 0.02197 -0.16719 0.02035 -0.17066 0.02035 C -0.17431 0.02035 -0.17778 0.02197 -0.17778 0.02382 C -0.17778 0.02266 -0.17986 0.02197 -0.18143 0.02197 C -0.18247 0.02197 -0.18507 0.02266 -0.18507 0.02382 C -0.18507 0.02312 -0.18594 0.02266 -0.18698 0.02266 C -0.18698 0.02266 -0.18907 0.02312 -0.18907 0.02382 C -0.18907 0.02335 -0.18907 0.02312 -0.18976 0.02312 C -0.18976 0.02335 -0.1908 0.02335 -0.1908 0.02382 C -0.1908 0.02335 -0.1908 0.02359 -0.1908 0.02335 C -0.19184 0.02335 -0.19184 0.02335 -0.19184 0.02359 C -0.19288 0.02359 -0.19288 0.02335 -0.19288 0.02335 C -0.19341 0.02335 -0.19341 0.02335 -0.19341 0.02359 " pathEditMode="relative" rAng="0" ptsTypes="fffffffffffffffffff">
                                      <p:cBhvr>
                                        <p:cTn id="28" dur="20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70" y="11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0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60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60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80" grpId="0"/>
      <p:bldP spid="160781" grpId="0"/>
      <p:bldP spid="16078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6" name="Text Box 16"/>
          <p:cNvSpPr txBox="1">
            <a:spLocks noChangeArrowheads="1"/>
          </p:cNvSpPr>
          <p:nvPr/>
        </p:nvSpPr>
        <p:spPr bwMode="auto">
          <a:xfrm>
            <a:off x="1647825" y="476250"/>
            <a:ext cx="606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>
                <a:solidFill>
                  <a:srgbClr val="FF9933"/>
                </a:solidFill>
              </a:rPr>
              <a:t>c)</a:t>
            </a:r>
            <a:endParaRPr lang="es-ES" altLang="es-EC" sz="1600">
              <a:solidFill>
                <a:srgbClr val="FF9933"/>
              </a:solidFill>
            </a:endParaRPr>
          </a:p>
        </p:txBody>
      </p:sp>
      <p:sp>
        <p:nvSpPr>
          <p:cNvPr id="153617" name="Text Box 17"/>
          <p:cNvSpPr txBox="1">
            <a:spLocks noChangeArrowheads="1"/>
          </p:cNvSpPr>
          <p:nvPr/>
        </p:nvSpPr>
        <p:spPr bwMode="auto">
          <a:xfrm>
            <a:off x="2079625" y="476250"/>
            <a:ext cx="3213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 sz="1600">
                <a:solidFill>
                  <a:srgbClr val="4B5D59"/>
                </a:solidFill>
              </a:rPr>
              <a:t>7x – 8 ≥ 4x – 16 + 3x + 4</a:t>
            </a:r>
          </a:p>
        </p:txBody>
      </p:sp>
      <p:sp>
        <p:nvSpPr>
          <p:cNvPr id="153618" name="Text Box 18"/>
          <p:cNvSpPr txBox="1">
            <a:spLocks noChangeArrowheads="1"/>
          </p:cNvSpPr>
          <p:nvPr/>
        </p:nvSpPr>
        <p:spPr bwMode="auto">
          <a:xfrm>
            <a:off x="2079625" y="836613"/>
            <a:ext cx="3213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 sz="1600">
                <a:solidFill>
                  <a:srgbClr val="4B5D59"/>
                </a:solidFill>
              </a:rPr>
              <a:t>7x – 8 ≥ 7x - 12</a:t>
            </a:r>
          </a:p>
        </p:txBody>
      </p:sp>
      <p:sp>
        <p:nvSpPr>
          <p:cNvPr id="153619" name="Text Box 19"/>
          <p:cNvSpPr txBox="1">
            <a:spLocks noChangeArrowheads="1"/>
          </p:cNvSpPr>
          <p:nvPr/>
        </p:nvSpPr>
        <p:spPr bwMode="auto">
          <a:xfrm>
            <a:off x="2366963" y="1196975"/>
            <a:ext cx="1628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 sz="1600">
                <a:solidFill>
                  <a:srgbClr val="4B5D59"/>
                </a:solidFill>
              </a:rPr>
              <a:t>– 8 ≥ - 12    </a:t>
            </a:r>
          </a:p>
        </p:txBody>
      </p:sp>
      <p:sp>
        <p:nvSpPr>
          <p:cNvPr id="153620" name="Text Box 20"/>
          <p:cNvSpPr txBox="1">
            <a:spLocks noChangeArrowheads="1"/>
          </p:cNvSpPr>
          <p:nvPr/>
        </p:nvSpPr>
        <p:spPr bwMode="auto">
          <a:xfrm>
            <a:off x="2266950" y="2224088"/>
            <a:ext cx="61214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 sz="1600">
                <a:solidFill>
                  <a:srgbClr val="4B5D59"/>
                </a:solidFill>
              </a:rPr>
              <a:t>En este caso, la incógnita se ha eliminado. Sin embargo, la desigualdad resultante es </a:t>
            </a:r>
            <a:r>
              <a:rPr lang="es-MX" altLang="es-EC" sz="1600" b="1">
                <a:solidFill>
                  <a:srgbClr val="4B5D59"/>
                </a:solidFill>
              </a:rPr>
              <a:t>verdadera</a:t>
            </a:r>
            <a:r>
              <a:rPr lang="es-MX" altLang="es-EC" sz="1600">
                <a:solidFill>
                  <a:srgbClr val="4B5D59"/>
                </a:solidFill>
              </a:rPr>
              <a:t>. Esto significa que la inecuación se cumple para cualquier x en los reales.  </a:t>
            </a:r>
            <a:endParaRPr lang="es-ES" altLang="es-EC" sz="1600">
              <a:solidFill>
                <a:srgbClr val="4B5D59"/>
              </a:solidFill>
            </a:endParaRP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2382838" y="4346575"/>
            <a:ext cx="4926012" cy="811213"/>
            <a:chOff x="1501" y="1868"/>
            <a:chExt cx="3103" cy="511"/>
          </a:xfrm>
        </p:grpSpPr>
        <p:sp>
          <p:nvSpPr>
            <p:cNvPr id="23564" name="Rectangle 22"/>
            <p:cNvSpPr>
              <a:spLocks noChangeArrowheads="1"/>
            </p:cNvSpPr>
            <p:nvPr/>
          </p:nvSpPr>
          <p:spPr bwMode="auto">
            <a:xfrm>
              <a:off x="1860" y="1870"/>
              <a:ext cx="1183" cy="18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399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  <p:sp>
          <p:nvSpPr>
            <p:cNvPr id="23565" name="Rectangle 23"/>
            <p:cNvSpPr>
              <a:spLocks noChangeArrowheads="1"/>
            </p:cNvSpPr>
            <p:nvPr/>
          </p:nvSpPr>
          <p:spPr bwMode="auto">
            <a:xfrm>
              <a:off x="3017" y="1868"/>
              <a:ext cx="1183" cy="185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  <p:sp>
          <p:nvSpPr>
            <p:cNvPr id="23566" name="Line 24"/>
            <p:cNvSpPr>
              <a:spLocks noChangeShapeType="1"/>
            </p:cNvSpPr>
            <p:nvPr/>
          </p:nvSpPr>
          <p:spPr bwMode="auto">
            <a:xfrm flipV="1">
              <a:off x="1860" y="1868"/>
              <a:ext cx="2343" cy="2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23567" name="Line 25"/>
            <p:cNvSpPr>
              <a:spLocks noChangeShapeType="1"/>
            </p:cNvSpPr>
            <p:nvPr/>
          </p:nvSpPr>
          <p:spPr bwMode="auto">
            <a:xfrm>
              <a:off x="1791" y="2053"/>
              <a:ext cx="245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23568" name="Text Box 26"/>
            <p:cNvSpPr txBox="1">
              <a:spLocks noChangeArrowheads="1"/>
            </p:cNvSpPr>
            <p:nvPr/>
          </p:nvSpPr>
          <p:spPr bwMode="auto">
            <a:xfrm>
              <a:off x="4240" y="1931"/>
              <a:ext cx="3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altLang="es-EC" sz="1600">
                  <a:solidFill>
                    <a:srgbClr val="006699"/>
                  </a:solidFill>
                </a:rPr>
                <a:t>+∞</a:t>
              </a:r>
            </a:p>
          </p:txBody>
        </p:sp>
        <p:sp>
          <p:nvSpPr>
            <p:cNvPr id="23569" name="Text Box 28"/>
            <p:cNvSpPr txBox="1">
              <a:spLocks noChangeArrowheads="1"/>
            </p:cNvSpPr>
            <p:nvPr/>
          </p:nvSpPr>
          <p:spPr bwMode="auto">
            <a:xfrm>
              <a:off x="1501" y="1933"/>
              <a:ext cx="3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altLang="es-EC" sz="1600">
                  <a:solidFill>
                    <a:srgbClr val="006699"/>
                  </a:solidFill>
                </a:rPr>
                <a:t>-∞</a:t>
              </a:r>
            </a:p>
          </p:txBody>
        </p:sp>
        <p:sp>
          <p:nvSpPr>
            <p:cNvPr id="23570" name="Rectangle 29"/>
            <p:cNvSpPr>
              <a:spLocks noChangeArrowheads="1"/>
            </p:cNvSpPr>
            <p:nvPr/>
          </p:nvSpPr>
          <p:spPr bwMode="auto">
            <a:xfrm>
              <a:off x="2859" y="2148"/>
              <a:ext cx="2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s-CL" altLang="es-EC">
                  <a:solidFill>
                    <a:schemeClr val="hlink"/>
                  </a:solidFill>
                  <a:latin typeface="Arial" panose="020B0604020202020204" pitchFamily="34" charset="0"/>
                </a:rPr>
                <a:t>IR</a:t>
              </a:r>
              <a:endParaRPr lang="es-ES" altLang="es-EC">
                <a:solidFill>
                  <a:schemeClr val="hlink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53648" name="Rectangle 48"/>
          <p:cNvSpPr>
            <a:spLocks noChangeArrowheads="1"/>
          </p:cNvSpPr>
          <p:nvPr/>
        </p:nvSpPr>
        <p:spPr bwMode="auto">
          <a:xfrm>
            <a:off x="2051050" y="2071688"/>
            <a:ext cx="6337300" cy="1428750"/>
          </a:xfrm>
          <a:prstGeom prst="rect">
            <a:avLst/>
          </a:prstGeom>
          <a:noFill/>
          <a:ln w="12700">
            <a:solidFill>
              <a:srgbClr val="66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s-ES" altLang="es-EC"/>
          </a:p>
        </p:txBody>
      </p:sp>
      <p:pic>
        <p:nvPicPr>
          <p:cNvPr id="153650" name="Picture 50" descr="Imagen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711325"/>
            <a:ext cx="747713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2" name="AutoShape 5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748713" y="6453188"/>
            <a:ext cx="360362" cy="360362"/>
          </a:xfrm>
          <a:prstGeom prst="actionButtonBackPrevious">
            <a:avLst/>
          </a:prstGeom>
          <a:solidFill>
            <a:srgbClr val="E7F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s-ES" altLang="es-EC"/>
          </a:p>
        </p:txBody>
      </p:sp>
      <p:sp>
        <p:nvSpPr>
          <p:cNvPr id="153655" name="Rectangle 55"/>
          <p:cNvSpPr>
            <a:spLocks noChangeArrowheads="1"/>
          </p:cNvSpPr>
          <p:nvPr/>
        </p:nvSpPr>
        <p:spPr bwMode="auto">
          <a:xfrm>
            <a:off x="1692275" y="3668713"/>
            <a:ext cx="16462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MX" altLang="es-EC" sz="1600">
                <a:solidFill>
                  <a:srgbClr val="006699"/>
                </a:solidFill>
              </a:rPr>
              <a:t>Gráficamente:</a:t>
            </a:r>
            <a:endParaRPr lang="en-US" altLang="es-EC" sz="1600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9351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3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3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3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3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3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6" grpId="0"/>
      <p:bldP spid="153617" grpId="0"/>
      <p:bldP spid="153618" grpId="0"/>
      <p:bldP spid="153619" grpId="0"/>
      <p:bldP spid="153620" grpId="0"/>
      <p:bldP spid="153648" grpId="0" animBg="1"/>
      <p:bldP spid="15365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8" name="Text Box 4"/>
          <p:cNvSpPr txBox="1">
            <a:spLocks noChangeArrowheads="1"/>
          </p:cNvSpPr>
          <p:nvPr/>
        </p:nvSpPr>
        <p:spPr bwMode="auto">
          <a:xfrm>
            <a:off x="1647825" y="957263"/>
            <a:ext cx="606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>
                <a:solidFill>
                  <a:srgbClr val="FF9933"/>
                </a:solidFill>
              </a:rPr>
              <a:t>d)</a:t>
            </a:r>
            <a:endParaRPr lang="es-ES" altLang="es-EC" sz="1600">
              <a:solidFill>
                <a:srgbClr val="FF9933"/>
              </a:solidFill>
            </a:endParaRPr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2079625" y="908050"/>
            <a:ext cx="1060450" cy="625475"/>
            <a:chOff x="1310" y="572"/>
            <a:chExt cx="668" cy="394"/>
          </a:xfrm>
        </p:grpSpPr>
        <p:sp>
          <p:nvSpPr>
            <p:cNvPr id="24593" name="Text Box 5"/>
            <p:cNvSpPr txBox="1">
              <a:spLocks noChangeArrowheads="1"/>
            </p:cNvSpPr>
            <p:nvPr/>
          </p:nvSpPr>
          <p:spPr bwMode="auto">
            <a:xfrm>
              <a:off x="1310" y="572"/>
              <a:ext cx="66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>
                  <a:solidFill>
                    <a:schemeClr val="tx2"/>
                  </a:solidFill>
                </a:rPr>
                <a:t>6x + 11</a:t>
              </a:r>
              <a:endParaRPr lang="es-ES" altLang="es-EC" sz="1600">
                <a:solidFill>
                  <a:schemeClr val="tx2"/>
                </a:solidFill>
              </a:endParaRPr>
            </a:p>
          </p:txBody>
        </p:sp>
        <p:sp>
          <p:nvSpPr>
            <p:cNvPr id="24594" name="Text Box 6"/>
            <p:cNvSpPr txBox="1">
              <a:spLocks noChangeArrowheads="1"/>
            </p:cNvSpPr>
            <p:nvPr/>
          </p:nvSpPr>
          <p:spPr bwMode="auto">
            <a:xfrm>
              <a:off x="1383" y="754"/>
              <a:ext cx="43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>
                  <a:solidFill>
                    <a:srgbClr val="FF6600"/>
                  </a:solidFill>
                </a:rPr>
                <a:t>   </a:t>
              </a:r>
              <a:r>
                <a:rPr lang="es-MX" altLang="es-EC" sz="1600">
                  <a:solidFill>
                    <a:srgbClr val="4B5D59"/>
                  </a:solidFill>
                </a:rPr>
                <a:t>2</a:t>
              </a:r>
              <a:endParaRPr lang="es-ES" altLang="es-EC" sz="1600">
                <a:solidFill>
                  <a:srgbClr val="4B5D59"/>
                </a:solidFill>
              </a:endParaRPr>
            </a:p>
          </p:txBody>
        </p:sp>
        <p:sp>
          <p:nvSpPr>
            <p:cNvPr id="24595" name="Line 7"/>
            <p:cNvSpPr>
              <a:spLocks noChangeShapeType="1"/>
            </p:cNvSpPr>
            <p:nvPr/>
          </p:nvSpPr>
          <p:spPr bwMode="auto">
            <a:xfrm>
              <a:off x="1375" y="776"/>
              <a:ext cx="4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</p:grpSp>
      <p:sp>
        <p:nvSpPr>
          <p:cNvPr id="154632" name="Rectangle 8"/>
          <p:cNvSpPr>
            <a:spLocks noChangeArrowheads="1"/>
          </p:cNvSpPr>
          <p:nvPr/>
        </p:nvSpPr>
        <p:spPr bwMode="auto">
          <a:xfrm>
            <a:off x="3068638" y="957263"/>
            <a:ext cx="350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CL" altLang="es-EC" sz="1600">
                <a:solidFill>
                  <a:schemeClr val="tx2"/>
                </a:solidFill>
              </a:rPr>
              <a:t>&lt;</a:t>
            </a:r>
          </a:p>
        </p:txBody>
      </p:sp>
      <p:sp>
        <p:nvSpPr>
          <p:cNvPr id="154633" name="Text Box 9"/>
          <p:cNvSpPr txBox="1">
            <a:spLocks noChangeArrowheads="1"/>
          </p:cNvSpPr>
          <p:nvPr/>
        </p:nvSpPr>
        <p:spPr bwMode="auto">
          <a:xfrm>
            <a:off x="3492500" y="957263"/>
            <a:ext cx="1295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 sz="1600">
                <a:solidFill>
                  <a:schemeClr val="tx2"/>
                </a:solidFill>
              </a:rPr>
              <a:t>3x  / ∙ 2</a:t>
            </a:r>
          </a:p>
        </p:txBody>
      </p:sp>
      <p:sp>
        <p:nvSpPr>
          <p:cNvPr id="154634" name="Text Box 10"/>
          <p:cNvSpPr txBox="1">
            <a:spLocks noChangeArrowheads="1"/>
          </p:cNvSpPr>
          <p:nvPr/>
        </p:nvSpPr>
        <p:spPr bwMode="auto">
          <a:xfrm>
            <a:off x="2195513" y="1604963"/>
            <a:ext cx="2089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 sz="1600"/>
              <a:t>6x + 11 &lt; 6x</a:t>
            </a:r>
            <a:endParaRPr lang="es-ES" altLang="es-EC" sz="1600"/>
          </a:p>
        </p:txBody>
      </p:sp>
      <p:sp>
        <p:nvSpPr>
          <p:cNvPr id="154635" name="Text Box 11"/>
          <p:cNvSpPr txBox="1">
            <a:spLocks noChangeArrowheads="1"/>
          </p:cNvSpPr>
          <p:nvPr/>
        </p:nvSpPr>
        <p:spPr bwMode="auto">
          <a:xfrm>
            <a:off x="2762250" y="2109788"/>
            <a:ext cx="1089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 sz="1600"/>
              <a:t>11 &lt; 0</a:t>
            </a:r>
            <a:endParaRPr lang="es-ES" altLang="es-EC" sz="1600"/>
          </a:p>
        </p:txBody>
      </p:sp>
      <p:sp>
        <p:nvSpPr>
          <p:cNvPr id="154636" name="Text Box 12"/>
          <p:cNvSpPr txBox="1">
            <a:spLocks noChangeArrowheads="1"/>
          </p:cNvSpPr>
          <p:nvPr/>
        </p:nvSpPr>
        <p:spPr bwMode="auto">
          <a:xfrm>
            <a:off x="2051050" y="2944813"/>
            <a:ext cx="61214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 sz="1600">
                <a:solidFill>
                  <a:srgbClr val="4B5D59"/>
                </a:solidFill>
              </a:rPr>
              <a:t>En este caso, la incógnita también se ha eliminado; pero la desigualdad resultante es </a:t>
            </a:r>
            <a:r>
              <a:rPr lang="es-MX" altLang="es-EC" sz="1600" b="1">
                <a:solidFill>
                  <a:srgbClr val="4B5D59"/>
                </a:solidFill>
              </a:rPr>
              <a:t>FALSA</a:t>
            </a:r>
            <a:r>
              <a:rPr lang="es-MX" altLang="es-EC" sz="1600">
                <a:solidFill>
                  <a:srgbClr val="4B5D59"/>
                </a:solidFill>
              </a:rPr>
              <a:t>. </a:t>
            </a:r>
            <a:endParaRPr lang="en-US" altLang="es-EC" sz="1600" b="1">
              <a:solidFill>
                <a:srgbClr val="4B5D59"/>
              </a:solidFill>
            </a:endParaRPr>
          </a:p>
        </p:txBody>
      </p:sp>
      <p:sp>
        <p:nvSpPr>
          <p:cNvPr id="154637" name="Rectangle 13"/>
          <p:cNvSpPr>
            <a:spLocks noChangeArrowheads="1"/>
          </p:cNvSpPr>
          <p:nvPr/>
        </p:nvSpPr>
        <p:spPr bwMode="auto">
          <a:xfrm>
            <a:off x="2051050" y="3649663"/>
            <a:ext cx="662463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MX" altLang="es-EC" sz="1600">
                <a:solidFill>
                  <a:srgbClr val="4B5D59"/>
                </a:solidFill>
              </a:rPr>
              <a:t>Esto significa que la desigualdad </a:t>
            </a:r>
            <a:r>
              <a:rPr lang="es-MX" altLang="es-EC" sz="1600" b="1">
                <a:solidFill>
                  <a:srgbClr val="4B5D59"/>
                </a:solidFill>
              </a:rPr>
              <a:t>no</a:t>
            </a:r>
            <a:r>
              <a:rPr lang="es-MX" altLang="es-EC" sz="1600">
                <a:solidFill>
                  <a:srgbClr val="4B5D59"/>
                </a:solidFill>
              </a:rPr>
              <a:t> se cumple, ya que </a:t>
            </a:r>
            <a:r>
              <a:rPr lang="es-MX" altLang="es-EC" sz="1600" b="1">
                <a:solidFill>
                  <a:srgbClr val="4B5D59"/>
                </a:solidFill>
              </a:rPr>
              <a:t>NO</a:t>
            </a:r>
            <a:r>
              <a:rPr lang="es-MX" altLang="es-EC" sz="1600">
                <a:solidFill>
                  <a:srgbClr val="4B5D59"/>
                </a:solidFill>
              </a:rPr>
              <a:t> existe un </a:t>
            </a:r>
            <a:r>
              <a:rPr lang="es-MX" altLang="es-EC" sz="1600" b="1">
                <a:solidFill>
                  <a:srgbClr val="4B5D59"/>
                </a:solidFill>
              </a:rPr>
              <a:t>x</a:t>
            </a:r>
            <a:r>
              <a:rPr lang="es-MX" altLang="es-EC" sz="1600">
                <a:solidFill>
                  <a:srgbClr val="4B5D59"/>
                </a:solidFill>
              </a:rPr>
              <a:t> real que satisfaga la inecuación.</a:t>
            </a:r>
            <a:endParaRPr lang="es-ES" altLang="es-EC" sz="1600">
              <a:solidFill>
                <a:srgbClr val="4B5D59"/>
              </a:solidFill>
            </a:endParaRPr>
          </a:p>
        </p:txBody>
      </p:sp>
      <p:grpSp>
        <p:nvGrpSpPr>
          <p:cNvPr id="3" name="Group 62"/>
          <p:cNvGrpSpPr>
            <a:grpSpLocks/>
          </p:cNvGrpSpPr>
          <p:nvPr/>
        </p:nvGrpSpPr>
        <p:grpSpPr bwMode="auto">
          <a:xfrm>
            <a:off x="2054225" y="4254500"/>
            <a:ext cx="6699250" cy="336550"/>
            <a:chOff x="1278" y="2680"/>
            <a:chExt cx="4220" cy="212"/>
          </a:xfrm>
        </p:grpSpPr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1278" y="2680"/>
              <a:ext cx="422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>
                  <a:solidFill>
                    <a:srgbClr val="4B5D59"/>
                  </a:solidFill>
                </a:rPr>
                <a:t>El conjunto solución de la inecuación es el conjunto vacío:</a:t>
              </a:r>
              <a:endParaRPr lang="en-US" altLang="es-EC" sz="1600" b="1">
                <a:solidFill>
                  <a:srgbClr val="4B5D59"/>
                </a:solidFill>
              </a:endParaRPr>
            </a:p>
          </p:txBody>
        </p:sp>
        <p:sp>
          <p:nvSpPr>
            <p:cNvPr id="24591" name="Oval 15"/>
            <p:cNvSpPr>
              <a:spLocks noChangeArrowheads="1"/>
            </p:cNvSpPr>
            <p:nvPr/>
          </p:nvSpPr>
          <p:spPr bwMode="auto">
            <a:xfrm>
              <a:off x="5220" y="2711"/>
              <a:ext cx="144" cy="1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  <p:sp>
          <p:nvSpPr>
            <p:cNvPr id="24592" name="Line 16"/>
            <p:cNvSpPr>
              <a:spLocks noChangeShapeType="1"/>
            </p:cNvSpPr>
            <p:nvPr/>
          </p:nvSpPr>
          <p:spPr bwMode="auto">
            <a:xfrm flipV="1">
              <a:off x="5220" y="2711"/>
              <a:ext cx="144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</p:grpSp>
      <p:sp>
        <p:nvSpPr>
          <p:cNvPr id="154676" name="Rectangle 52"/>
          <p:cNvSpPr>
            <a:spLocks noChangeArrowheads="1"/>
          </p:cNvSpPr>
          <p:nvPr/>
        </p:nvSpPr>
        <p:spPr bwMode="auto">
          <a:xfrm>
            <a:off x="1908175" y="2944813"/>
            <a:ext cx="6840538" cy="2068512"/>
          </a:xfrm>
          <a:prstGeom prst="rect">
            <a:avLst/>
          </a:prstGeom>
          <a:noFill/>
          <a:ln w="12700">
            <a:solidFill>
              <a:srgbClr val="66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s-ES" altLang="es-EC"/>
          </a:p>
        </p:txBody>
      </p:sp>
      <p:pic>
        <p:nvPicPr>
          <p:cNvPr id="154677" name="Picture 53" descr="Imagen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100" y="2420938"/>
            <a:ext cx="747713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9" name="AutoShape 6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748713" y="6453188"/>
            <a:ext cx="360362" cy="360362"/>
          </a:xfrm>
          <a:prstGeom prst="actionButtonBackPrevious">
            <a:avLst/>
          </a:prstGeom>
          <a:solidFill>
            <a:srgbClr val="E7F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s-ES" altLang="es-EC"/>
          </a:p>
        </p:txBody>
      </p:sp>
    </p:spTree>
    <p:extLst>
      <p:ext uri="{BB962C8B-B14F-4D97-AF65-F5344CB8AC3E}">
        <p14:creationId xmlns:p14="http://schemas.microsoft.com/office/powerpoint/2010/main" val="11665032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4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4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4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54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4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4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4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8" grpId="0"/>
      <p:bldP spid="154632" grpId="0"/>
      <p:bldP spid="154633" grpId="0"/>
      <p:bldP spid="154634" grpId="0"/>
      <p:bldP spid="154635" grpId="0"/>
      <p:bldP spid="154636" grpId="0"/>
      <p:bldP spid="154637" grpId="0"/>
      <p:bldP spid="15467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600200"/>
          </a:xfrm>
        </p:spPr>
        <p:txBody>
          <a:bodyPr/>
          <a:lstStyle/>
          <a:p>
            <a:pPr eaLnBrk="1" hangingPunct="1"/>
            <a:r>
              <a:rPr lang="en-US" altLang="es-EC" smtClean="0">
                <a:solidFill>
                  <a:schemeClr val="tx1"/>
                </a:solidFill>
              </a:rPr>
              <a:t>Cómo se resuelven las inecuaciones</a:t>
            </a:r>
          </a:p>
        </p:txBody>
      </p:sp>
    </p:spTree>
    <p:extLst>
      <p:ext uri="{BB962C8B-B14F-4D97-AF65-F5344CB8AC3E}">
        <p14:creationId xmlns:p14="http://schemas.microsoft.com/office/powerpoint/2010/main" val="38478816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EC" sz="3600" smtClean="0"/>
              <a:t>Ejemplo 1: Resuelve y traza la gráfica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s-EC" sz="2800" b="0" smtClean="0">
              <a:solidFill>
                <a:schemeClr val="tx1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s-EC" sz="2800" b="0" smtClean="0">
                <a:solidFill>
                  <a:schemeClr val="tx1"/>
                </a:solidFill>
              </a:rPr>
              <a:t>4x – 4   </a:t>
            </a:r>
            <a:r>
              <a:rPr lang="en-US" altLang="es-EC" sz="2800" b="0" smtClean="0">
                <a:solidFill>
                  <a:schemeClr val="tx1"/>
                </a:solidFill>
                <a:sym typeface="Symbol" panose="05050102010706020507" pitchFamily="18" charset="2"/>
              </a:rPr>
              <a:t></a:t>
            </a:r>
            <a:r>
              <a:rPr lang="en-US" altLang="es-EC" sz="2800" b="0" smtClean="0">
                <a:solidFill>
                  <a:schemeClr val="tx1"/>
                </a:solidFill>
              </a:rPr>
              <a:t>   8</a:t>
            </a:r>
          </a:p>
          <a:p>
            <a:pPr algn="ctr" eaLnBrk="1" hangingPunct="1">
              <a:buFontTx/>
              <a:buNone/>
            </a:pPr>
            <a:r>
              <a:rPr lang="en-US" altLang="es-EC" sz="2800" b="0" smtClean="0">
                <a:solidFill>
                  <a:schemeClr val="tx1"/>
                </a:solidFill>
              </a:rPr>
              <a:t>4x </a:t>
            </a:r>
            <a:r>
              <a:rPr lang="en-US" altLang="es-EC" sz="2800" b="0" smtClean="0">
                <a:solidFill>
                  <a:schemeClr val="tx1"/>
                </a:solidFill>
                <a:sym typeface="Symbol" panose="05050102010706020507" pitchFamily="18" charset="2"/>
              </a:rPr>
              <a:t> 8 + 4</a:t>
            </a:r>
          </a:p>
          <a:p>
            <a:pPr algn="ctr" eaLnBrk="1" hangingPunct="1">
              <a:buFontTx/>
              <a:buNone/>
            </a:pPr>
            <a:r>
              <a:rPr lang="en-US" altLang="es-EC" sz="2800" b="0" smtClean="0">
                <a:solidFill>
                  <a:schemeClr val="tx1"/>
                </a:solidFill>
                <a:sym typeface="Symbol" panose="05050102010706020507" pitchFamily="18" charset="2"/>
              </a:rPr>
              <a:t>4x  12</a:t>
            </a:r>
          </a:p>
          <a:p>
            <a:pPr algn="ctr" eaLnBrk="1" hangingPunct="1">
              <a:buFontTx/>
              <a:buNone/>
            </a:pPr>
            <a:r>
              <a:rPr lang="en-US" altLang="es-EC" sz="2800" b="0" u="sng" smtClean="0">
                <a:solidFill>
                  <a:schemeClr val="tx1"/>
                </a:solidFill>
                <a:sym typeface="Symbol" panose="05050102010706020507" pitchFamily="18" charset="2"/>
              </a:rPr>
              <a:t>4x</a:t>
            </a:r>
            <a:r>
              <a:rPr lang="en-US" altLang="es-EC" sz="2800" b="0" smtClean="0">
                <a:solidFill>
                  <a:schemeClr val="tx1"/>
                </a:solidFill>
                <a:sym typeface="Symbol" panose="05050102010706020507" pitchFamily="18" charset="2"/>
              </a:rPr>
              <a:t>  </a:t>
            </a:r>
            <a:r>
              <a:rPr lang="en-US" altLang="es-EC" sz="2800" b="0" u="sng" smtClean="0">
                <a:solidFill>
                  <a:schemeClr val="tx1"/>
                </a:solidFill>
                <a:sym typeface="Symbol" panose="05050102010706020507" pitchFamily="18" charset="2"/>
              </a:rPr>
              <a:t>12</a:t>
            </a:r>
          </a:p>
          <a:p>
            <a:pPr algn="ctr" eaLnBrk="1" hangingPunct="1">
              <a:buFontTx/>
              <a:buNone/>
            </a:pPr>
            <a:r>
              <a:rPr lang="en-US" altLang="es-EC" sz="2800" b="0" smtClean="0">
                <a:solidFill>
                  <a:schemeClr val="tx1"/>
                </a:solidFill>
                <a:sym typeface="Symbol" panose="05050102010706020507" pitchFamily="18" charset="2"/>
              </a:rPr>
              <a:t> 4       4</a:t>
            </a:r>
          </a:p>
          <a:p>
            <a:pPr algn="ctr" eaLnBrk="1" hangingPunct="1">
              <a:buFontTx/>
              <a:buNone/>
            </a:pPr>
            <a:r>
              <a:rPr lang="en-US" altLang="es-EC" sz="2800" b="0" smtClean="0">
                <a:solidFill>
                  <a:schemeClr val="tx1"/>
                </a:solidFill>
                <a:sym typeface="Symbol" panose="05050102010706020507" pitchFamily="18" charset="2"/>
              </a:rPr>
              <a:t>x  3</a:t>
            </a:r>
          </a:p>
        </p:txBody>
      </p:sp>
      <p:grpSp>
        <p:nvGrpSpPr>
          <p:cNvPr id="24580" name="Group 4"/>
          <p:cNvGrpSpPr>
            <a:grpSpLocks/>
          </p:cNvGrpSpPr>
          <p:nvPr/>
        </p:nvGrpSpPr>
        <p:grpSpPr bwMode="auto">
          <a:xfrm>
            <a:off x="2090544" y="5044440"/>
            <a:ext cx="5289768" cy="579438"/>
            <a:chOff x="2352" y="1440"/>
            <a:chExt cx="2976" cy="365"/>
          </a:xfrm>
        </p:grpSpPr>
        <p:sp>
          <p:nvSpPr>
            <p:cNvPr id="15368" name="Text Box 5"/>
            <p:cNvSpPr txBox="1">
              <a:spLocks noChangeArrowheads="1"/>
            </p:cNvSpPr>
            <p:nvPr/>
          </p:nvSpPr>
          <p:spPr bwMode="auto">
            <a:xfrm>
              <a:off x="2544" y="1440"/>
              <a:ext cx="273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es-EC" sz="3200" baseline="-25000">
                  <a:latin typeface="Times New Roman" panose="02020603050405020304" pitchFamily="18" charset="0"/>
                </a:rPr>
                <a:t>-4     -3    -2    -1     0     1     2</a:t>
              </a:r>
              <a:r>
                <a:rPr lang="en-US" altLang="es-EC" sz="3200">
                  <a:latin typeface="Times New Roman" panose="02020603050405020304" pitchFamily="18" charset="0"/>
                </a:rPr>
                <a:t>    </a:t>
              </a:r>
              <a:r>
                <a:rPr lang="en-US" altLang="es-EC" sz="3200" baseline="-25000">
                  <a:latin typeface="Times New Roman" panose="02020603050405020304" pitchFamily="18" charset="0"/>
                </a:rPr>
                <a:t>3    4</a:t>
              </a:r>
              <a:endParaRPr lang="en-US" altLang="es-EC"/>
            </a:p>
          </p:txBody>
        </p:sp>
        <p:grpSp>
          <p:nvGrpSpPr>
            <p:cNvPr id="15369" name="Group 6"/>
            <p:cNvGrpSpPr>
              <a:grpSpLocks/>
            </p:cNvGrpSpPr>
            <p:nvPr/>
          </p:nvGrpSpPr>
          <p:grpSpPr bwMode="auto">
            <a:xfrm>
              <a:off x="2352" y="1584"/>
              <a:ext cx="2976" cy="96"/>
              <a:chOff x="1872" y="1584"/>
              <a:chExt cx="2976" cy="96"/>
            </a:xfrm>
          </p:grpSpPr>
          <p:sp>
            <p:nvSpPr>
              <p:cNvPr id="15370" name="Line 7"/>
              <p:cNvSpPr>
                <a:spLocks noChangeShapeType="1"/>
              </p:cNvSpPr>
              <p:nvPr/>
            </p:nvSpPr>
            <p:spPr bwMode="auto">
              <a:xfrm>
                <a:off x="1872" y="1632"/>
                <a:ext cx="29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  <p:grpSp>
            <p:nvGrpSpPr>
              <p:cNvPr id="15371" name="Group 8"/>
              <p:cNvGrpSpPr>
                <a:grpSpLocks/>
              </p:cNvGrpSpPr>
              <p:nvPr/>
            </p:nvGrpSpPr>
            <p:grpSpPr bwMode="auto">
              <a:xfrm>
                <a:off x="1920" y="1584"/>
                <a:ext cx="2496" cy="96"/>
                <a:chOff x="2448" y="2064"/>
                <a:chExt cx="2496" cy="96"/>
              </a:xfrm>
            </p:grpSpPr>
            <p:sp>
              <p:nvSpPr>
                <p:cNvPr id="15372" name="Line 9"/>
                <p:cNvSpPr>
                  <a:spLocks noChangeShapeType="1"/>
                </p:cNvSpPr>
                <p:nvPr/>
              </p:nvSpPr>
              <p:spPr bwMode="auto">
                <a:xfrm flipH="1" flipV="1">
                  <a:off x="2448" y="2112"/>
                  <a:ext cx="2400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s-EC"/>
                </a:p>
              </p:txBody>
            </p:sp>
            <p:sp>
              <p:nvSpPr>
                <p:cNvPr id="15373" name="Oval 10"/>
                <p:cNvSpPr>
                  <a:spLocks noChangeArrowheads="1"/>
                </p:cNvSpPr>
                <p:nvPr/>
              </p:nvSpPr>
              <p:spPr bwMode="auto">
                <a:xfrm>
                  <a:off x="4848" y="2064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s-EC" altLang="es-EC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2543696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EC" sz="3600" smtClean="0"/>
              <a:t>Ejemplo 2: Resuelve y traza la gráfica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s-EC" sz="2800" b="0" smtClean="0">
              <a:solidFill>
                <a:schemeClr val="tx1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s-EC" sz="2800" b="0" smtClean="0">
                <a:solidFill>
                  <a:schemeClr val="tx1"/>
                </a:solidFill>
              </a:rPr>
              <a:t>-2x + 8  </a:t>
            </a:r>
            <a:r>
              <a:rPr lang="en-US" altLang="es-EC" sz="2800" b="0" smtClean="0">
                <a:solidFill>
                  <a:schemeClr val="tx1"/>
                </a:solidFill>
                <a:sym typeface="Symbol" panose="05050102010706020507" pitchFamily="18" charset="2"/>
              </a:rPr>
              <a:t></a:t>
            </a:r>
            <a:r>
              <a:rPr lang="en-US" altLang="es-EC" sz="2800" b="0" smtClean="0">
                <a:solidFill>
                  <a:schemeClr val="tx1"/>
                </a:solidFill>
              </a:rPr>
              <a:t>   6</a:t>
            </a:r>
          </a:p>
          <a:p>
            <a:pPr algn="ctr" eaLnBrk="1" hangingPunct="1">
              <a:buFontTx/>
              <a:buNone/>
            </a:pPr>
            <a:r>
              <a:rPr lang="en-US" altLang="es-EC" sz="2800" b="0" smtClean="0">
                <a:solidFill>
                  <a:schemeClr val="tx1"/>
                </a:solidFill>
              </a:rPr>
              <a:t>-2x </a:t>
            </a:r>
            <a:r>
              <a:rPr lang="en-US" altLang="es-EC" sz="2800" b="0" smtClean="0">
                <a:solidFill>
                  <a:schemeClr val="tx1"/>
                </a:solidFill>
                <a:sym typeface="Symbol" panose="05050102010706020507" pitchFamily="18" charset="2"/>
              </a:rPr>
              <a:t> 6 – 8</a:t>
            </a:r>
          </a:p>
          <a:p>
            <a:pPr algn="ctr" eaLnBrk="1" hangingPunct="1">
              <a:buFontTx/>
              <a:buNone/>
            </a:pPr>
            <a:r>
              <a:rPr lang="en-US" altLang="es-EC" sz="2800" b="0" smtClean="0">
                <a:solidFill>
                  <a:schemeClr val="tx1"/>
                </a:solidFill>
                <a:sym typeface="Symbol" panose="05050102010706020507" pitchFamily="18" charset="2"/>
              </a:rPr>
              <a:t>-2x  -2 </a:t>
            </a:r>
          </a:p>
          <a:p>
            <a:pPr algn="ctr" eaLnBrk="1" hangingPunct="1">
              <a:buFontTx/>
              <a:buNone/>
            </a:pPr>
            <a:r>
              <a:rPr lang="en-US" altLang="es-EC" sz="2800" b="0" u="sng" smtClean="0">
                <a:solidFill>
                  <a:schemeClr val="tx1"/>
                </a:solidFill>
                <a:sym typeface="Symbol" panose="05050102010706020507" pitchFamily="18" charset="2"/>
              </a:rPr>
              <a:t>-2x</a:t>
            </a:r>
            <a:r>
              <a:rPr lang="en-US" altLang="es-EC" sz="2800" b="0" smtClean="0">
                <a:solidFill>
                  <a:schemeClr val="tx1"/>
                </a:solidFill>
                <a:sym typeface="Symbol" panose="05050102010706020507" pitchFamily="18" charset="2"/>
              </a:rPr>
              <a:t>  </a:t>
            </a:r>
            <a:r>
              <a:rPr lang="en-US" altLang="es-EC" sz="2800" b="0" u="sng" smtClean="0">
                <a:solidFill>
                  <a:schemeClr val="tx1"/>
                </a:solidFill>
                <a:sym typeface="Symbol" panose="05050102010706020507" pitchFamily="18" charset="2"/>
              </a:rPr>
              <a:t>-2</a:t>
            </a:r>
          </a:p>
          <a:p>
            <a:pPr algn="ctr" eaLnBrk="1" hangingPunct="1">
              <a:buFontTx/>
              <a:buNone/>
            </a:pPr>
            <a:r>
              <a:rPr lang="en-US" altLang="es-EC" sz="2800" b="0" smtClean="0">
                <a:solidFill>
                  <a:schemeClr val="tx1"/>
                </a:solidFill>
                <a:sym typeface="Symbol" panose="05050102010706020507" pitchFamily="18" charset="2"/>
              </a:rPr>
              <a:t> -2     -2</a:t>
            </a:r>
          </a:p>
          <a:p>
            <a:pPr algn="ctr" eaLnBrk="1" hangingPunct="1">
              <a:buFontTx/>
              <a:buNone/>
            </a:pPr>
            <a:r>
              <a:rPr lang="en-US" altLang="es-EC" sz="2800" b="0" smtClean="0">
                <a:solidFill>
                  <a:schemeClr val="tx1"/>
                </a:solidFill>
                <a:sym typeface="Symbol" panose="05050102010706020507" pitchFamily="18" charset="2"/>
              </a:rPr>
              <a:t>x  1</a:t>
            </a:r>
          </a:p>
        </p:txBody>
      </p:sp>
      <p:grpSp>
        <p:nvGrpSpPr>
          <p:cNvPr id="43020" name="Group 12"/>
          <p:cNvGrpSpPr>
            <a:grpSpLocks/>
          </p:cNvGrpSpPr>
          <p:nvPr/>
        </p:nvGrpSpPr>
        <p:grpSpPr bwMode="auto">
          <a:xfrm>
            <a:off x="2209800" y="5373216"/>
            <a:ext cx="5242520" cy="579438"/>
            <a:chOff x="1392" y="2928"/>
            <a:chExt cx="2976" cy="365"/>
          </a:xfrm>
        </p:grpSpPr>
        <p:sp>
          <p:nvSpPr>
            <p:cNvPr id="16392" name="Text Box 6"/>
            <p:cNvSpPr txBox="1">
              <a:spLocks noChangeArrowheads="1"/>
            </p:cNvSpPr>
            <p:nvPr/>
          </p:nvSpPr>
          <p:spPr bwMode="auto">
            <a:xfrm>
              <a:off x="1488" y="2928"/>
              <a:ext cx="273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es-EC" sz="3200" baseline="-25000">
                  <a:latin typeface="Times New Roman" panose="02020603050405020304" pitchFamily="18" charset="0"/>
                </a:rPr>
                <a:t>-4     -3    -2    -1     0     1     2</a:t>
              </a:r>
              <a:r>
                <a:rPr lang="en-US" altLang="es-EC" sz="3200">
                  <a:latin typeface="Times New Roman" panose="02020603050405020304" pitchFamily="18" charset="0"/>
                </a:rPr>
                <a:t>    </a:t>
              </a:r>
              <a:r>
                <a:rPr lang="en-US" altLang="es-EC" sz="3200" baseline="-25000">
                  <a:latin typeface="Times New Roman" panose="02020603050405020304" pitchFamily="18" charset="0"/>
                </a:rPr>
                <a:t>3    4</a:t>
              </a:r>
              <a:endParaRPr lang="en-US" altLang="es-EC"/>
            </a:p>
          </p:txBody>
        </p:sp>
        <p:sp>
          <p:nvSpPr>
            <p:cNvPr id="16393" name="Line 8"/>
            <p:cNvSpPr>
              <a:spLocks noChangeShapeType="1"/>
            </p:cNvSpPr>
            <p:nvPr/>
          </p:nvSpPr>
          <p:spPr bwMode="auto">
            <a:xfrm>
              <a:off x="1392" y="3072"/>
              <a:ext cx="29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16394" name="Line 10"/>
            <p:cNvSpPr>
              <a:spLocks noChangeShapeType="1"/>
            </p:cNvSpPr>
            <p:nvPr/>
          </p:nvSpPr>
          <p:spPr bwMode="auto">
            <a:xfrm flipH="1" flipV="1">
              <a:off x="1488" y="3072"/>
              <a:ext cx="163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16395" name="Oval 11"/>
            <p:cNvSpPr>
              <a:spLocks noChangeArrowheads="1"/>
            </p:cNvSpPr>
            <p:nvPr/>
          </p:nvSpPr>
          <p:spPr bwMode="auto">
            <a:xfrm>
              <a:off x="3120" y="3024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EC" altLang="es-EC"/>
            </a:p>
          </p:txBody>
        </p:sp>
      </p:grpSp>
    </p:spTree>
    <p:extLst>
      <p:ext uri="{BB962C8B-B14F-4D97-AF65-F5344CB8AC3E}">
        <p14:creationId xmlns:p14="http://schemas.microsoft.com/office/powerpoint/2010/main" val="12997898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EC" sz="3600" smtClean="0"/>
              <a:t>Ejemplo 3: Resuelve y traza la gráfica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s-EC" sz="2800" b="0" smtClean="0">
              <a:solidFill>
                <a:schemeClr val="tx1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s-EC" sz="2800" b="0" smtClean="0">
                <a:solidFill>
                  <a:schemeClr val="tx1"/>
                </a:solidFill>
              </a:rPr>
              <a:t>1   &lt;  x  - 8  &lt;  4</a:t>
            </a:r>
          </a:p>
          <a:p>
            <a:pPr algn="ctr" eaLnBrk="1" hangingPunct="1">
              <a:buFontTx/>
              <a:buNone/>
            </a:pPr>
            <a:r>
              <a:rPr lang="en-US" altLang="es-EC" sz="2800" b="0" smtClean="0">
                <a:solidFill>
                  <a:schemeClr val="tx1"/>
                </a:solidFill>
              </a:rPr>
              <a:t>1 + 8 &lt;   x  &lt; 4 + 8</a:t>
            </a:r>
          </a:p>
          <a:p>
            <a:pPr algn="ctr" eaLnBrk="1" hangingPunct="1">
              <a:buFontTx/>
              <a:buNone/>
            </a:pPr>
            <a:r>
              <a:rPr lang="en-US" altLang="es-EC" sz="2800" b="0" smtClean="0">
                <a:solidFill>
                  <a:schemeClr val="tx1"/>
                </a:solidFill>
              </a:rPr>
              <a:t>9 &lt;  x  &lt; 12</a:t>
            </a:r>
          </a:p>
          <a:p>
            <a:pPr eaLnBrk="1" hangingPunct="1">
              <a:buFontTx/>
              <a:buNone/>
            </a:pPr>
            <a:endParaRPr lang="en-US" altLang="es-EC" sz="2800" b="0" smtClean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endParaRPr lang="en-US" altLang="es-EC" sz="2800" b="0" smtClean="0">
              <a:solidFill>
                <a:schemeClr val="tx1"/>
              </a:solidFill>
            </a:endParaRPr>
          </a:p>
        </p:txBody>
      </p:sp>
      <p:grpSp>
        <p:nvGrpSpPr>
          <p:cNvPr id="46095" name="Group 15"/>
          <p:cNvGrpSpPr>
            <a:grpSpLocks/>
          </p:cNvGrpSpPr>
          <p:nvPr/>
        </p:nvGrpSpPr>
        <p:grpSpPr bwMode="auto">
          <a:xfrm>
            <a:off x="2286000" y="4191000"/>
            <a:ext cx="5181600" cy="579438"/>
            <a:chOff x="1440" y="2640"/>
            <a:chExt cx="3264" cy="365"/>
          </a:xfrm>
        </p:grpSpPr>
        <p:sp>
          <p:nvSpPr>
            <p:cNvPr id="17416" name="Oval 9"/>
            <p:cNvSpPr>
              <a:spLocks noChangeArrowheads="1"/>
            </p:cNvSpPr>
            <p:nvPr/>
          </p:nvSpPr>
          <p:spPr bwMode="auto">
            <a:xfrm>
              <a:off x="3456" y="2688"/>
              <a:ext cx="96" cy="96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s-EC" altLang="es-EC" sz="2400" b="1">
                <a:latin typeface="Times New Roman" panose="02020603050405020304" pitchFamily="18" charset="0"/>
              </a:endParaRPr>
            </a:p>
          </p:txBody>
        </p:sp>
        <p:grpSp>
          <p:nvGrpSpPr>
            <p:cNvPr id="17417" name="Group 14"/>
            <p:cNvGrpSpPr>
              <a:grpSpLocks/>
            </p:cNvGrpSpPr>
            <p:nvPr/>
          </p:nvGrpSpPr>
          <p:grpSpPr bwMode="auto">
            <a:xfrm>
              <a:off x="1440" y="2640"/>
              <a:ext cx="3264" cy="365"/>
              <a:chOff x="1440" y="2640"/>
              <a:chExt cx="3264" cy="365"/>
            </a:xfrm>
          </p:grpSpPr>
          <p:grpSp>
            <p:nvGrpSpPr>
              <p:cNvPr id="17418" name="Group 13"/>
              <p:cNvGrpSpPr>
                <a:grpSpLocks/>
              </p:cNvGrpSpPr>
              <p:nvPr/>
            </p:nvGrpSpPr>
            <p:grpSpPr bwMode="auto">
              <a:xfrm>
                <a:off x="1440" y="2640"/>
                <a:ext cx="3264" cy="365"/>
                <a:chOff x="1440" y="2640"/>
                <a:chExt cx="3264" cy="365"/>
              </a:xfrm>
            </p:grpSpPr>
            <p:sp>
              <p:nvSpPr>
                <p:cNvPr id="17422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1440" y="2640"/>
                  <a:ext cx="3264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20000"/>
                    </a:spcBef>
                  </a:pPr>
                  <a:r>
                    <a:rPr lang="en-US" altLang="es-EC" sz="3200" baseline="-25000">
                      <a:latin typeface="Times New Roman" panose="02020603050405020304" pitchFamily="18" charset="0"/>
                    </a:rPr>
                    <a:t>6     7     8      9     10     11     12</a:t>
                  </a:r>
                  <a:r>
                    <a:rPr lang="en-US" altLang="es-EC" sz="3200">
                      <a:latin typeface="Times New Roman" panose="02020603050405020304" pitchFamily="18" charset="0"/>
                    </a:rPr>
                    <a:t>    </a:t>
                  </a:r>
                  <a:r>
                    <a:rPr lang="en-US" altLang="es-EC" sz="3200" baseline="-25000">
                      <a:latin typeface="Times New Roman" panose="02020603050405020304" pitchFamily="18" charset="0"/>
                    </a:rPr>
                    <a:t>13    14</a:t>
                  </a:r>
                  <a:endParaRPr lang="en-US" altLang="es-EC"/>
                </a:p>
              </p:txBody>
            </p:sp>
            <p:sp>
              <p:nvSpPr>
                <p:cNvPr id="17423" name="Line 7"/>
                <p:cNvSpPr>
                  <a:spLocks noChangeShapeType="1"/>
                </p:cNvSpPr>
                <p:nvPr/>
              </p:nvSpPr>
              <p:spPr bwMode="auto">
                <a:xfrm>
                  <a:off x="1488" y="2736"/>
                  <a:ext cx="297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s-EC"/>
                </a:p>
              </p:txBody>
            </p:sp>
          </p:grpSp>
          <p:grpSp>
            <p:nvGrpSpPr>
              <p:cNvPr id="17419" name="Group 10"/>
              <p:cNvGrpSpPr>
                <a:grpSpLocks/>
              </p:cNvGrpSpPr>
              <p:nvPr/>
            </p:nvGrpSpPr>
            <p:grpSpPr bwMode="auto">
              <a:xfrm>
                <a:off x="2400" y="2688"/>
                <a:ext cx="1152" cy="96"/>
                <a:chOff x="2976" y="2784"/>
                <a:chExt cx="1824" cy="96"/>
              </a:xfrm>
            </p:grpSpPr>
            <p:sp>
              <p:nvSpPr>
                <p:cNvPr id="17420" name="Line 11"/>
                <p:cNvSpPr>
                  <a:spLocks noChangeShapeType="1"/>
                </p:cNvSpPr>
                <p:nvPr/>
              </p:nvSpPr>
              <p:spPr bwMode="auto">
                <a:xfrm>
                  <a:off x="3072" y="2832"/>
                  <a:ext cx="1728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s-EC"/>
                </a:p>
              </p:txBody>
            </p:sp>
            <p:sp>
              <p:nvSpPr>
                <p:cNvPr id="17421" name="Oval 12"/>
                <p:cNvSpPr>
                  <a:spLocks noChangeArrowheads="1"/>
                </p:cNvSpPr>
                <p:nvPr/>
              </p:nvSpPr>
              <p:spPr bwMode="auto">
                <a:xfrm>
                  <a:off x="2976" y="2784"/>
                  <a:ext cx="96" cy="96"/>
                </a:xfrm>
                <a:prstGeom prst="ellips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0000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endParaRPr lang="es-EC" altLang="es-EC" sz="2400" b="1">
                    <a:latin typeface="Times New Roman" panose="02020603050405020304" pitchFamily="18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0453440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EC" sz="3600" smtClean="0"/>
              <a:t>Ejemplo 4: Resuelve y traza la gráfica</a:t>
            </a:r>
          </a:p>
        </p:txBody>
      </p:sp>
      <p:sp>
        <p:nvSpPr>
          <p:cNvPr id="4403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s-EC" sz="2800" b="0" smtClean="0">
              <a:solidFill>
                <a:schemeClr val="tx1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s-EC" sz="2800" b="0" smtClean="0">
                <a:solidFill>
                  <a:schemeClr val="tx1"/>
                </a:solidFill>
              </a:rPr>
              <a:t>25   &gt;  -5x  &gt;  10</a:t>
            </a:r>
          </a:p>
          <a:p>
            <a:pPr algn="ctr" eaLnBrk="1" hangingPunct="1">
              <a:buFontTx/>
              <a:buNone/>
            </a:pPr>
            <a:r>
              <a:rPr lang="en-US" altLang="es-EC" sz="2800" b="0" u="sng" smtClean="0">
                <a:solidFill>
                  <a:schemeClr val="tx1"/>
                </a:solidFill>
              </a:rPr>
              <a:t>25</a:t>
            </a:r>
            <a:r>
              <a:rPr lang="en-US" altLang="es-EC" sz="2800" b="0" smtClean="0">
                <a:solidFill>
                  <a:schemeClr val="tx1"/>
                </a:solidFill>
              </a:rPr>
              <a:t>   &gt;  </a:t>
            </a:r>
            <a:r>
              <a:rPr lang="en-US" altLang="es-EC" sz="2800" b="0" u="sng" smtClean="0">
                <a:solidFill>
                  <a:schemeClr val="tx1"/>
                </a:solidFill>
              </a:rPr>
              <a:t>-5x</a:t>
            </a:r>
            <a:r>
              <a:rPr lang="en-US" altLang="es-EC" sz="2800" b="0" smtClean="0">
                <a:solidFill>
                  <a:schemeClr val="tx1"/>
                </a:solidFill>
              </a:rPr>
              <a:t>  &gt;  </a:t>
            </a:r>
            <a:r>
              <a:rPr lang="en-US" altLang="es-EC" sz="2800" b="0" u="sng" smtClean="0">
                <a:solidFill>
                  <a:schemeClr val="tx1"/>
                </a:solidFill>
              </a:rPr>
              <a:t>10</a:t>
            </a:r>
          </a:p>
          <a:p>
            <a:pPr algn="ctr" eaLnBrk="1" hangingPunct="1">
              <a:buFontTx/>
              <a:buNone/>
            </a:pPr>
            <a:r>
              <a:rPr lang="en-US" altLang="es-EC" sz="2800" b="0" smtClean="0">
                <a:solidFill>
                  <a:schemeClr val="tx1"/>
                </a:solidFill>
              </a:rPr>
              <a:t>-5         -5        -5</a:t>
            </a:r>
          </a:p>
          <a:p>
            <a:pPr algn="ctr" eaLnBrk="1" hangingPunct="1">
              <a:buFontTx/>
              <a:buNone/>
            </a:pPr>
            <a:r>
              <a:rPr lang="en-US" altLang="es-EC" sz="2800" b="0" smtClean="0">
                <a:solidFill>
                  <a:schemeClr val="tx1"/>
                </a:solidFill>
              </a:rPr>
              <a:t>-5 &lt;  x  &lt; -2</a:t>
            </a:r>
          </a:p>
        </p:txBody>
      </p:sp>
      <p:grpSp>
        <p:nvGrpSpPr>
          <p:cNvPr id="44045" name="Group 1037"/>
          <p:cNvGrpSpPr>
            <a:grpSpLocks/>
          </p:cNvGrpSpPr>
          <p:nvPr/>
        </p:nvGrpSpPr>
        <p:grpSpPr bwMode="auto">
          <a:xfrm>
            <a:off x="2286000" y="4495800"/>
            <a:ext cx="5181600" cy="579438"/>
            <a:chOff x="1440" y="2832"/>
            <a:chExt cx="3264" cy="365"/>
          </a:xfrm>
        </p:grpSpPr>
        <p:sp>
          <p:nvSpPr>
            <p:cNvPr id="18440" name="Oval 1029"/>
            <p:cNvSpPr>
              <a:spLocks noChangeArrowheads="1"/>
            </p:cNvSpPr>
            <p:nvPr/>
          </p:nvSpPr>
          <p:spPr bwMode="auto">
            <a:xfrm>
              <a:off x="3024" y="2880"/>
              <a:ext cx="96" cy="96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s-EC" altLang="es-EC" sz="2400" b="1">
                <a:latin typeface="Times New Roman" panose="02020603050405020304" pitchFamily="18" charset="0"/>
              </a:endParaRPr>
            </a:p>
          </p:txBody>
        </p:sp>
        <p:grpSp>
          <p:nvGrpSpPr>
            <p:cNvPr id="18441" name="Group 1031"/>
            <p:cNvGrpSpPr>
              <a:grpSpLocks/>
            </p:cNvGrpSpPr>
            <p:nvPr/>
          </p:nvGrpSpPr>
          <p:grpSpPr bwMode="auto">
            <a:xfrm>
              <a:off x="1440" y="2832"/>
              <a:ext cx="3264" cy="365"/>
              <a:chOff x="1440" y="2640"/>
              <a:chExt cx="3264" cy="365"/>
            </a:xfrm>
          </p:grpSpPr>
          <p:sp>
            <p:nvSpPr>
              <p:cNvPr id="18445" name="Text Box 1032"/>
              <p:cNvSpPr txBox="1">
                <a:spLocks noChangeArrowheads="1"/>
              </p:cNvSpPr>
              <p:nvPr/>
            </p:nvSpPr>
            <p:spPr bwMode="auto">
              <a:xfrm>
                <a:off x="1440" y="2640"/>
                <a:ext cx="326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s-EC" sz="3200" baseline="-25000">
                    <a:latin typeface="Times New Roman" panose="02020603050405020304" pitchFamily="18" charset="0"/>
                  </a:rPr>
                  <a:t>-6     -5      -4      -3     -2     -1      0</a:t>
                </a:r>
                <a:r>
                  <a:rPr lang="en-US" altLang="es-EC" sz="3200">
                    <a:latin typeface="Times New Roman" panose="02020603050405020304" pitchFamily="18" charset="0"/>
                  </a:rPr>
                  <a:t>    </a:t>
                </a:r>
                <a:r>
                  <a:rPr lang="en-US" altLang="es-EC" sz="3200" baseline="-25000">
                    <a:latin typeface="Times New Roman" panose="02020603050405020304" pitchFamily="18" charset="0"/>
                  </a:rPr>
                  <a:t>1     2</a:t>
                </a:r>
                <a:endParaRPr lang="en-US" altLang="es-EC"/>
              </a:p>
            </p:txBody>
          </p:sp>
          <p:sp>
            <p:nvSpPr>
              <p:cNvPr id="18446" name="Line 1033"/>
              <p:cNvSpPr>
                <a:spLocks noChangeShapeType="1"/>
              </p:cNvSpPr>
              <p:nvPr/>
            </p:nvSpPr>
            <p:spPr bwMode="auto">
              <a:xfrm>
                <a:off x="1488" y="2736"/>
                <a:ext cx="29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</p:grpSp>
        <p:grpSp>
          <p:nvGrpSpPr>
            <p:cNvPr id="18442" name="Group 1034"/>
            <p:cNvGrpSpPr>
              <a:grpSpLocks/>
            </p:cNvGrpSpPr>
            <p:nvPr/>
          </p:nvGrpSpPr>
          <p:grpSpPr bwMode="auto">
            <a:xfrm>
              <a:off x="1872" y="2880"/>
              <a:ext cx="1200" cy="96"/>
              <a:chOff x="2976" y="2784"/>
              <a:chExt cx="1824" cy="96"/>
            </a:xfrm>
          </p:grpSpPr>
          <p:sp>
            <p:nvSpPr>
              <p:cNvPr id="18443" name="Line 1035"/>
              <p:cNvSpPr>
                <a:spLocks noChangeShapeType="1"/>
              </p:cNvSpPr>
              <p:nvPr/>
            </p:nvSpPr>
            <p:spPr bwMode="auto">
              <a:xfrm>
                <a:off x="3072" y="2832"/>
                <a:ext cx="172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  <p:sp>
            <p:nvSpPr>
              <p:cNvPr id="18444" name="Oval 1036"/>
              <p:cNvSpPr>
                <a:spLocks noChangeArrowheads="1"/>
              </p:cNvSpPr>
              <p:nvPr/>
            </p:nvSpPr>
            <p:spPr bwMode="auto">
              <a:xfrm>
                <a:off x="2976" y="2784"/>
                <a:ext cx="96" cy="96"/>
              </a:xfrm>
              <a:prstGeom prst="ellips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s-EC" altLang="es-EC" sz="2400" b="1">
                  <a:latin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461646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EC" sz="3600" smtClean="0"/>
              <a:t>Ejemplo 5: Resuelve y traza la gráfica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s-EC" sz="2800" b="0" smtClean="0">
              <a:solidFill>
                <a:schemeClr val="tx1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s-EC" sz="2800" b="0" smtClean="0">
                <a:solidFill>
                  <a:schemeClr val="tx1"/>
                </a:solidFill>
              </a:rPr>
              <a:t>2   </a:t>
            </a:r>
            <a:r>
              <a:rPr lang="en-US" altLang="es-EC" sz="2800" b="0" smtClean="0">
                <a:solidFill>
                  <a:schemeClr val="tx1"/>
                </a:solidFill>
                <a:sym typeface="Symbol" panose="05050102010706020507" pitchFamily="18" charset="2"/>
              </a:rPr>
              <a:t></a:t>
            </a:r>
            <a:r>
              <a:rPr lang="en-US" altLang="es-EC" sz="2800" b="0" smtClean="0">
                <a:solidFill>
                  <a:schemeClr val="tx1"/>
                </a:solidFill>
              </a:rPr>
              <a:t>  2x  + 6 </a:t>
            </a:r>
            <a:r>
              <a:rPr lang="en-US" altLang="es-EC" sz="2800" b="0" smtClean="0">
                <a:solidFill>
                  <a:schemeClr val="tx1"/>
                </a:solidFill>
                <a:sym typeface="Symbol" panose="05050102010706020507" pitchFamily="18" charset="2"/>
              </a:rPr>
              <a:t></a:t>
            </a:r>
            <a:r>
              <a:rPr lang="en-US" altLang="es-EC" sz="2800" b="0" smtClean="0">
                <a:solidFill>
                  <a:schemeClr val="tx1"/>
                </a:solidFill>
              </a:rPr>
              <a:t> 4</a:t>
            </a:r>
          </a:p>
          <a:p>
            <a:pPr algn="ctr" eaLnBrk="1" hangingPunct="1">
              <a:buFontTx/>
              <a:buNone/>
            </a:pPr>
            <a:r>
              <a:rPr lang="en-US" altLang="es-EC" sz="2800" b="0" smtClean="0">
                <a:solidFill>
                  <a:schemeClr val="tx1"/>
                </a:solidFill>
              </a:rPr>
              <a:t>2 – 6  </a:t>
            </a:r>
            <a:r>
              <a:rPr lang="en-US" altLang="es-EC" sz="2800" b="0" smtClean="0">
                <a:solidFill>
                  <a:schemeClr val="tx1"/>
                </a:solidFill>
                <a:sym typeface="Symbol" panose="05050102010706020507" pitchFamily="18" charset="2"/>
              </a:rPr>
              <a:t></a:t>
            </a:r>
            <a:r>
              <a:rPr lang="en-US" altLang="es-EC" sz="2800" b="0" smtClean="0">
                <a:solidFill>
                  <a:schemeClr val="tx1"/>
                </a:solidFill>
              </a:rPr>
              <a:t>  2x  </a:t>
            </a:r>
            <a:r>
              <a:rPr lang="en-US" altLang="es-EC" sz="2800" b="0" smtClean="0">
                <a:solidFill>
                  <a:schemeClr val="tx1"/>
                </a:solidFill>
                <a:sym typeface="Symbol" panose="05050102010706020507" pitchFamily="18" charset="2"/>
              </a:rPr>
              <a:t></a:t>
            </a:r>
            <a:r>
              <a:rPr lang="en-US" altLang="es-EC" sz="2800" b="0" smtClean="0">
                <a:solidFill>
                  <a:schemeClr val="tx1"/>
                </a:solidFill>
              </a:rPr>
              <a:t>  4 – 6</a:t>
            </a:r>
          </a:p>
          <a:p>
            <a:pPr algn="ctr" eaLnBrk="1" hangingPunct="1">
              <a:buFontTx/>
              <a:buNone/>
            </a:pPr>
            <a:r>
              <a:rPr lang="en-US" altLang="es-EC" sz="2800" b="0" smtClean="0">
                <a:solidFill>
                  <a:schemeClr val="tx1"/>
                </a:solidFill>
              </a:rPr>
              <a:t>-4  </a:t>
            </a:r>
            <a:r>
              <a:rPr lang="en-US" altLang="es-EC" sz="2800" b="0" smtClean="0">
                <a:solidFill>
                  <a:schemeClr val="tx1"/>
                </a:solidFill>
                <a:sym typeface="Symbol" panose="05050102010706020507" pitchFamily="18" charset="2"/>
              </a:rPr>
              <a:t></a:t>
            </a:r>
            <a:r>
              <a:rPr lang="en-US" altLang="es-EC" sz="2800" b="0" smtClean="0">
                <a:solidFill>
                  <a:schemeClr val="tx1"/>
                </a:solidFill>
              </a:rPr>
              <a:t>  2x  </a:t>
            </a:r>
            <a:r>
              <a:rPr lang="en-US" altLang="es-EC" sz="2800" b="0" smtClean="0">
                <a:solidFill>
                  <a:schemeClr val="tx1"/>
                </a:solidFill>
                <a:sym typeface="Symbol" panose="05050102010706020507" pitchFamily="18" charset="2"/>
              </a:rPr>
              <a:t></a:t>
            </a:r>
            <a:r>
              <a:rPr lang="en-US" altLang="es-EC" sz="2800" b="0" smtClean="0">
                <a:solidFill>
                  <a:schemeClr val="tx1"/>
                </a:solidFill>
              </a:rPr>
              <a:t>  - 2</a:t>
            </a:r>
          </a:p>
          <a:p>
            <a:pPr algn="ctr" eaLnBrk="1" hangingPunct="1">
              <a:buFontTx/>
              <a:buNone/>
            </a:pPr>
            <a:r>
              <a:rPr lang="en-US" altLang="es-EC" sz="2800" b="0" u="sng" smtClean="0">
                <a:solidFill>
                  <a:schemeClr val="tx1"/>
                </a:solidFill>
              </a:rPr>
              <a:t>-4</a:t>
            </a:r>
            <a:r>
              <a:rPr lang="en-US" altLang="es-EC" sz="2800" b="0" smtClean="0">
                <a:solidFill>
                  <a:schemeClr val="tx1"/>
                </a:solidFill>
              </a:rPr>
              <a:t>   </a:t>
            </a:r>
            <a:r>
              <a:rPr lang="en-US" altLang="es-EC" sz="2800" b="0" smtClean="0">
                <a:solidFill>
                  <a:schemeClr val="tx1"/>
                </a:solidFill>
                <a:sym typeface="Symbol" panose="05050102010706020507" pitchFamily="18" charset="2"/>
              </a:rPr>
              <a:t> </a:t>
            </a:r>
            <a:r>
              <a:rPr lang="en-US" altLang="es-EC" sz="2800" b="0" smtClean="0">
                <a:solidFill>
                  <a:schemeClr val="tx1"/>
                </a:solidFill>
              </a:rPr>
              <a:t> </a:t>
            </a:r>
            <a:r>
              <a:rPr lang="en-US" altLang="es-EC" sz="2800" b="0" u="sng" smtClean="0">
                <a:solidFill>
                  <a:schemeClr val="tx1"/>
                </a:solidFill>
              </a:rPr>
              <a:t>2x</a:t>
            </a:r>
            <a:r>
              <a:rPr lang="en-US" altLang="es-EC" sz="2800" b="0" smtClean="0">
                <a:solidFill>
                  <a:schemeClr val="tx1"/>
                </a:solidFill>
              </a:rPr>
              <a:t>   </a:t>
            </a:r>
            <a:r>
              <a:rPr lang="en-US" altLang="es-EC" sz="2800" b="0" smtClean="0">
                <a:solidFill>
                  <a:schemeClr val="tx1"/>
                </a:solidFill>
                <a:sym typeface="Symbol" panose="05050102010706020507" pitchFamily="18" charset="2"/>
              </a:rPr>
              <a:t></a:t>
            </a:r>
            <a:r>
              <a:rPr lang="en-US" altLang="es-EC" sz="2800" b="0" smtClean="0">
                <a:solidFill>
                  <a:schemeClr val="tx1"/>
                </a:solidFill>
              </a:rPr>
              <a:t>  </a:t>
            </a:r>
            <a:r>
              <a:rPr lang="en-US" altLang="es-EC" sz="2800" b="0" u="sng" smtClean="0">
                <a:solidFill>
                  <a:schemeClr val="tx1"/>
                </a:solidFill>
              </a:rPr>
              <a:t>- 2</a:t>
            </a:r>
          </a:p>
          <a:p>
            <a:pPr algn="ctr" eaLnBrk="1" hangingPunct="1">
              <a:buFontTx/>
              <a:buNone/>
            </a:pPr>
            <a:r>
              <a:rPr lang="en-US" altLang="es-EC" sz="2800" b="0" smtClean="0">
                <a:solidFill>
                  <a:schemeClr val="tx1"/>
                </a:solidFill>
              </a:rPr>
              <a:t> 2       2         2</a:t>
            </a:r>
          </a:p>
          <a:p>
            <a:pPr algn="ctr" eaLnBrk="1" hangingPunct="1">
              <a:buFontTx/>
              <a:buNone/>
            </a:pPr>
            <a:r>
              <a:rPr lang="en-US" altLang="es-EC" sz="2800" b="0" smtClean="0">
                <a:solidFill>
                  <a:schemeClr val="tx1"/>
                </a:solidFill>
              </a:rPr>
              <a:t>-2  </a:t>
            </a:r>
            <a:r>
              <a:rPr lang="en-US" altLang="es-EC" sz="2800" b="0" smtClean="0">
                <a:solidFill>
                  <a:schemeClr val="tx1"/>
                </a:solidFill>
                <a:sym typeface="Symbol" panose="05050102010706020507" pitchFamily="18" charset="2"/>
              </a:rPr>
              <a:t></a:t>
            </a:r>
            <a:r>
              <a:rPr lang="en-US" altLang="es-EC" sz="2800" b="0" smtClean="0">
                <a:solidFill>
                  <a:schemeClr val="tx1"/>
                </a:solidFill>
              </a:rPr>
              <a:t>   x  </a:t>
            </a:r>
            <a:r>
              <a:rPr lang="en-US" altLang="es-EC" sz="2800" b="0" smtClean="0">
                <a:solidFill>
                  <a:schemeClr val="tx1"/>
                </a:solidFill>
                <a:sym typeface="Symbol" panose="05050102010706020507" pitchFamily="18" charset="2"/>
              </a:rPr>
              <a:t></a:t>
            </a:r>
            <a:r>
              <a:rPr lang="en-US" altLang="es-EC" sz="2800" b="0" smtClean="0">
                <a:solidFill>
                  <a:schemeClr val="tx1"/>
                </a:solidFill>
              </a:rPr>
              <a:t>  -1</a:t>
            </a:r>
          </a:p>
          <a:p>
            <a:pPr eaLnBrk="1" hangingPunct="1">
              <a:buFontTx/>
              <a:buNone/>
            </a:pPr>
            <a:endParaRPr lang="en-US" altLang="es-EC" sz="2800" b="0" smtClean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endParaRPr lang="en-US" altLang="es-EC" sz="2800" b="0" smtClean="0">
              <a:solidFill>
                <a:schemeClr val="tx1"/>
              </a:solidFill>
            </a:endParaRPr>
          </a:p>
        </p:txBody>
      </p:sp>
      <p:grpSp>
        <p:nvGrpSpPr>
          <p:cNvPr id="45072" name="Group 16"/>
          <p:cNvGrpSpPr>
            <a:grpSpLocks/>
          </p:cNvGrpSpPr>
          <p:nvPr/>
        </p:nvGrpSpPr>
        <p:grpSpPr bwMode="auto">
          <a:xfrm>
            <a:off x="2411760" y="5546725"/>
            <a:ext cx="5181600" cy="579438"/>
            <a:chOff x="1584" y="3024"/>
            <a:chExt cx="3264" cy="365"/>
          </a:xfrm>
        </p:grpSpPr>
        <p:grpSp>
          <p:nvGrpSpPr>
            <p:cNvPr id="19464" name="Group 12"/>
            <p:cNvGrpSpPr>
              <a:grpSpLocks/>
            </p:cNvGrpSpPr>
            <p:nvPr/>
          </p:nvGrpSpPr>
          <p:grpSpPr bwMode="auto">
            <a:xfrm>
              <a:off x="1584" y="3024"/>
              <a:ext cx="3264" cy="365"/>
              <a:chOff x="1536" y="3024"/>
              <a:chExt cx="3264" cy="365"/>
            </a:xfrm>
          </p:grpSpPr>
          <p:sp>
            <p:nvSpPr>
              <p:cNvPr id="19469" name="Text Box 7"/>
              <p:cNvSpPr txBox="1">
                <a:spLocks noChangeArrowheads="1"/>
              </p:cNvSpPr>
              <p:nvPr/>
            </p:nvSpPr>
            <p:spPr bwMode="auto">
              <a:xfrm>
                <a:off x="1536" y="3024"/>
                <a:ext cx="326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s-EC" sz="3200" baseline="-25000">
                    <a:latin typeface="Times New Roman" panose="02020603050405020304" pitchFamily="18" charset="0"/>
                  </a:rPr>
                  <a:t>-6     -5      -4      -3     -2     -1      0</a:t>
                </a:r>
                <a:r>
                  <a:rPr lang="en-US" altLang="es-EC" sz="3200">
                    <a:latin typeface="Times New Roman" panose="02020603050405020304" pitchFamily="18" charset="0"/>
                  </a:rPr>
                  <a:t>    </a:t>
                </a:r>
                <a:r>
                  <a:rPr lang="en-US" altLang="es-EC" sz="3200" baseline="-25000">
                    <a:latin typeface="Times New Roman" panose="02020603050405020304" pitchFamily="18" charset="0"/>
                  </a:rPr>
                  <a:t>1     2</a:t>
                </a:r>
                <a:endParaRPr lang="en-US" altLang="es-EC"/>
              </a:p>
            </p:txBody>
          </p:sp>
          <p:sp>
            <p:nvSpPr>
              <p:cNvPr id="19470" name="Line 8"/>
              <p:cNvSpPr>
                <a:spLocks noChangeShapeType="1"/>
              </p:cNvSpPr>
              <p:nvPr/>
            </p:nvSpPr>
            <p:spPr bwMode="auto">
              <a:xfrm>
                <a:off x="1536" y="3120"/>
                <a:ext cx="29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</p:grpSp>
        <p:grpSp>
          <p:nvGrpSpPr>
            <p:cNvPr id="19465" name="Group 14"/>
            <p:cNvGrpSpPr>
              <a:grpSpLocks/>
            </p:cNvGrpSpPr>
            <p:nvPr/>
          </p:nvGrpSpPr>
          <p:grpSpPr bwMode="auto">
            <a:xfrm>
              <a:off x="3120" y="3072"/>
              <a:ext cx="480" cy="96"/>
              <a:chOff x="4416" y="1968"/>
              <a:chExt cx="480" cy="96"/>
            </a:xfrm>
          </p:grpSpPr>
          <p:sp>
            <p:nvSpPr>
              <p:cNvPr id="19466" name="Oval 5"/>
              <p:cNvSpPr>
                <a:spLocks noChangeArrowheads="1"/>
              </p:cNvSpPr>
              <p:nvPr/>
            </p:nvSpPr>
            <p:spPr bwMode="auto">
              <a:xfrm>
                <a:off x="4416" y="1968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571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s-EC" altLang="es-EC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467" name="Line 10"/>
              <p:cNvSpPr>
                <a:spLocks noChangeShapeType="1"/>
              </p:cNvSpPr>
              <p:nvPr/>
            </p:nvSpPr>
            <p:spPr bwMode="auto">
              <a:xfrm>
                <a:off x="4512" y="2016"/>
                <a:ext cx="28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  <p:sp>
            <p:nvSpPr>
              <p:cNvPr id="19468" name="Oval 13"/>
              <p:cNvSpPr>
                <a:spLocks noChangeArrowheads="1"/>
              </p:cNvSpPr>
              <p:nvPr/>
            </p:nvSpPr>
            <p:spPr bwMode="auto">
              <a:xfrm>
                <a:off x="4800" y="1968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571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s-EC" altLang="es-EC" sz="2400" b="1">
                  <a:latin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94959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s-EC" smtClean="0"/>
              <a:t>Ejercicio de Aplicación</a:t>
            </a:r>
          </a:p>
        </p:txBody>
      </p:sp>
    </p:spTree>
    <p:extLst>
      <p:ext uri="{BB962C8B-B14F-4D97-AF65-F5344CB8AC3E}">
        <p14:creationId xmlns:p14="http://schemas.microsoft.com/office/powerpoint/2010/main" val="20445699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 flipH="1">
            <a:off x="0" y="0"/>
            <a:ext cx="4191000" cy="3200400"/>
          </a:xfrm>
          <a:prstGeom prst="wedgeEllipseCallout">
            <a:avLst>
              <a:gd name="adj1" fmla="val -5495"/>
              <a:gd name="adj2" fmla="val 7306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s-EC" altLang="es-EC" sz="2400">
              <a:latin typeface="Times New Roman" panose="02020603050405020304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67200" y="685800"/>
            <a:ext cx="4343400" cy="6055568"/>
          </a:xfr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s-PR" altLang="es-EC" sz="2800" b="0" smtClean="0">
                <a:solidFill>
                  <a:schemeClr val="tx1"/>
                </a:solidFill>
              </a:rPr>
              <a:t>1.         </a:t>
            </a:r>
            <a:r>
              <a:rPr lang="en-US" altLang="es-EC" sz="2800" b="0" smtClean="0">
                <a:solidFill>
                  <a:schemeClr val="tx1"/>
                </a:solidFill>
              </a:rPr>
              <a:t>x + 3      -1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en-US" altLang="es-EC" sz="2800" b="0" smtClean="0">
              <a:solidFill>
                <a:schemeClr val="tx1"/>
              </a:solidFill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s-PR" altLang="es-EC" sz="2800" b="0" smtClean="0">
                <a:solidFill>
                  <a:schemeClr val="tx1"/>
                </a:solidFill>
              </a:rPr>
              <a:t>2.       </a:t>
            </a:r>
            <a:r>
              <a:rPr lang="en-US" altLang="es-EC" sz="2800" b="0" smtClean="0">
                <a:solidFill>
                  <a:schemeClr val="tx1"/>
                </a:solidFill>
              </a:rPr>
              <a:t>3 (x – 2)        5x  + 8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en-US" altLang="es-EC" sz="2800" b="0" smtClean="0">
              <a:solidFill>
                <a:schemeClr val="tx1"/>
              </a:solidFill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s-PR" altLang="es-EC" sz="2800" b="0" smtClean="0">
                <a:solidFill>
                  <a:schemeClr val="tx1"/>
                </a:solidFill>
              </a:rPr>
              <a:t>3.      </a:t>
            </a:r>
            <a:r>
              <a:rPr lang="en-US" altLang="es-EC" sz="2800" b="0" smtClean="0">
                <a:solidFill>
                  <a:schemeClr val="tx1"/>
                </a:solidFill>
              </a:rPr>
              <a:t>½ (4x + 14)  &lt;  3x – 6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en-US" altLang="es-EC" sz="2800" b="0" smtClean="0">
              <a:solidFill>
                <a:schemeClr val="tx1"/>
              </a:solidFill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s-PR" altLang="es-EC" sz="2800" b="0" smtClean="0">
                <a:solidFill>
                  <a:schemeClr val="tx1"/>
                </a:solidFill>
              </a:rPr>
              <a:t>4.       </a:t>
            </a:r>
            <a:r>
              <a:rPr lang="en-US" altLang="es-EC" sz="2800" b="0" u="sng" smtClean="0">
                <a:solidFill>
                  <a:schemeClr val="tx1"/>
                </a:solidFill>
              </a:rPr>
              <a:t>4 – 2y</a:t>
            </a:r>
            <a:r>
              <a:rPr lang="en-US" altLang="es-EC" sz="2800" b="0" smtClean="0">
                <a:solidFill>
                  <a:schemeClr val="tx1"/>
                </a:solidFill>
              </a:rPr>
              <a:t>   &gt;   </a:t>
            </a:r>
            <a:r>
              <a:rPr lang="en-US" altLang="es-EC" sz="2800" b="0" u="sng" smtClean="0">
                <a:solidFill>
                  <a:schemeClr val="tx1"/>
                </a:solidFill>
              </a:rPr>
              <a:t>2y  -3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altLang="es-EC" sz="2800" b="0" smtClean="0">
                <a:solidFill>
                  <a:schemeClr val="tx1"/>
                </a:solidFill>
              </a:rPr>
              <a:t>    </a:t>
            </a:r>
            <a:r>
              <a:rPr lang="es-PR" altLang="es-EC" sz="2800" b="0" smtClean="0">
                <a:solidFill>
                  <a:schemeClr val="tx1"/>
                </a:solidFill>
              </a:rPr>
              <a:t>         </a:t>
            </a:r>
            <a:r>
              <a:rPr lang="en-US" altLang="es-EC" sz="2800" b="0" smtClean="0">
                <a:solidFill>
                  <a:schemeClr val="tx1"/>
                </a:solidFill>
              </a:rPr>
              <a:t>3                </a:t>
            </a:r>
            <a:r>
              <a:rPr lang="es-PR" altLang="es-EC" sz="2800" b="0" smtClean="0">
                <a:solidFill>
                  <a:schemeClr val="tx1"/>
                </a:solidFill>
              </a:rPr>
              <a:t>3</a:t>
            </a:r>
            <a:endParaRPr lang="en-US" altLang="es-EC" sz="2800" b="0" smtClean="0">
              <a:solidFill>
                <a:schemeClr val="tx1"/>
              </a:solidFill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en-US" altLang="es-EC" sz="2800" b="0" smtClean="0">
              <a:solidFill>
                <a:schemeClr val="tx1"/>
              </a:solidFill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s-PR" altLang="es-EC" sz="2800" b="0" smtClean="0">
                <a:solidFill>
                  <a:schemeClr val="tx1"/>
                </a:solidFill>
              </a:rPr>
              <a:t>5.       1   </a:t>
            </a:r>
            <a:r>
              <a:rPr lang="en-US" altLang="es-EC" sz="2800" b="0" smtClean="0">
                <a:solidFill>
                  <a:schemeClr val="tx1"/>
                </a:solidFill>
              </a:rPr>
              <a:t>&lt;  x + 5  &lt;  7</a:t>
            </a:r>
          </a:p>
          <a:p>
            <a:pPr marL="533400" indent="-533400" eaLnBrk="1" hangingPunct="1">
              <a:lnSpc>
                <a:spcPct val="90000"/>
              </a:lnSpc>
            </a:pPr>
            <a:endParaRPr lang="en-US" altLang="es-EC" sz="2800" b="0" smtClean="0">
              <a:solidFill>
                <a:schemeClr val="tx1"/>
              </a:solidFill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s-PR" altLang="es-EC" sz="2800" b="0" smtClean="0">
                <a:solidFill>
                  <a:schemeClr val="tx1"/>
                </a:solidFill>
              </a:rPr>
              <a:t>6.      </a:t>
            </a:r>
            <a:r>
              <a:rPr lang="en-US" altLang="es-EC" sz="2800" b="0" smtClean="0">
                <a:solidFill>
                  <a:schemeClr val="tx1"/>
                </a:solidFill>
              </a:rPr>
              <a:t>-3      2x – 7  &lt;  </a:t>
            </a:r>
            <a:r>
              <a:rPr lang="es-PR" altLang="es-EC" sz="2800" b="0" smtClean="0">
                <a:solidFill>
                  <a:schemeClr val="tx1"/>
                </a:solidFill>
              </a:rPr>
              <a:t>7</a:t>
            </a:r>
            <a:endParaRPr lang="en-US" altLang="es-EC" sz="2800" b="0" smtClean="0">
              <a:solidFill>
                <a:schemeClr val="tx1"/>
              </a:solidFill>
            </a:endParaRPr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6324600" y="762000"/>
          <a:ext cx="261938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3" imgW="177569" imgH="215619" progId="Equation.3">
                  <p:embed/>
                </p:oleObj>
              </mc:Choice>
              <mc:Fallback>
                <p:oleObj name="Equation" r:id="rId3" imgW="177569" imgH="215619" progId="Equation.3">
                  <p:embed/>
                  <p:pic>
                    <p:nvPicPr>
                      <p:cNvPr id="2150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762000"/>
                        <a:ext cx="261938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6705600" y="1676400"/>
          <a:ext cx="32067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5" imgW="164957" imgH="190335" progId="Equation.3">
                  <p:embed/>
                </p:oleObj>
              </mc:Choice>
              <mc:Fallback>
                <p:oleObj name="Equation" r:id="rId5" imgW="164957" imgH="190335" progId="Equation.3">
                  <p:embed/>
                  <p:pic>
                    <p:nvPicPr>
                      <p:cNvPr id="2150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1676400"/>
                        <a:ext cx="320675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5638800" y="5943600"/>
          <a:ext cx="261938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7" imgW="177569" imgH="215619" progId="Equation.3">
                  <p:embed/>
                </p:oleObj>
              </mc:Choice>
              <mc:Fallback>
                <p:oleObj name="Equation" r:id="rId7" imgW="177569" imgH="215619" progId="Equation.3">
                  <p:embed/>
                  <p:pic>
                    <p:nvPicPr>
                      <p:cNvPr id="2151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943600"/>
                        <a:ext cx="261938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511" name="Picture 7" descr="BD05053_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581400"/>
            <a:ext cx="308292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2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4343400" cy="3124200"/>
          </a:xfrm>
        </p:spPr>
        <p:txBody>
          <a:bodyPr/>
          <a:lstStyle/>
          <a:p>
            <a:pPr algn="ctr" eaLnBrk="1" hangingPunct="1"/>
            <a:r>
              <a:rPr lang="en-US" altLang="es-EC" sz="2800" b="0" dirty="0" err="1" smtClean="0"/>
              <a:t>Resuelve</a:t>
            </a:r>
            <a:r>
              <a:rPr lang="en-US" altLang="es-EC" sz="2800" b="0" dirty="0" smtClean="0"/>
              <a:t> las </a:t>
            </a:r>
            <a:r>
              <a:rPr lang="en-US" altLang="es-EC" sz="2800" b="0" dirty="0" err="1" smtClean="0"/>
              <a:t>siguientes</a:t>
            </a:r>
            <a:r>
              <a:rPr lang="en-US" altLang="es-EC" sz="2800" b="0" dirty="0" smtClean="0"/>
              <a:t> </a:t>
            </a:r>
            <a:r>
              <a:rPr lang="en-US" altLang="es-EC" sz="2800" b="0" dirty="0" err="1" smtClean="0"/>
              <a:t>inecuaciones</a:t>
            </a:r>
            <a:r>
              <a:rPr lang="en-US" altLang="es-EC" sz="2800" b="0" dirty="0" smtClean="0"/>
              <a:t> y </a:t>
            </a:r>
            <a:r>
              <a:rPr lang="en-US" altLang="es-EC" sz="2800" b="0" dirty="0" err="1" smtClean="0"/>
              <a:t>traza</a:t>
            </a:r>
            <a:r>
              <a:rPr lang="en-US" altLang="es-EC" sz="2800" b="0" dirty="0" smtClean="0"/>
              <a:t> la </a:t>
            </a:r>
            <a:r>
              <a:rPr lang="es-PR" altLang="es-EC" sz="2800" b="0" dirty="0" smtClean="0"/>
              <a:t>gráfica. </a:t>
            </a:r>
            <a:endParaRPr lang="en-US" altLang="es-EC" sz="2800" b="0" dirty="0" smtClean="0"/>
          </a:p>
        </p:txBody>
      </p:sp>
    </p:spTree>
    <p:extLst>
      <p:ext uri="{BB962C8B-B14F-4D97-AF65-F5344CB8AC3E}">
        <p14:creationId xmlns:p14="http://schemas.microsoft.com/office/powerpoint/2010/main" val="12649300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3" name="Rectangle 33"/>
          <p:cNvSpPr>
            <a:spLocks noChangeArrowheads="1"/>
          </p:cNvSpPr>
          <p:nvPr/>
        </p:nvSpPr>
        <p:spPr bwMode="auto">
          <a:xfrm>
            <a:off x="144463" y="476250"/>
            <a:ext cx="8999537" cy="647700"/>
          </a:xfrm>
          <a:prstGeom prst="rect">
            <a:avLst/>
          </a:prstGeom>
          <a:solidFill>
            <a:srgbClr val="006699">
              <a:alpha val="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790700" indent="-342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s-MX" altLang="es-EC" sz="3600">
                <a:solidFill>
                  <a:srgbClr val="336699"/>
                </a:solidFill>
              </a:rPr>
              <a:t>Contenidos</a:t>
            </a:r>
            <a:endParaRPr lang="es-CL" altLang="es-EC" sz="3600">
              <a:solidFill>
                <a:srgbClr val="336699"/>
              </a:solidFill>
              <a:latin typeface="Arial" panose="020B0604020202020204" pitchFamily="34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620838" y="1196975"/>
            <a:ext cx="6911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s-MX" altLang="es-EC" sz="2400">
                <a:solidFill>
                  <a:srgbClr val="533F87"/>
                </a:solidFill>
                <a:latin typeface="Arial" panose="020B0604020202020204" pitchFamily="34" charset="0"/>
              </a:rPr>
              <a:t>Desigualdades</a:t>
            </a:r>
            <a:endParaRPr lang="es-ES" altLang="es-EC" sz="2400">
              <a:solidFill>
                <a:srgbClr val="533F87"/>
              </a:solidFill>
              <a:latin typeface="Arial" panose="020B0604020202020204" pitchFamily="34" charset="0"/>
            </a:endParaRPr>
          </a:p>
        </p:txBody>
      </p:sp>
      <p:sp>
        <p:nvSpPr>
          <p:cNvPr id="10245" name="Text Box 5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2413000" y="1695450"/>
            <a:ext cx="3022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 sz="1600">
                <a:solidFill>
                  <a:srgbClr val="FF9900"/>
                </a:solidFill>
              </a:rPr>
              <a:t>1.1</a:t>
            </a:r>
            <a:r>
              <a:rPr lang="es-MX" altLang="es-EC" sz="1600">
                <a:solidFill>
                  <a:srgbClr val="4B5D59"/>
                </a:solidFill>
              </a:rPr>
              <a:t> Definición</a:t>
            </a:r>
            <a:endParaRPr lang="es-ES" altLang="es-EC" sz="1600">
              <a:solidFill>
                <a:srgbClr val="4B5D59"/>
              </a:solidFill>
            </a:endParaRPr>
          </a:p>
        </p:txBody>
      </p:sp>
      <p:sp>
        <p:nvSpPr>
          <p:cNvPr id="10246" name="Text Box 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413000" y="2055813"/>
            <a:ext cx="30241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 sz="1600">
                <a:solidFill>
                  <a:srgbClr val="FF8409"/>
                </a:solidFill>
              </a:rPr>
              <a:t>1.2</a:t>
            </a:r>
            <a:r>
              <a:rPr lang="es-MX" altLang="es-EC" sz="1600">
                <a:solidFill>
                  <a:srgbClr val="4B5D59"/>
                </a:solidFill>
              </a:rPr>
              <a:t> Propiedades</a:t>
            </a:r>
            <a:endParaRPr lang="es-ES" altLang="es-EC" sz="1600">
              <a:solidFill>
                <a:srgbClr val="4B5D59"/>
              </a:solidFill>
            </a:endParaRPr>
          </a:p>
        </p:txBody>
      </p:sp>
      <p:sp>
        <p:nvSpPr>
          <p:cNvPr id="10251" name="Text Box 11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1500188" y="2830513"/>
            <a:ext cx="4106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 sz="2400">
                <a:solidFill>
                  <a:srgbClr val="533F87"/>
                </a:solidFill>
                <a:latin typeface="Arial" panose="020B0604020202020204" pitchFamily="34" charset="0"/>
              </a:rPr>
              <a:t>2. Intervalos</a:t>
            </a:r>
            <a:endParaRPr lang="es-ES" altLang="es-EC" sz="2400">
              <a:solidFill>
                <a:srgbClr val="533F87"/>
              </a:solidFill>
              <a:latin typeface="Arial" panose="020B0604020202020204" pitchFamily="34" charset="0"/>
            </a:endParaRPr>
          </a:p>
        </p:txBody>
      </p:sp>
      <p:sp>
        <p:nvSpPr>
          <p:cNvPr id="10258" name="Text Box 18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2454275" y="3452813"/>
            <a:ext cx="31670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 sz="1600">
                <a:solidFill>
                  <a:srgbClr val="FF8409"/>
                </a:solidFill>
              </a:rPr>
              <a:t>2.1</a:t>
            </a:r>
            <a:r>
              <a:rPr lang="es-MX" altLang="es-EC" sz="1600"/>
              <a:t> </a:t>
            </a:r>
            <a:r>
              <a:rPr lang="es-MX" altLang="es-EC" sz="1600">
                <a:solidFill>
                  <a:srgbClr val="4B5D59"/>
                </a:solidFill>
              </a:rPr>
              <a:t>Intervalo abierto</a:t>
            </a:r>
            <a:endParaRPr lang="es-ES" altLang="es-EC" sz="1600">
              <a:solidFill>
                <a:srgbClr val="4B5D59"/>
              </a:solidFill>
            </a:endParaRPr>
          </a:p>
        </p:txBody>
      </p:sp>
      <p:sp>
        <p:nvSpPr>
          <p:cNvPr id="5128" name="AutoShape 2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748713" y="6453188"/>
            <a:ext cx="360362" cy="360362"/>
          </a:xfrm>
          <a:prstGeom prst="actionButtonBackPrevious">
            <a:avLst/>
          </a:prstGeom>
          <a:solidFill>
            <a:srgbClr val="E7F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s-ES" altLang="es-EC"/>
          </a:p>
        </p:txBody>
      </p:sp>
      <p:sp>
        <p:nvSpPr>
          <p:cNvPr id="10277" name="Text Box 37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2470150" y="3786188"/>
            <a:ext cx="31670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 sz="1600">
                <a:solidFill>
                  <a:srgbClr val="FF8409"/>
                </a:solidFill>
              </a:rPr>
              <a:t>2.2</a:t>
            </a:r>
            <a:r>
              <a:rPr lang="es-MX" altLang="es-EC" sz="1600"/>
              <a:t> </a:t>
            </a:r>
            <a:r>
              <a:rPr lang="es-MX" altLang="es-EC" sz="1600">
                <a:solidFill>
                  <a:srgbClr val="4B5D59"/>
                </a:solidFill>
              </a:rPr>
              <a:t>Intervalo cerrado</a:t>
            </a:r>
            <a:endParaRPr lang="es-ES" altLang="es-EC" sz="1600">
              <a:solidFill>
                <a:srgbClr val="4B5D59"/>
              </a:solidFill>
            </a:endParaRPr>
          </a:p>
        </p:txBody>
      </p:sp>
      <p:sp>
        <p:nvSpPr>
          <p:cNvPr id="10278" name="Text Box 38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2403475" y="4122738"/>
            <a:ext cx="5184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 sz="1600">
                <a:solidFill>
                  <a:srgbClr val="FF8409"/>
                </a:solidFill>
              </a:rPr>
              <a:t>2.3</a:t>
            </a:r>
            <a:r>
              <a:rPr lang="es-MX" altLang="es-EC" sz="1600"/>
              <a:t> </a:t>
            </a:r>
            <a:r>
              <a:rPr lang="es-MX" altLang="es-EC" sz="1600">
                <a:solidFill>
                  <a:srgbClr val="4B5D59"/>
                </a:solidFill>
              </a:rPr>
              <a:t>Intervalo semi-abierto o semi-cerrado</a:t>
            </a:r>
            <a:endParaRPr lang="es-ES" altLang="es-EC" sz="1600">
              <a:solidFill>
                <a:srgbClr val="4B5D59"/>
              </a:solidFill>
            </a:endParaRPr>
          </a:p>
        </p:txBody>
      </p:sp>
      <p:sp>
        <p:nvSpPr>
          <p:cNvPr id="10279" name="Text Box 39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2427288" y="4487863"/>
            <a:ext cx="5184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 sz="1600">
                <a:solidFill>
                  <a:srgbClr val="FF8409"/>
                </a:solidFill>
              </a:rPr>
              <a:t>2.4</a:t>
            </a:r>
            <a:r>
              <a:rPr lang="es-MX" altLang="es-EC" sz="1600"/>
              <a:t> </a:t>
            </a:r>
            <a:r>
              <a:rPr lang="es-MX" altLang="es-EC" sz="1600">
                <a:solidFill>
                  <a:srgbClr val="4B5D59"/>
                </a:solidFill>
              </a:rPr>
              <a:t>Intervalos indeterminados</a:t>
            </a:r>
            <a:endParaRPr lang="es-ES" altLang="es-EC" sz="1600">
              <a:solidFill>
                <a:srgbClr val="4B5D59"/>
              </a:solidFill>
            </a:endParaRPr>
          </a:p>
        </p:txBody>
      </p:sp>
      <p:sp>
        <p:nvSpPr>
          <p:cNvPr id="10281" name="Text Box 41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1646238" y="5146675"/>
            <a:ext cx="4106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 sz="2400">
                <a:solidFill>
                  <a:srgbClr val="533F87"/>
                </a:solidFill>
                <a:latin typeface="Arial" panose="020B0604020202020204" pitchFamily="34" charset="0"/>
              </a:rPr>
              <a:t>3. Inecuaciones lineales</a:t>
            </a:r>
            <a:endParaRPr lang="es-ES" altLang="es-EC" sz="2400">
              <a:solidFill>
                <a:srgbClr val="533F87"/>
              </a:solidFill>
              <a:latin typeface="Arial" panose="020B0604020202020204" pitchFamily="34" charset="0"/>
            </a:endParaRPr>
          </a:p>
        </p:txBody>
      </p:sp>
      <p:sp>
        <p:nvSpPr>
          <p:cNvPr id="5134" name="AutoShape 4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964613" y="6669088"/>
            <a:ext cx="360362" cy="360362"/>
          </a:xfrm>
          <a:prstGeom prst="actionButtonBackPrevious">
            <a:avLst/>
          </a:prstGeom>
          <a:solidFill>
            <a:srgbClr val="E7F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s-ES" altLang="es-EC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3" grpId="0" animBg="1"/>
      <p:bldP spid="10244" grpId="0" autoUpdateAnimBg="0"/>
      <p:bldP spid="10245" grpId="0" autoUpdateAnimBg="0"/>
      <p:bldP spid="10246" grpId="0" autoUpdateAnimBg="0"/>
      <p:bldP spid="10251" grpId="0" autoUpdateAnimBg="0"/>
      <p:bldP spid="10258" grpId="0" autoUpdateAnimBg="0"/>
      <p:bldP spid="10277" grpId="0" autoUpdateAnimBg="0"/>
      <p:bldP spid="10278" grpId="0" autoUpdateAnimBg="0"/>
      <p:bldP spid="10279" grpId="0" autoUpdateAnimBg="0"/>
      <p:bldP spid="10281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PR" altLang="es-EC" smtClean="0"/>
              <a:t>Contestaciones de los ejercicios</a:t>
            </a:r>
            <a:endParaRPr lang="en-US" altLang="es-EC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181600"/>
          </a:xfrm>
        </p:spPr>
        <p:txBody>
          <a:bodyPr/>
          <a:lstStyle/>
          <a:p>
            <a:pPr marL="457200" indent="-457200" eaLnBrk="1" hangingPunct="1">
              <a:buFontTx/>
              <a:buAutoNum type="arabicPeriod"/>
            </a:pPr>
            <a:r>
              <a:rPr lang="es-PR" altLang="es-EC" smtClean="0">
                <a:solidFill>
                  <a:schemeClr val="tx1"/>
                </a:solidFill>
              </a:rPr>
              <a:t>x </a:t>
            </a:r>
            <a:r>
              <a:rPr lang="es-PR" altLang="es-EC" smtClean="0">
                <a:solidFill>
                  <a:schemeClr val="tx1"/>
                </a:solidFill>
                <a:sym typeface="Symbol" panose="05050102010706020507" pitchFamily="18" charset="2"/>
              </a:rPr>
              <a:t> -4</a:t>
            </a:r>
          </a:p>
          <a:p>
            <a:pPr marL="457200" indent="-457200" eaLnBrk="1" hangingPunct="1">
              <a:buFontTx/>
              <a:buAutoNum type="arabicPeriod"/>
            </a:pPr>
            <a:endParaRPr lang="es-PR" altLang="es-EC" smtClean="0">
              <a:solidFill>
                <a:schemeClr val="tx1"/>
              </a:solidFill>
              <a:sym typeface="Symbol" panose="05050102010706020507" pitchFamily="18" charset="2"/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s-PR" altLang="es-EC" smtClean="0">
                <a:solidFill>
                  <a:schemeClr val="tx1"/>
                </a:solidFill>
                <a:sym typeface="Symbol" panose="05050102010706020507" pitchFamily="18" charset="2"/>
              </a:rPr>
              <a:t>x  -7</a:t>
            </a:r>
          </a:p>
          <a:p>
            <a:pPr marL="457200" indent="-457200" eaLnBrk="1" hangingPunct="1">
              <a:buFontTx/>
              <a:buAutoNum type="arabicPeriod"/>
            </a:pPr>
            <a:endParaRPr lang="es-PR" altLang="es-EC" smtClean="0">
              <a:solidFill>
                <a:schemeClr val="tx1"/>
              </a:solidFill>
              <a:sym typeface="Symbol" panose="05050102010706020507" pitchFamily="18" charset="2"/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s-PR" altLang="es-EC" smtClean="0">
                <a:solidFill>
                  <a:schemeClr val="tx1"/>
                </a:solidFill>
                <a:sym typeface="Symbol" panose="05050102010706020507" pitchFamily="18" charset="2"/>
              </a:rPr>
              <a:t>x </a:t>
            </a:r>
            <a:r>
              <a:rPr lang="en-US" altLang="es-EC" smtClean="0">
                <a:solidFill>
                  <a:schemeClr val="tx1"/>
                </a:solidFill>
                <a:sym typeface="Symbol" panose="05050102010706020507" pitchFamily="18" charset="2"/>
              </a:rPr>
              <a:t>&gt; 13</a:t>
            </a:r>
          </a:p>
          <a:p>
            <a:pPr marL="457200" indent="-457200" eaLnBrk="1" hangingPunct="1">
              <a:buFontTx/>
              <a:buAutoNum type="arabicPeriod"/>
            </a:pPr>
            <a:endParaRPr lang="en-US" altLang="es-EC" smtClean="0">
              <a:solidFill>
                <a:schemeClr val="tx1"/>
              </a:solidFill>
              <a:sym typeface="Symbol" panose="05050102010706020507" pitchFamily="18" charset="2"/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n-US" altLang="es-EC" smtClean="0">
                <a:solidFill>
                  <a:schemeClr val="tx1"/>
                </a:solidFill>
                <a:sym typeface="Symbol" panose="05050102010706020507" pitchFamily="18" charset="2"/>
              </a:rPr>
              <a:t>y &lt; 1.75</a:t>
            </a:r>
          </a:p>
          <a:p>
            <a:pPr marL="457200" indent="-457200" eaLnBrk="1" hangingPunct="1">
              <a:buFontTx/>
              <a:buAutoNum type="arabicPeriod"/>
            </a:pPr>
            <a:endParaRPr lang="en-US" altLang="es-EC" smtClean="0">
              <a:solidFill>
                <a:schemeClr val="tx1"/>
              </a:solidFill>
              <a:sym typeface="Symbol" panose="05050102010706020507" pitchFamily="18" charset="2"/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n-US" altLang="es-EC" smtClean="0">
                <a:solidFill>
                  <a:schemeClr val="tx1"/>
                </a:solidFill>
                <a:sym typeface="Symbol" panose="05050102010706020507" pitchFamily="18" charset="2"/>
              </a:rPr>
              <a:t>-4 &lt; x &lt; 2</a:t>
            </a:r>
          </a:p>
          <a:p>
            <a:pPr marL="457200" indent="-457200" eaLnBrk="1" hangingPunct="1">
              <a:buFontTx/>
              <a:buAutoNum type="arabicPeriod"/>
            </a:pPr>
            <a:endParaRPr lang="en-US" altLang="es-EC" smtClean="0">
              <a:solidFill>
                <a:schemeClr val="tx1"/>
              </a:solidFill>
              <a:sym typeface="Symbol" panose="05050102010706020507" pitchFamily="18" charset="2"/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n-US" altLang="es-EC" smtClean="0">
                <a:solidFill>
                  <a:schemeClr val="tx1"/>
                </a:solidFill>
                <a:sym typeface="Symbol" panose="05050102010706020507" pitchFamily="18" charset="2"/>
              </a:rPr>
              <a:t>2 </a:t>
            </a:r>
            <a:r>
              <a:rPr lang="es-PR" altLang="es-EC" smtClean="0">
                <a:solidFill>
                  <a:schemeClr val="tx1"/>
                </a:solidFill>
                <a:sym typeface="Symbol" panose="05050102010706020507" pitchFamily="18" charset="2"/>
              </a:rPr>
              <a:t> x &lt; 7</a:t>
            </a:r>
          </a:p>
          <a:p>
            <a:pPr marL="457200" indent="-457200" eaLnBrk="1" hangingPunct="1">
              <a:buFontTx/>
              <a:buNone/>
            </a:pPr>
            <a:endParaRPr lang="en-US" altLang="es-EC" smtClean="0">
              <a:solidFill>
                <a:schemeClr val="tx1"/>
              </a:solidFill>
            </a:endParaRPr>
          </a:p>
        </p:txBody>
      </p:sp>
      <p:sp>
        <p:nvSpPr>
          <p:cNvPr id="23556" name="Line 6"/>
          <p:cNvSpPr>
            <a:spLocks noChangeShapeType="1"/>
          </p:cNvSpPr>
          <p:nvPr/>
        </p:nvSpPr>
        <p:spPr bwMode="auto">
          <a:xfrm>
            <a:off x="2667000" y="13716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grpSp>
        <p:nvGrpSpPr>
          <p:cNvPr id="23557" name="Group 43"/>
          <p:cNvGrpSpPr>
            <a:grpSpLocks/>
          </p:cNvGrpSpPr>
          <p:nvPr/>
        </p:nvGrpSpPr>
        <p:grpSpPr bwMode="auto">
          <a:xfrm>
            <a:off x="2590800" y="1219200"/>
            <a:ext cx="4572000" cy="579438"/>
            <a:chOff x="1632" y="768"/>
            <a:chExt cx="2880" cy="365"/>
          </a:xfrm>
        </p:grpSpPr>
        <p:sp>
          <p:nvSpPr>
            <p:cNvPr id="23590" name="Text Box 5"/>
            <p:cNvSpPr txBox="1">
              <a:spLocks noChangeArrowheads="1"/>
            </p:cNvSpPr>
            <p:nvPr/>
          </p:nvSpPr>
          <p:spPr bwMode="auto">
            <a:xfrm>
              <a:off x="1632" y="768"/>
              <a:ext cx="288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es-EC" sz="3200" baseline="-25000">
                  <a:latin typeface="Times New Roman" panose="02020603050405020304" pitchFamily="18" charset="0"/>
                </a:rPr>
                <a:t>-9     -8    -7    -6     -5     -4     -3</a:t>
              </a:r>
              <a:r>
                <a:rPr lang="en-US" altLang="es-EC" sz="3200">
                  <a:latin typeface="Times New Roman" panose="02020603050405020304" pitchFamily="18" charset="0"/>
                </a:rPr>
                <a:t>    </a:t>
              </a:r>
              <a:r>
                <a:rPr lang="en-US" altLang="es-EC" sz="3200" baseline="-25000">
                  <a:latin typeface="Times New Roman" panose="02020603050405020304" pitchFamily="18" charset="0"/>
                </a:rPr>
                <a:t>-2    </a:t>
              </a:r>
              <a:endParaRPr lang="en-US" altLang="es-EC"/>
            </a:p>
          </p:txBody>
        </p:sp>
        <p:sp>
          <p:nvSpPr>
            <p:cNvPr id="23591" name="Line 7"/>
            <p:cNvSpPr>
              <a:spLocks noChangeShapeType="1"/>
            </p:cNvSpPr>
            <p:nvPr/>
          </p:nvSpPr>
          <p:spPr bwMode="auto">
            <a:xfrm flipH="1" flipV="1">
              <a:off x="1776" y="864"/>
              <a:ext cx="163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23592" name="Oval 8"/>
            <p:cNvSpPr>
              <a:spLocks noChangeArrowheads="1"/>
            </p:cNvSpPr>
            <p:nvPr/>
          </p:nvSpPr>
          <p:spPr bwMode="auto">
            <a:xfrm>
              <a:off x="3408" y="816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EC" altLang="es-EC"/>
            </a:p>
          </p:txBody>
        </p:sp>
      </p:grpSp>
      <p:grpSp>
        <p:nvGrpSpPr>
          <p:cNvPr id="23558" name="Group 9"/>
          <p:cNvGrpSpPr>
            <a:grpSpLocks/>
          </p:cNvGrpSpPr>
          <p:nvPr/>
        </p:nvGrpSpPr>
        <p:grpSpPr bwMode="auto">
          <a:xfrm>
            <a:off x="2667000" y="1905000"/>
            <a:ext cx="4724400" cy="579438"/>
            <a:chOff x="1392" y="2928"/>
            <a:chExt cx="2976" cy="365"/>
          </a:xfrm>
        </p:grpSpPr>
        <p:sp>
          <p:nvSpPr>
            <p:cNvPr id="23586" name="Text Box 10"/>
            <p:cNvSpPr txBox="1">
              <a:spLocks noChangeArrowheads="1"/>
            </p:cNvSpPr>
            <p:nvPr/>
          </p:nvSpPr>
          <p:spPr bwMode="auto">
            <a:xfrm>
              <a:off x="1488" y="2928"/>
              <a:ext cx="273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es-EC" sz="3200" baseline="-25000">
                  <a:latin typeface="Times New Roman" panose="02020603050405020304" pitchFamily="18" charset="0"/>
                </a:rPr>
                <a:t> -11    -10    -9     -8     -7     -6     -5</a:t>
              </a:r>
              <a:r>
                <a:rPr lang="en-US" altLang="es-EC" sz="3200">
                  <a:latin typeface="Times New Roman" panose="02020603050405020304" pitchFamily="18" charset="0"/>
                </a:rPr>
                <a:t>  </a:t>
              </a:r>
              <a:endParaRPr lang="en-US" altLang="es-EC"/>
            </a:p>
          </p:txBody>
        </p:sp>
        <p:sp>
          <p:nvSpPr>
            <p:cNvPr id="23587" name="Line 11"/>
            <p:cNvSpPr>
              <a:spLocks noChangeShapeType="1"/>
            </p:cNvSpPr>
            <p:nvPr/>
          </p:nvSpPr>
          <p:spPr bwMode="auto">
            <a:xfrm>
              <a:off x="1392" y="3072"/>
              <a:ext cx="29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23588" name="Line 12"/>
            <p:cNvSpPr>
              <a:spLocks noChangeShapeType="1"/>
            </p:cNvSpPr>
            <p:nvPr/>
          </p:nvSpPr>
          <p:spPr bwMode="auto">
            <a:xfrm flipH="1" flipV="1">
              <a:off x="1488" y="3072"/>
              <a:ext cx="163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23589" name="Oval 13"/>
            <p:cNvSpPr>
              <a:spLocks noChangeArrowheads="1"/>
            </p:cNvSpPr>
            <p:nvPr/>
          </p:nvSpPr>
          <p:spPr bwMode="auto">
            <a:xfrm>
              <a:off x="3120" y="3024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EC" altLang="es-EC"/>
            </a:p>
          </p:txBody>
        </p:sp>
      </p:grpSp>
      <p:grpSp>
        <p:nvGrpSpPr>
          <p:cNvPr id="23559" name="Group 44"/>
          <p:cNvGrpSpPr>
            <a:grpSpLocks/>
          </p:cNvGrpSpPr>
          <p:nvPr/>
        </p:nvGrpSpPr>
        <p:grpSpPr bwMode="auto">
          <a:xfrm>
            <a:off x="2667000" y="2667000"/>
            <a:ext cx="4724400" cy="579438"/>
            <a:chOff x="1680" y="1680"/>
            <a:chExt cx="2976" cy="365"/>
          </a:xfrm>
        </p:grpSpPr>
        <p:sp>
          <p:nvSpPr>
            <p:cNvPr id="23582" name="Text Box 15"/>
            <p:cNvSpPr txBox="1">
              <a:spLocks noChangeArrowheads="1"/>
            </p:cNvSpPr>
            <p:nvPr/>
          </p:nvSpPr>
          <p:spPr bwMode="auto">
            <a:xfrm>
              <a:off x="1776" y="1680"/>
              <a:ext cx="273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es-EC" sz="3200" baseline="-25000">
                  <a:latin typeface="Times New Roman" panose="02020603050405020304" pitchFamily="18" charset="0"/>
                </a:rPr>
                <a:t>    7     8     9     10     11     12</a:t>
              </a:r>
              <a:r>
                <a:rPr lang="en-US" altLang="es-EC" sz="3200">
                  <a:latin typeface="Times New Roman" panose="02020603050405020304" pitchFamily="18" charset="0"/>
                </a:rPr>
                <a:t>    </a:t>
              </a:r>
              <a:r>
                <a:rPr lang="en-US" altLang="es-EC" sz="3200" baseline="-25000">
                  <a:latin typeface="Times New Roman" panose="02020603050405020304" pitchFamily="18" charset="0"/>
                </a:rPr>
                <a:t>13   </a:t>
              </a:r>
              <a:endParaRPr lang="en-US" altLang="es-EC"/>
            </a:p>
          </p:txBody>
        </p:sp>
        <p:sp>
          <p:nvSpPr>
            <p:cNvPr id="23583" name="Line 17"/>
            <p:cNvSpPr>
              <a:spLocks noChangeShapeType="1"/>
            </p:cNvSpPr>
            <p:nvPr/>
          </p:nvSpPr>
          <p:spPr bwMode="auto">
            <a:xfrm>
              <a:off x="1680" y="1872"/>
              <a:ext cx="29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23584" name="Line 19"/>
            <p:cNvSpPr>
              <a:spLocks noChangeShapeType="1"/>
            </p:cNvSpPr>
            <p:nvPr/>
          </p:nvSpPr>
          <p:spPr bwMode="auto">
            <a:xfrm>
              <a:off x="4176" y="1872"/>
              <a:ext cx="43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23585" name="Oval 20"/>
            <p:cNvSpPr>
              <a:spLocks noChangeArrowheads="1"/>
            </p:cNvSpPr>
            <p:nvPr/>
          </p:nvSpPr>
          <p:spPr bwMode="auto">
            <a:xfrm>
              <a:off x="4080" y="1824"/>
              <a:ext cx="96" cy="96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EC" altLang="es-EC"/>
            </a:p>
          </p:txBody>
        </p:sp>
      </p:grpSp>
      <p:sp>
        <p:nvSpPr>
          <p:cNvPr id="23560" name="Line 23"/>
          <p:cNvSpPr>
            <a:spLocks noChangeShapeType="1"/>
          </p:cNvSpPr>
          <p:nvPr/>
        </p:nvSpPr>
        <p:spPr bwMode="auto">
          <a:xfrm>
            <a:off x="2743200" y="3733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grpSp>
        <p:nvGrpSpPr>
          <p:cNvPr id="23561" name="Group 53"/>
          <p:cNvGrpSpPr>
            <a:grpSpLocks/>
          </p:cNvGrpSpPr>
          <p:nvPr/>
        </p:nvGrpSpPr>
        <p:grpSpPr bwMode="auto">
          <a:xfrm>
            <a:off x="2895600" y="3505200"/>
            <a:ext cx="4343400" cy="579438"/>
            <a:chOff x="1824" y="2208"/>
            <a:chExt cx="2736" cy="365"/>
          </a:xfrm>
        </p:grpSpPr>
        <p:sp>
          <p:nvSpPr>
            <p:cNvPr id="23579" name="Text Box 22"/>
            <p:cNvSpPr txBox="1">
              <a:spLocks noChangeArrowheads="1"/>
            </p:cNvSpPr>
            <p:nvPr/>
          </p:nvSpPr>
          <p:spPr bwMode="auto">
            <a:xfrm>
              <a:off x="1824" y="2208"/>
              <a:ext cx="273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es-EC" sz="3200" baseline="-25000">
                  <a:latin typeface="Times New Roman" panose="02020603050405020304" pitchFamily="18" charset="0"/>
                </a:rPr>
                <a:t>-2       -1        0         1          2</a:t>
              </a:r>
              <a:r>
                <a:rPr lang="en-US" altLang="es-EC" sz="3200">
                  <a:latin typeface="Times New Roman" panose="02020603050405020304" pitchFamily="18" charset="0"/>
                </a:rPr>
                <a:t>        </a:t>
              </a:r>
              <a:r>
                <a:rPr lang="en-US" altLang="es-EC" sz="3200" baseline="-25000">
                  <a:latin typeface="Times New Roman" panose="02020603050405020304" pitchFamily="18" charset="0"/>
                </a:rPr>
                <a:t>3    </a:t>
              </a:r>
              <a:endParaRPr lang="en-US" altLang="es-EC"/>
            </a:p>
          </p:txBody>
        </p:sp>
        <p:sp>
          <p:nvSpPr>
            <p:cNvPr id="23580" name="Line 24"/>
            <p:cNvSpPr>
              <a:spLocks noChangeShapeType="1"/>
            </p:cNvSpPr>
            <p:nvPr/>
          </p:nvSpPr>
          <p:spPr bwMode="auto">
            <a:xfrm flipH="1" flipV="1">
              <a:off x="1968" y="2352"/>
              <a:ext cx="163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23581" name="Oval 25"/>
            <p:cNvSpPr>
              <a:spLocks noChangeArrowheads="1"/>
            </p:cNvSpPr>
            <p:nvPr/>
          </p:nvSpPr>
          <p:spPr bwMode="auto">
            <a:xfrm>
              <a:off x="3600" y="2304"/>
              <a:ext cx="96" cy="96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EC" altLang="es-EC"/>
            </a:p>
          </p:txBody>
        </p:sp>
      </p:grpSp>
      <p:sp>
        <p:nvSpPr>
          <p:cNvPr id="23562" name="Text Box 29"/>
          <p:cNvSpPr txBox="1">
            <a:spLocks noChangeArrowheads="1"/>
          </p:cNvSpPr>
          <p:nvPr/>
        </p:nvSpPr>
        <p:spPr bwMode="auto">
          <a:xfrm>
            <a:off x="2743200" y="4495800"/>
            <a:ext cx="518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s-EC" sz="3200" baseline="-25000">
                <a:latin typeface="Times New Roman" panose="02020603050405020304" pitchFamily="18" charset="0"/>
              </a:rPr>
              <a:t>       -4    -3     -2      -1       0       1         2    </a:t>
            </a:r>
            <a:endParaRPr lang="en-US" altLang="es-EC"/>
          </a:p>
        </p:txBody>
      </p:sp>
      <p:sp>
        <p:nvSpPr>
          <p:cNvPr id="23563" name="Line 30"/>
          <p:cNvSpPr>
            <a:spLocks noChangeShapeType="1"/>
          </p:cNvSpPr>
          <p:nvPr/>
        </p:nvSpPr>
        <p:spPr bwMode="auto">
          <a:xfrm>
            <a:off x="2819400" y="4648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grpSp>
        <p:nvGrpSpPr>
          <p:cNvPr id="23564" name="Group 51"/>
          <p:cNvGrpSpPr>
            <a:grpSpLocks/>
          </p:cNvGrpSpPr>
          <p:nvPr/>
        </p:nvGrpSpPr>
        <p:grpSpPr bwMode="auto">
          <a:xfrm>
            <a:off x="3352800" y="4572000"/>
            <a:ext cx="3733800" cy="152400"/>
            <a:chOff x="4368" y="2160"/>
            <a:chExt cx="2352" cy="96"/>
          </a:xfrm>
        </p:grpSpPr>
        <p:sp>
          <p:nvSpPr>
            <p:cNvPr id="23575" name="Oval 27"/>
            <p:cNvSpPr>
              <a:spLocks noChangeArrowheads="1"/>
            </p:cNvSpPr>
            <p:nvPr/>
          </p:nvSpPr>
          <p:spPr bwMode="auto">
            <a:xfrm>
              <a:off x="6624" y="2160"/>
              <a:ext cx="96" cy="96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s-ES_tradnl" altLang="es-EC" sz="2400" b="1">
                <a:latin typeface="Times New Roman" panose="02020603050405020304" pitchFamily="18" charset="0"/>
              </a:endParaRPr>
            </a:p>
          </p:txBody>
        </p:sp>
        <p:grpSp>
          <p:nvGrpSpPr>
            <p:cNvPr id="23576" name="Group 50"/>
            <p:cNvGrpSpPr>
              <a:grpSpLocks/>
            </p:cNvGrpSpPr>
            <p:nvPr/>
          </p:nvGrpSpPr>
          <p:grpSpPr bwMode="auto">
            <a:xfrm>
              <a:off x="4368" y="2160"/>
              <a:ext cx="2304" cy="96"/>
              <a:chOff x="4128" y="2688"/>
              <a:chExt cx="2304" cy="96"/>
            </a:xfrm>
          </p:grpSpPr>
          <p:sp>
            <p:nvSpPr>
              <p:cNvPr id="23577" name="Line 32"/>
              <p:cNvSpPr>
                <a:spLocks noChangeShapeType="1"/>
              </p:cNvSpPr>
              <p:nvPr/>
            </p:nvSpPr>
            <p:spPr bwMode="auto">
              <a:xfrm>
                <a:off x="4176" y="2736"/>
                <a:ext cx="225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  <p:sp>
            <p:nvSpPr>
              <p:cNvPr id="23578" name="Oval 33"/>
              <p:cNvSpPr>
                <a:spLocks noChangeArrowheads="1"/>
              </p:cNvSpPr>
              <p:nvPr/>
            </p:nvSpPr>
            <p:spPr bwMode="auto">
              <a:xfrm>
                <a:off x="4128" y="2688"/>
                <a:ext cx="63" cy="96"/>
              </a:xfrm>
              <a:prstGeom prst="ellips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s-ES_tradnl" altLang="es-EC" sz="2400" b="1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3565" name="Group 52"/>
          <p:cNvGrpSpPr>
            <a:grpSpLocks/>
          </p:cNvGrpSpPr>
          <p:nvPr/>
        </p:nvGrpSpPr>
        <p:grpSpPr bwMode="auto">
          <a:xfrm>
            <a:off x="2667000" y="5334000"/>
            <a:ext cx="5181600" cy="579438"/>
            <a:chOff x="1680" y="3360"/>
            <a:chExt cx="3264" cy="365"/>
          </a:xfrm>
        </p:grpSpPr>
        <p:sp>
          <p:nvSpPr>
            <p:cNvPr id="23567" name="Oval 35"/>
            <p:cNvSpPr>
              <a:spLocks noChangeArrowheads="1"/>
            </p:cNvSpPr>
            <p:nvPr/>
          </p:nvSpPr>
          <p:spPr bwMode="auto">
            <a:xfrm>
              <a:off x="3984" y="3408"/>
              <a:ext cx="96" cy="96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s-ES_tradnl" altLang="es-EC" sz="2400" b="1">
                <a:latin typeface="Times New Roman" panose="02020603050405020304" pitchFamily="18" charset="0"/>
              </a:endParaRPr>
            </a:p>
          </p:txBody>
        </p:sp>
        <p:grpSp>
          <p:nvGrpSpPr>
            <p:cNvPr id="23568" name="Group 48"/>
            <p:cNvGrpSpPr>
              <a:grpSpLocks/>
            </p:cNvGrpSpPr>
            <p:nvPr/>
          </p:nvGrpSpPr>
          <p:grpSpPr bwMode="auto">
            <a:xfrm>
              <a:off x="1680" y="3360"/>
              <a:ext cx="3264" cy="365"/>
              <a:chOff x="1776" y="3408"/>
              <a:chExt cx="3264" cy="365"/>
            </a:xfrm>
          </p:grpSpPr>
          <p:grpSp>
            <p:nvGrpSpPr>
              <p:cNvPr id="23569" name="Group 47"/>
              <p:cNvGrpSpPr>
                <a:grpSpLocks/>
              </p:cNvGrpSpPr>
              <p:nvPr/>
            </p:nvGrpSpPr>
            <p:grpSpPr bwMode="auto">
              <a:xfrm>
                <a:off x="1776" y="3408"/>
                <a:ext cx="3264" cy="365"/>
                <a:chOff x="1776" y="3408"/>
                <a:chExt cx="3264" cy="365"/>
              </a:xfrm>
            </p:grpSpPr>
            <p:grpSp>
              <p:nvGrpSpPr>
                <p:cNvPr id="23571" name="Group 37"/>
                <p:cNvGrpSpPr>
                  <a:grpSpLocks/>
                </p:cNvGrpSpPr>
                <p:nvPr/>
              </p:nvGrpSpPr>
              <p:grpSpPr bwMode="auto">
                <a:xfrm>
                  <a:off x="1776" y="3408"/>
                  <a:ext cx="3264" cy="365"/>
                  <a:chOff x="1440" y="2640"/>
                  <a:chExt cx="3264" cy="365"/>
                </a:xfrm>
              </p:grpSpPr>
              <p:sp>
                <p:nvSpPr>
                  <p:cNvPr id="23573" name="Text 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40" y="2640"/>
                    <a:ext cx="3264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20000"/>
                      </a:spcBef>
                    </a:pPr>
                    <a:r>
                      <a:rPr lang="en-US" altLang="es-EC" sz="3200" baseline="-25000">
                        <a:latin typeface="Times New Roman" panose="02020603050405020304" pitchFamily="18" charset="0"/>
                      </a:rPr>
                      <a:t>0    1     2      3      4      5      6      7      8</a:t>
                    </a:r>
                    <a:endParaRPr lang="en-US" altLang="es-EC"/>
                  </a:p>
                </p:txBody>
              </p:sp>
              <p:sp>
                <p:nvSpPr>
                  <p:cNvPr id="23574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2736"/>
                    <a:ext cx="297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 type="triangle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s-EC"/>
                  </a:p>
                </p:txBody>
              </p:sp>
            </p:grpSp>
            <p:sp>
              <p:nvSpPr>
                <p:cNvPr id="23572" name="Line 41"/>
                <p:cNvSpPr>
                  <a:spLocks noChangeShapeType="1"/>
                </p:cNvSpPr>
                <p:nvPr/>
              </p:nvSpPr>
              <p:spPr bwMode="auto">
                <a:xfrm>
                  <a:off x="2496" y="3504"/>
                  <a:ext cx="16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s-EC"/>
                </a:p>
              </p:txBody>
            </p:sp>
          </p:grpSp>
          <p:sp>
            <p:nvSpPr>
              <p:cNvPr id="23570" name="Oval 42"/>
              <p:cNvSpPr>
                <a:spLocks noChangeArrowheads="1"/>
              </p:cNvSpPr>
              <p:nvPr/>
            </p:nvSpPr>
            <p:spPr bwMode="auto">
              <a:xfrm>
                <a:off x="2448" y="3456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571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s-ES_tradnl" altLang="es-EC" sz="2400" b="1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3566" name="AutoShape 49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229600" y="5791200"/>
            <a:ext cx="533400" cy="609600"/>
          </a:xfrm>
          <a:prstGeom prst="actionButtonRetur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C" altLang="es-EC"/>
          </a:p>
        </p:txBody>
      </p:sp>
    </p:spTree>
    <p:extLst>
      <p:ext uri="{BB962C8B-B14F-4D97-AF65-F5344CB8AC3E}">
        <p14:creationId xmlns:p14="http://schemas.microsoft.com/office/powerpoint/2010/main" val="21949506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1704975" y="1682750"/>
            <a:ext cx="2401888" cy="647700"/>
            <a:chOff x="1074" y="1060"/>
            <a:chExt cx="1513" cy="408"/>
          </a:xfrm>
        </p:grpSpPr>
        <p:sp>
          <p:nvSpPr>
            <p:cNvPr id="22553" name="Rectangle 6"/>
            <p:cNvSpPr>
              <a:spLocks noChangeArrowheads="1"/>
            </p:cNvSpPr>
            <p:nvPr/>
          </p:nvSpPr>
          <p:spPr bwMode="auto">
            <a:xfrm>
              <a:off x="2191" y="1090"/>
              <a:ext cx="39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s-ES" altLang="es-EC" sz="1600">
                  <a:solidFill>
                    <a:srgbClr val="006699"/>
                  </a:solidFill>
                </a:rPr>
                <a:t>,+∞</a:t>
              </a:r>
            </a:p>
          </p:txBody>
        </p:sp>
        <p:sp>
          <p:nvSpPr>
            <p:cNvPr id="22554" name="Rectangle 8"/>
            <p:cNvSpPr>
              <a:spLocks noChangeArrowheads="1"/>
            </p:cNvSpPr>
            <p:nvPr/>
          </p:nvSpPr>
          <p:spPr bwMode="auto">
            <a:xfrm>
              <a:off x="1074" y="1060"/>
              <a:ext cx="89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s-ES" altLang="es-EC" sz="1600">
                  <a:solidFill>
                    <a:srgbClr val="006699"/>
                  </a:solidFill>
                </a:rPr>
                <a:t>o bien,   x </a:t>
              </a:r>
              <a:r>
                <a:rPr lang="ru-RU" altLang="es-EC" sz="1400">
                  <a:solidFill>
                    <a:srgbClr val="006699"/>
                  </a:solidFill>
                </a:rPr>
                <a:t>Є</a:t>
              </a:r>
              <a:endParaRPr lang="es-ES" altLang="es-EC" sz="1600">
                <a:solidFill>
                  <a:srgbClr val="006699"/>
                </a:solidFill>
              </a:endParaRPr>
            </a:p>
          </p:txBody>
        </p:sp>
        <p:grpSp>
          <p:nvGrpSpPr>
            <p:cNvPr id="22555" name="Group 9"/>
            <p:cNvGrpSpPr>
              <a:grpSpLocks/>
            </p:cNvGrpSpPr>
            <p:nvPr/>
          </p:nvGrpSpPr>
          <p:grpSpPr bwMode="auto">
            <a:xfrm>
              <a:off x="1712" y="1063"/>
              <a:ext cx="745" cy="394"/>
              <a:chOff x="4062" y="3392"/>
              <a:chExt cx="745" cy="394"/>
            </a:xfrm>
          </p:grpSpPr>
          <p:sp>
            <p:nvSpPr>
              <p:cNvPr id="22564" name="Text Box 10"/>
              <p:cNvSpPr txBox="1">
                <a:spLocks noChangeArrowheads="1"/>
              </p:cNvSpPr>
              <p:nvPr/>
            </p:nvSpPr>
            <p:spPr bwMode="auto">
              <a:xfrm>
                <a:off x="4379" y="3574"/>
                <a:ext cx="29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EC" sz="1600">
                    <a:solidFill>
                      <a:srgbClr val="006699"/>
                    </a:solidFill>
                  </a:rPr>
                  <a:t>7</a:t>
                </a:r>
                <a:endParaRPr lang="es-ES" altLang="es-EC" sz="1600">
                  <a:solidFill>
                    <a:srgbClr val="006699"/>
                  </a:solidFill>
                </a:endParaRPr>
              </a:p>
            </p:txBody>
          </p:sp>
          <p:sp>
            <p:nvSpPr>
              <p:cNvPr id="22565" name="Text Box 11"/>
              <p:cNvSpPr txBox="1">
                <a:spLocks noChangeArrowheads="1"/>
              </p:cNvSpPr>
              <p:nvPr/>
            </p:nvSpPr>
            <p:spPr bwMode="auto">
              <a:xfrm>
                <a:off x="4062" y="3392"/>
                <a:ext cx="74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EC" sz="1600">
                    <a:solidFill>
                      <a:srgbClr val="006699"/>
                    </a:solidFill>
                  </a:rPr>
                  <a:t>      -6</a:t>
                </a:r>
              </a:p>
            </p:txBody>
          </p:sp>
          <p:sp>
            <p:nvSpPr>
              <p:cNvPr id="22566" name="Line 12"/>
              <p:cNvSpPr>
                <a:spLocks noChangeShapeType="1"/>
              </p:cNvSpPr>
              <p:nvPr/>
            </p:nvSpPr>
            <p:spPr bwMode="auto">
              <a:xfrm>
                <a:off x="4413" y="3580"/>
                <a:ext cx="145" cy="0"/>
              </a:xfrm>
              <a:prstGeom prst="line">
                <a:avLst/>
              </a:prstGeom>
              <a:noFill/>
              <a:ln w="9525">
                <a:solidFill>
                  <a:srgbClr val="0066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</p:grpSp>
        <p:grpSp>
          <p:nvGrpSpPr>
            <p:cNvPr id="22556" name="Group 13"/>
            <p:cNvGrpSpPr>
              <a:grpSpLocks/>
            </p:cNvGrpSpPr>
            <p:nvPr/>
          </p:nvGrpSpPr>
          <p:grpSpPr bwMode="auto">
            <a:xfrm>
              <a:off x="2029" y="1090"/>
              <a:ext cx="34" cy="378"/>
              <a:chOff x="3813" y="3642"/>
              <a:chExt cx="34" cy="378"/>
            </a:xfrm>
          </p:grpSpPr>
          <p:sp>
            <p:nvSpPr>
              <p:cNvPr id="22561" name="Line 14"/>
              <p:cNvSpPr>
                <a:spLocks noChangeShapeType="1"/>
              </p:cNvSpPr>
              <p:nvPr/>
            </p:nvSpPr>
            <p:spPr bwMode="auto">
              <a:xfrm>
                <a:off x="3813" y="3642"/>
                <a:ext cx="0" cy="378"/>
              </a:xfrm>
              <a:prstGeom prst="line">
                <a:avLst/>
              </a:prstGeom>
              <a:noFill/>
              <a:ln w="9525">
                <a:solidFill>
                  <a:srgbClr val="0066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  <p:sp>
            <p:nvSpPr>
              <p:cNvPr id="22562" name="Line 15"/>
              <p:cNvSpPr>
                <a:spLocks noChangeShapeType="1"/>
              </p:cNvSpPr>
              <p:nvPr/>
            </p:nvSpPr>
            <p:spPr bwMode="auto">
              <a:xfrm>
                <a:off x="3813" y="3642"/>
                <a:ext cx="34" cy="0"/>
              </a:xfrm>
              <a:prstGeom prst="line">
                <a:avLst/>
              </a:prstGeom>
              <a:noFill/>
              <a:ln w="9525">
                <a:solidFill>
                  <a:srgbClr val="0066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  <p:sp>
            <p:nvSpPr>
              <p:cNvPr id="22563" name="Line 16"/>
              <p:cNvSpPr>
                <a:spLocks noChangeShapeType="1"/>
              </p:cNvSpPr>
              <p:nvPr/>
            </p:nvSpPr>
            <p:spPr bwMode="auto">
              <a:xfrm>
                <a:off x="3813" y="4020"/>
                <a:ext cx="34" cy="0"/>
              </a:xfrm>
              <a:prstGeom prst="line">
                <a:avLst/>
              </a:prstGeom>
              <a:noFill/>
              <a:ln w="9525">
                <a:solidFill>
                  <a:srgbClr val="00668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</p:grpSp>
        <p:grpSp>
          <p:nvGrpSpPr>
            <p:cNvPr id="22557" name="Group 17"/>
            <p:cNvGrpSpPr>
              <a:grpSpLocks/>
            </p:cNvGrpSpPr>
            <p:nvPr/>
          </p:nvGrpSpPr>
          <p:grpSpPr bwMode="auto">
            <a:xfrm>
              <a:off x="2547" y="1090"/>
              <a:ext cx="34" cy="378"/>
              <a:chOff x="3813" y="3642"/>
              <a:chExt cx="34" cy="378"/>
            </a:xfrm>
          </p:grpSpPr>
          <p:sp>
            <p:nvSpPr>
              <p:cNvPr id="22558" name="Line 18"/>
              <p:cNvSpPr>
                <a:spLocks noChangeShapeType="1"/>
              </p:cNvSpPr>
              <p:nvPr/>
            </p:nvSpPr>
            <p:spPr bwMode="auto">
              <a:xfrm>
                <a:off x="3813" y="3642"/>
                <a:ext cx="0" cy="378"/>
              </a:xfrm>
              <a:prstGeom prst="line">
                <a:avLst/>
              </a:prstGeom>
              <a:noFill/>
              <a:ln w="9525">
                <a:solidFill>
                  <a:srgbClr val="0066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  <p:sp>
            <p:nvSpPr>
              <p:cNvPr id="22559" name="Line 19"/>
              <p:cNvSpPr>
                <a:spLocks noChangeShapeType="1"/>
              </p:cNvSpPr>
              <p:nvPr/>
            </p:nvSpPr>
            <p:spPr bwMode="auto">
              <a:xfrm>
                <a:off x="3813" y="3642"/>
                <a:ext cx="34" cy="0"/>
              </a:xfrm>
              <a:prstGeom prst="line">
                <a:avLst/>
              </a:prstGeom>
              <a:noFill/>
              <a:ln w="9525">
                <a:solidFill>
                  <a:srgbClr val="0066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  <p:sp>
            <p:nvSpPr>
              <p:cNvPr id="22560" name="Line 20"/>
              <p:cNvSpPr>
                <a:spLocks noChangeShapeType="1"/>
              </p:cNvSpPr>
              <p:nvPr/>
            </p:nvSpPr>
            <p:spPr bwMode="auto">
              <a:xfrm>
                <a:off x="3813" y="4020"/>
                <a:ext cx="34" cy="0"/>
              </a:xfrm>
              <a:prstGeom prst="line">
                <a:avLst/>
              </a:prstGeom>
              <a:noFill/>
              <a:ln w="9525">
                <a:solidFill>
                  <a:srgbClr val="0066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</p:grpSp>
      </p:grpSp>
      <p:grpSp>
        <p:nvGrpSpPr>
          <p:cNvPr id="6" name="Group 61"/>
          <p:cNvGrpSpPr>
            <a:grpSpLocks/>
          </p:cNvGrpSpPr>
          <p:nvPr/>
        </p:nvGrpSpPr>
        <p:grpSpPr bwMode="auto">
          <a:xfrm>
            <a:off x="2268538" y="3573463"/>
            <a:ext cx="3744912" cy="985837"/>
            <a:chOff x="1429" y="2251"/>
            <a:chExt cx="2359" cy="621"/>
          </a:xfrm>
        </p:grpSpPr>
        <p:grpSp>
          <p:nvGrpSpPr>
            <p:cNvPr id="22541" name="Group 23"/>
            <p:cNvGrpSpPr>
              <a:grpSpLocks/>
            </p:cNvGrpSpPr>
            <p:nvPr/>
          </p:nvGrpSpPr>
          <p:grpSpPr bwMode="auto">
            <a:xfrm>
              <a:off x="1429" y="2251"/>
              <a:ext cx="2359" cy="461"/>
              <a:chOff x="1292" y="1525"/>
              <a:chExt cx="2359" cy="461"/>
            </a:xfrm>
          </p:grpSpPr>
          <p:sp>
            <p:nvSpPr>
              <p:cNvPr id="22547" name="Rectangle 24"/>
              <p:cNvSpPr>
                <a:spLocks noChangeArrowheads="1"/>
              </p:cNvSpPr>
              <p:nvPr/>
            </p:nvSpPr>
            <p:spPr bwMode="auto">
              <a:xfrm>
                <a:off x="2064" y="1525"/>
                <a:ext cx="1183" cy="185"/>
              </a:xfrm>
              <a:prstGeom prst="rect">
                <a:avLst/>
              </a:prstGeom>
              <a:gradFill rotWithShape="0">
                <a:gsLst>
                  <a:gs pos="0">
                    <a:srgbClr val="3399FF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s-ES" altLang="es-EC"/>
              </a:p>
            </p:txBody>
          </p:sp>
          <p:sp>
            <p:nvSpPr>
              <p:cNvPr id="22548" name="Line 25"/>
              <p:cNvSpPr>
                <a:spLocks noChangeShapeType="1"/>
              </p:cNvSpPr>
              <p:nvPr/>
            </p:nvSpPr>
            <p:spPr bwMode="auto">
              <a:xfrm>
                <a:off x="2067" y="1525"/>
                <a:ext cx="1183" cy="0"/>
              </a:xfrm>
              <a:prstGeom prst="line">
                <a:avLst/>
              </a:prstGeom>
              <a:noFill/>
              <a:ln w="9525">
                <a:solidFill>
                  <a:srgbClr val="3399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  <p:sp>
            <p:nvSpPr>
              <p:cNvPr id="22549" name="Text Box 26"/>
              <p:cNvSpPr txBox="1">
                <a:spLocks noChangeArrowheads="1"/>
              </p:cNvSpPr>
              <p:nvPr/>
            </p:nvSpPr>
            <p:spPr bwMode="auto">
              <a:xfrm>
                <a:off x="1974" y="1755"/>
                <a:ext cx="22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s-ES" altLang="es-EC">
                  <a:solidFill>
                    <a:srgbClr val="006699"/>
                  </a:solidFill>
                </a:endParaRPr>
              </a:p>
            </p:txBody>
          </p:sp>
          <p:sp>
            <p:nvSpPr>
              <p:cNvPr id="22550" name="Line 27"/>
              <p:cNvSpPr>
                <a:spLocks noChangeShapeType="1"/>
              </p:cNvSpPr>
              <p:nvPr/>
            </p:nvSpPr>
            <p:spPr bwMode="auto">
              <a:xfrm>
                <a:off x="1565" y="1710"/>
                <a:ext cx="17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  <p:sp>
            <p:nvSpPr>
              <p:cNvPr id="22551" name="Text Box 28"/>
              <p:cNvSpPr txBox="1">
                <a:spLocks noChangeArrowheads="1"/>
              </p:cNvSpPr>
              <p:nvPr/>
            </p:nvSpPr>
            <p:spPr bwMode="auto">
              <a:xfrm>
                <a:off x="1292" y="1588"/>
                <a:ext cx="36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CL" altLang="es-EC" sz="1600">
                    <a:solidFill>
                      <a:srgbClr val="006699"/>
                    </a:solidFill>
                  </a:rPr>
                  <a:t>-∞</a:t>
                </a:r>
              </a:p>
            </p:txBody>
          </p:sp>
          <p:sp>
            <p:nvSpPr>
              <p:cNvPr id="22552" name="Text Box 29"/>
              <p:cNvSpPr txBox="1">
                <a:spLocks noChangeArrowheads="1"/>
              </p:cNvSpPr>
              <p:nvPr/>
            </p:nvSpPr>
            <p:spPr bwMode="auto">
              <a:xfrm>
                <a:off x="3287" y="1588"/>
                <a:ext cx="36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CL" altLang="es-EC" sz="1600">
                    <a:solidFill>
                      <a:srgbClr val="006699"/>
                    </a:solidFill>
                  </a:rPr>
                  <a:t>+∞</a:t>
                </a:r>
              </a:p>
            </p:txBody>
          </p:sp>
        </p:grpSp>
        <p:sp>
          <p:nvSpPr>
            <p:cNvPr id="22542" name="Oval 30"/>
            <p:cNvSpPr>
              <a:spLocks noChangeArrowheads="1"/>
            </p:cNvSpPr>
            <p:nvPr/>
          </p:nvSpPr>
          <p:spPr bwMode="auto">
            <a:xfrm>
              <a:off x="2171" y="2406"/>
              <a:ext cx="75" cy="75"/>
            </a:xfrm>
            <a:prstGeom prst="ellipse">
              <a:avLst/>
            </a:pr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  <p:grpSp>
          <p:nvGrpSpPr>
            <p:cNvPr id="22543" name="Group 31"/>
            <p:cNvGrpSpPr>
              <a:grpSpLocks/>
            </p:cNvGrpSpPr>
            <p:nvPr/>
          </p:nvGrpSpPr>
          <p:grpSpPr bwMode="auto">
            <a:xfrm>
              <a:off x="1769" y="2478"/>
              <a:ext cx="745" cy="394"/>
              <a:chOff x="1701" y="3430"/>
              <a:chExt cx="745" cy="394"/>
            </a:xfrm>
          </p:grpSpPr>
          <p:sp>
            <p:nvSpPr>
              <p:cNvPr id="22544" name="Text Box 32"/>
              <p:cNvSpPr txBox="1">
                <a:spLocks noChangeArrowheads="1"/>
              </p:cNvSpPr>
              <p:nvPr/>
            </p:nvSpPr>
            <p:spPr bwMode="auto">
              <a:xfrm>
                <a:off x="2018" y="3612"/>
                <a:ext cx="29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EC" sz="1600">
                    <a:solidFill>
                      <a:srgbClr val="006699"/>
                    </a:solidFill>
                  </a:rPr>
                  <a:t>7</a:t>
                </a:r>
                <a:endParaRPr lang="es-ES" altLang="es-EC" sz="1600">
                  <a:solidFill>
                    <a:srgbClr val="006699"/>
                  </a:solidFill>
                </a:endParaRPr>
              </a:p>
            </p:txBody>
          </p:sp>
          <p:sp>
            <p:nvSpPr>
              <p:cNvPr id="22545" name="Text Box 33"/>
              <p:cNvSpPr txBox="1">
                <a:spLocks noChangeArrowheads="1"/>
              </p:cNvSpPr>
              <p:nvPr/>
            </p:nvSpPr>
            <p:spPr bwMode="auto">
              <a:xfrm>
                <a:off x="1701" y="3430"/>
                <a:ext cx="74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EC" sz="1600">
                    <a:solidFill>
                      <a:srgbClr val="006699"/>
                    </a:solidFill>
                  </a:rPr>
                  <a:t>      -6</a:t>
                </a:r>
              </a:p>
            </p:txBody>
          </p:sp>
          <p:sp>
            <p:nvSpPr>
              <p:cNvPr id="22546" name="Line 34"/>
              <p:cNvSpPr>
                <a:spLocks noChangeShapeType="1"/>
              </p:cNvSpPr>
              <p:nvPr/>
            </p:nvSpPr>
            <p:spPr bwMode="auto">
              <a:xfrm>
                <a:off x="2020" y="3612"/>
                <a:ext cx="180" cy="0"/>
              </a:xfrm>
              <a:prstGeom prst="line">
                <a:avLst/>
              </a:prstGeom>
              <a:noFill/>
              <a:ln w="9525">
                <a:solidFill>
                  <a:srgbClr val="0066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</p:grpSp>
      </p:grpSp>
      <p:pic>
        <p:nvPicPr>
          <p:cNvPr id="157731" name="Picture 35" descr="MCj041060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404813"/>
            <a:ext cx="522287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7732" name="Rectangle 36"/>
          <p:cNvSpPr>
            <a:spLocks noChangeArrowheads="1"/>
          </p:cNvSpPr>
          <p:nvPr/>
        </p:nvSpPr>
        <p:spPr bwMode="auto">
          <a:xfrm>
            <a:off x="1704975" y="2781300"/>
            <a:ext cx="16462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MX" altLang="es-EC" sz="1600">
                <a:solidFill>
                  <a:srgbClr val="006699"/>
                </a:solidFill>
              </a:rPr>
              <a:t>Gráficamente:</a:t>
            </a:r>
            <a:endParaRPr lang="en-US" altLang="es-EC" sz="1600">
              <a:solidFill>
                <a:srgbClr val="006699"/>
              </a:solidFill>
            </a:endParaRPr>
          </a:p>
        </p:txBody>
      </p:sp>
      <p:sp>
        <p:nvSpPr>
          <p:cNvPr id="22534" name="AutoShape 3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748713" y="6453188"/>
            <a:ext cx="360362" cy="360362"/>
          </a:xfrm>
          <a:prstGeom prst="actionButtonBackPrevious">
            <a:avLst/>
          </a:prstGeom>
          <a:solidFill>
            <a:srgbClr val="E7F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s-ES" altLang="es-EC"/>
          </a:p>
        </p:txBody>
      </p:sp>
      <p:grpSp>
        <p:nvGrpSpPr>
          <p:cNvPr id="9" name="Group 59"/>
          <p:cNvGrpSpPr>
            <a:grpSpLocks/>
          </p:cNvGrpSpPr>
          <p:nvPr/>
        </p:nvGrpSpPr>
        <p:grpSpPr bwMode="auto">
          <a:xfrm>
            <a:off x="1619250" y="1035050"/>
            <a:ext cx="6048375" cy="625475"/>
            <a:chOff x="1020" y="652"/>
            <a:chExt cx="3810" cy="394"/>
          </a:xfrm>
        </p:grpSpPr>
        <p:sp>
          <p:nvSpPr>
            <p:cNvPr id="22536" name="Rectangle 4"/>
            <p:cNvSpPr>
              <a:spLocks noChangeArrowheads="1"/>
            </p:cNvSpPr>
            <p:nvPr/>
          </p:nvSpPr>
          <p:spPr bwMode="auto">
            <a:xfrm>
              <a:off x="1020" y="652"/>
              <a:ext cx="381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s-ES" altLang="es-EC" sz="1600">
                  <a:solidFill>
                    <a:srgbClr val="006699"/>
                  </a:solidFill>
                </a:rPr>
                <a:t>Se cumple para todo x mayor o igual que </a:t>
              </a:r>
            </a:p>
          </p:txBody>
        </p:sp>
        <p:grpSp>
          <p:nvGrpSpPr>
            <p:cNvPr id="22537" name="Group 55"/>
            <p:cNvGrpSpPr>
              <a:grpSpLocks/>
            </p:cNvGrpSpPr>
            <p:nvPr/>
          </p:nvGrpSpPr>
          <p:grpSpPr bwMode="auto">
            <a:xfrm>
              <a:off x="3518" y="652"/>
              <a:ext cx="745" cy="394"/>
              <a:chOff x="4062" y="3392"/>
              <a:chExt cx="745" cy="394"/>
            </a:xfrm>
          </p:grpSpPr>
          <p:sp>
            <p:nvSpPr>
              <p:cNvPr id="22538" name="Text Box 56"/>
              <p:cNvSpPr txBox="1">
                <a:spLocks noChangeArrowheads="1"/>
              </p:cNvSpPr>
              <p:nvPr/>
            </p:nvSpPr>
            <p:spPr bwMode="auto">
              <a:xfrm>
                <a:off x="4379" y="3574"/>
                <a:ext cx="29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EC" sz="1600">
                    <a:solidFill>
                      <a:srgbClr val="006699"/>
                    </a:solidFill>
                  </a:rPr>
                  <a:t>7</a:t>
                </a:r>
                <a:endParaRPr lang="es-ES" altLang="es-EC" sz="1600">
                  <a:solidFill>
                    <a:srgbClr val="006699"/>
                  </a:solidFill>
                </a:endParaRPr>
              </a:p>
            </p:txBody>
          </p:sp>
          <p:sp>
            <p:nvSpPr>
              <p:cNvPr id="22539" name="Text Box 57"/>
              <p:cNvSpPr txBox="1">
                <a:spLocks noChangeArrowheads="1"/>
              </p:cNvSpPr>
              <p:nvPr/>
            </p:nvSpPr>
            <p:spPr bwMode="auto">
              <a:xfrm>
                <a:off x="4062" y="3392"/>
                <a:ext cx="74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EC" sz="1600">
                    <a:solidFill>
                      <a:srgbClr val="006699"/>
                    </a:solidFill>
                  </a:rPr>
                  <a:t>      -6  ,</a:t>
                </a:r>
              </a:p>
            </p:txBody>
          </p:sp>
          <p:sp>
            <p:nvSpPr>
              <p:cNvPr id="22540" name="Line 58"/>
              <p:cNvSpPr>
                <a:spLocks noChangeShapeType="1"/>
              </p:cNvSpPr>
              <p:nvPr/>
            </p:nvSpPr>
            <p:spPr bwMode="auto">
              <a:xfrm>
                <a:off x="4413" y="3580"/>
                <a:ext cx="145" cy="0"/>
              </a:xfrm>
              <a:prstGeom prst="line">
                <a:avLst/>
              </a:prstGeom>
              <a:noFill/>
              <a:ln w="9525">
                <a:solidFill>
                  <a:srgbClr val="0066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7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7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97" name="Rectangle 277"/>
          <p:cNvSpPr>
            <a:spLocks noChangeArrowheads="1"/>
          </p:cNvSpPr>
          <p:nvPr/>
        </p:nvSpPr>
        <p:spPr bwMode="auto">
          <a:xfrm>
            <a:off x="5292725" y="3933825"/>
            <a:ext cx="2808288" cy="1582738"/>
          </a:xfrm>
          <a:prstGeom prst="rect">
            <a:avLst/>
          </a:prstGeom>
          <a:solidFill>
            <a:srgbClr val="006699">
              <a:alpha val="1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s-ES" altLang="es-EC"/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406241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s-ES" altLang="es-EC" sz="1400"/>
          </a:p>
        </p:txBody>
      </p:sp>
      <p:sp>
        <p:nvSpPr>
          <p:cNvPr id="6148" name="Rectangle 11"/>
          <p:cNvSpPr>
            <a:spLocks noChangeArrowheads="1"/>
          </p:cNvSpPr>
          <p:nvPr/>
        </p:nvSpPr>
        <p:spPr bwMode="auto">
          <a:xfrm>
            <a:off x="3557588" y="31289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s-ES" altLang="es-EC"/>
          </a:p>
        </p:txBody>
      </p:sp>
      <p:sp>
        <p:nvSpPr>
          <p:cNvPr id="6149" name="Rectangle 15"/>
          <p:cNvSpPr>
            <a:spLocks noChangeArrowheads="1"/>
          </p:cNvSpPr>
          <p:nvPr/>
        </p:nvSpPr>
        <p:spPr bwMode="auto">
          <a:xfrm>
            <a:off x="4343400" y="31289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s-ES" altLang="es-EC"/>
          </a:p>
        </p:txBody>
      </p:sp>
      <p:sp>
        <p:nvSpPr>
          <p:cNvPr id="81940" name="Rectangle 20"/>
          <p:cNvSpPr>
            <a:spLocks noChangeArrowheads="1"/>
          </p:cNvSpPr>
          <p:nvPr/>
        </p:nvSpPr>
        <p:spPr bwMode="auto">
          <a:xfrm>
            <a:off x="0" y="477838"/>
            <a:ext cx="9144000" cy="647700"/>
          </a:xfrm>
          <a:prstGeom prst="rect">
            <a:avLst/>
          </a:prstGeom>
          <a:solidFill>
            <a:srgbClr val="006699">
              <a:alpha val="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790700" indent="-342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s-MX" altLang="es-EC" sz="3600">
                <a:solidFill>
                  <a:srgbClr val="336699"/>
                </a:solidFill>
              </a:rPr>
              <a:t>1. Desigualdades</a:t>
            </a:r>
            <a:endParaRPr lang="es-CL" altLang="es-EC" sz="3600">
              <a:solidFill>
                <a:srgbClr val="336699"/>
              </a:solidFill>
              <a:latin typeface="Arial" panose="020B0604020202020204" pitchFamily="34" charset="0"/>
            </a:endParaRPr>
          </a:p>
        </p:txBody>
      </p:sp>
      <p:sp>
        <p:nvSpPr>
          <p:cNvPr id="6151" name="AutoShape 2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748713" y="6453188"/>
            <a:ext cx="360362" cy="360362"/>
          </a:xfrm>
          <a:prstGeom prst="actionButtonBackPrevious">
            <a:avLst/>
          </a:prstGeom>
          <a:solidFill>
            <a:srgbClr val="E7F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s-ES" altLang="es-EC"/>
          </a:p>
        </p:txBody>
      </p:sp>
      <p:sp>
        <p:nvSpPr>
          <p:cNvPr id="81951" name="Rectangle 31"/>
          <p:cNvSpPr>
            <a:spLocks noChangeArrowheads="1"/>
          </p:cNvSpPr>
          <p:nvPr/>
        </p:nvSpPr>
        <p:spPr bwMode="auto">
          <a:xfrm>
            <a:off x="2052638" y="1700213"/>
            <a:ext cx="68405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ES" altLang="es-EC" sz="1600">
                <a:solidFill>
                  <a:srgbClr val="4B5D59"/>
                </a:solidFill>
              </a:rPr>
              <a:t>Una desigualdad es una comparación entre </a:t>
            </a:r>
            <a:r>
              <a:rPr lang="es-CL" altLang="es-EC" sz="1600">
                <a:solidFill>
                  <a:srgbClr val="4B5D59"/>
                </a:solidFill>
              </a:rPr>
              <a:t>"a"</a:t>
            </a:r>
            <a:r>
              <a:rPr lang="es-ES" altLang="es-EC" sz="1600">
                <a:solidFill>
                  <a:srgbClr val="4B5D59"/>
                </a:solidFill>
              </a:rPr>
              <a:t> y </a:t>
            </a:r>
            <a:r>
              <a:rPr lang="es-CL" altLang="es-EC" sz="1600">
                <a:solidFill>
                  <a:srgbClr val="4B5D59"/>
                </a:solidFill>
              </a:rPr>
              <a:t>"b"</a:t>
            </a:r>
            <a:r>
              <a:rPr lang="es-CL" altLang="es-EC" sz="1600"/>
              <a:t> </a:t>
            </a:r>
            <a:r>
              <a:rPr lang="es-ES" altLang="es-EC" sz="1600">
                <a:solidFill>
                  <a:srgbClr val="4B5D59"/>
                </a:solidFill>
              </a:rPr>
              <a:t>tal que:</a:t>
            </a:r>
          </a:p>
          <a:p>
            <a:pPr eaLnBrk="1" hangingPunct="1"/>
            <a:endParaRPr lang="es-ES" altLang="es-EC" sz="1600">
              <a:solidFill>
                <a:srgbClr val="4B5D59"/>
              </a:solidFill>
            </a:endParaRPr>
          </a:p>
        </p:txBody>
      </p:sp>
      <p:sp>
        <p:nvSpPr>
          <p:cNvPr id="81977" name="Rectangle 57"/>
          <p:cNvSpPr>
            <a:spLocks noChangeArrowheads="1"/>
          </p:cNvSpPr>
          <p:nvPr/>
        </p:nvSpPr>
        <p:spPr bwMode="auto">
          <a:xfrm>
            <a:off x="0" y="1166813"/>
            <a:ext cx="9144000" cy="461962"/>
          </a:xfrm>
          <a:prstGeom prst="rect">
            <a:avLst/>
          </a:prstGeom>
          <a:solidFill>
            <a:srgbClr val="533F87">
              <a:alpha val="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990600" indent="-342900" eaLnBrk="0" hangingPunct="0"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s-CL" altLang="es-EC" sz="2800">
                <a:solidFill>
                  <a:srgbClr val="533F87"/>
                </a:solidFill>
                <a:latin typeface="Arial" panose="020B0604020202020204" pitchFamily="34" charset="0"/>
              </a:rPr>
              <a:t>   </a:t>
            </a:r>
            <a:r>
              <a:rPr lang="es-ES" altLang="es-EC" sz="2800">
                <a:solidFill>
                  <a:srgbClr val="533F87"/>
                </a:solidFill>
                <a:latin typeface="Arial" panose="020B0604020202020204" pitchFamily="34" charset="0"/>
              </a:rPr>
              <a:t>    1.</a:t>
            </a:r>
            <a:r>
              <a:rPr lang="es-CL" altLang="es-EC" sz="2800">
                <a:solidFill>
                  <a:srgbClr val="533F87"/>
                </a:solidFill>
                <a:latin typeface="Arial" panose="020B0604020202020204" pitchFamily="34" charset="0"/>
              </a:rPr>
              <a:t>1.</a:t>
            </a:r>
            <a:r>
              <a:rPr lang="es-ES" altLang="es-EC" sz="2800">
                <a:solidFill>
                  <a:srgbClr val="533F87"/>
                </a:solidFill>
                <a:latin typeface="Arial" panose="020B0604020202020204" pitchFamily="34" charset="0"/>
              </a:rPr>
              <a:t> </a:t>
            </a:r>
            <a:r>
              <a:rPr lang="es-CL" altLang="es-EC" sz="2800">
                <a:solidFill>
                  <a:srgbClr val="533F87"/>
                </a:solidFill>
                <a:latin typeface="Arial" panose="020B0604020202020204" pitchFamily="34" charset="0"/>
              </a:rPr>
              <a:t>Definición: </a:t>
            </a:r>
            <a:endParaRPr lang="es-ES" altLang="es-EC" sz="2800">
              <a:solidFill>
                <a:srgbClr val="533F87"/>
              </a:solidFill>
              <a:latin typeface="Arial" panose="020B0604020202020204" pitchFamily="34" charset="0"/>
            </a:endParaRPr>
          </a:p>
        </p:txBody>
      </p:sp>
      <p:sp>
        <p:nvSpPr>
          <p:cNvPr id="82166" name="Rectangle 246"/>
          <p:cNvSpPr>
            <a:spLocks noChangeArrowheads="1"/>
          </p:cNvSpPr>
          <p:nvPr/>
        </p:nvSpPr>
        <p:spPr bwMode="auto">
          <a:xfrm>
            <a:off x="2052638" y="2420938"/>
            <a:ext cx="70564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s-CL" altLang="es-EC" sz="1600" b="1">
                <a:solidFill>
                  <a:srgbClr val="FF6600"/>
                </a:solidFill>
              </a:rPr>
              <a:t>a &gt; b</a:t>
            </a:r>
            <a:r>
              <a:rPr lang="es-CL" altLang="es-EC" sz="1600">
                <a:solidFill>
                  <a:srgbClr val="4B5D59"/>
                </a:solidFill>
              </a:rPr>
              <a:t> 	Se lee "a" mayor que "b", cuando la diferencia</a:t>
            </a:r>
          </a:p>
          <a:p>
            <a:r>
              <a:rPr lang="es-CL" altLang="es-EC" sz="1600">
                <a:solidFill>
                  <a:srgbClr val="4B5D59"/>
                </a:solidFill>
              </a:rPr>
              <a:t>	a - b es positiva</a:t>
            </a:r>
          </a:p>
        </p:txBody>
      </p:sp>
      <p:sp>
        <p:nvSpPr>
          <p:cNvPr id="82167" name="Rectangle 247"/>
          <p:cNvSpPr>
            <a:spLocks noChangeArrowheads="1"/>
          </p:cNvSpPr>
          <p:nvPr/>
        </p:nvSpPr>
        <p:spPr bwMode="auto">
          <a:xfrm>
            <a:off x="2052638" y="3141663"/>
            <a:ext cx="69119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s-CL" altLang="es-EC" sz="1600" b="1">
                <a:solidFill>
                  <a:srgbClr val="FF6600"/>
                </a:solidFill>
              </a:rPr>
              <a:t>a &lt; b</a:t>
            </a:r>
            <a:r>
              <a:rPr lang="es-CL" altLang="es-EC" sz="1600">
                <a:solidFill>
                  <a:srgbClr val="4B5D59"/>
                </a:solidFill>
              </a:rPr>
              <a:t> 	Se lee "a" menor que "b", cuando la diferencia </a:t>
            </a:r>
          </a:p>
          <a:p>
            <a:r>
              <a:rPr lang="es-CL" altLang="es-EC" sz="1600">
                <a:solidFill>
                  <a:srgbClr val="4B5D59"/>
                </a:solidFill>
              </a:rPr>
              <a:t>	a - b es negativa.</a:t>
            </a:r>
            <a:r>
              <a:rPr lang="es-CL" altLang="es-EC" sz="1600"/>
              <a:t> </a:t>
            </a:r>
          </a:p>
        </p:txBody>
      </p:sp>
      <p:sp>
        <p:nvSpPr>
          <p:cNvPr id="82168" name="Rectangle 248"/>
          <p:cNvSpPr>
            <a:spLocks noChangeArrowheads="1"/>
          </p:cNvSpPr>
          <p:nvPr/>
        </p:nvSpPr>
        <p:spPr bwMode="auto">
          <a:xfrm>
            <a:off x="1565275" y="3860800"/>
            <a:ext cx="3727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ES" altLang="es-EC">
                <a:solidFill>
                  <a:srgbClr val="009999"/>
                </a:solidFill>
              </a:rPr>
              <a:t>      La simbología utilizada es:</a:t>
            </a:r>
          </a:p>
        </p:txBody>
      </p:sp>
      <p:sp>
        <p:nvSpPr>
          <p:cNvPr id="82193" name="Text Box 273"/>
          <p:cNvSpPr txBox="1">
            <a:spLocks noChangeArrowheads="1"/>
          </p:cNvSpPr>
          <p:nvPr/>
        </p:nvSpPr>
        <p:spPr bwMode="auto">
          <a:xfrm>
            <a:off x="5580063" y="3924300"/>
            <a:ext cx="1733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>
                <a:solidFill>
                  <a:srgbClr val="006699"/>
                </a:solidFill>
              </a:rPr>
              <a:t>&lt; Menor que</a:t>
            </a:r>
            <a:endParaRPr lang="es-ES" altLang="es-EC" sz="1600">
              <a:solidFill>
                <a:srgbClr val="006699"/>
              </a:solidFill>
            </a:endParaRPr>
          </a:p>
        </p:txBody>
      </p:sp>
      <p:sp>
        <p:nvSpPr>
          <p:cNvPr id="82194" name="Text Box 274"/>
          <p:cNvSpPr txBox="1">
            <a:spLocks noChangeArrowheads="1"/>
          </p:cNvSpPr>
          <p:nvPr/>
        </p:nvSpPr>
        <p:spPr bwMode="auto">
          <a:xfrm>
            <a:off x="5580063" y="4291013"/>
            <a:ext cx="1733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>
                <a:solidFill>
                  <a:srgbClr val="006699"/>
                </a:solidFill>
              </a:rPr>
              <a:t>&gt; Mayor que</a:t>
            </a:r>
            <a:endParaRPr lang="es-ES" altLang="es-EC" sz="1600">
              <a:solidFill>
                <a:srgbClr val="006699"/>
              </a:solidFill>
            </a:endParaRPr>
          </a:p>
        </p:txBody>
      </p:sp>
      <p:sp>
        <p:nvSpPr>
          <p:cNvPr id="82195" name="Text Box 275"/>
          <p:cNvSpPr txBox="1">
            <a:spLocks noChangeArrowheads="1"/>
          </p:cNvSpPr>
          <p:nvPr/>
        </p:nvSpPr>
        <p:spPr bwMode="auto">
          <a:xfrm>
            <a:off x="5580063" y="4657725"/>
            <a:ext cx="27416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>
                <a:solidFill>
                  <a:srgbClr val="006699"/>
                </a:solidFill>
              </a:rPr>
              <a:t>≤ Menor o igual que</a:t>
            </a:r>
            <a:endParaRPr lang="es-ES" altLang="es-EC" sz="1600">
              <a:solidFill>
                <a:srgbClr val="006699"/>
              </a:solidFill>
            </a:endParaRPr>
          </a:p>
        </p:txBody>
      </p:sp>
      <p:sp>
        <p:nvSpPr>
          <p:cNvPr id="82196" name="Text Box 276"/>
          <p:cNvSpPr txBox="1">
            <a:spLocks noChangeArrowheads="1"/>
          </p:cNvSpPr>
          <p:nvPr/>
        </p:nvSpPr>
        <p:spPr bwMode="auto">
          <a:xfrm>
            <a:off x="5584825" y="5037138"/>
            <a:ext cx="27416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>
                <a:solidFill>
                  <a:srgbClr val="006699"/>
                </a:solidFill>
              </a:rPr>
              <a:t>≥ Mayor o igual que</a:t>
            </a:r>
            <a:endParaRPr lang="es-ES" altLang="es-EC" sz="1600">
              <a:solidFill>
                <a:srgbClr val="0066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1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1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2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2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2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82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82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97" grpId="0" animBg="1"/>
      <p:bldP spid="81940" grpId="0" animBg="1"/>
      <p:bldP spid="81951" grpId="0"/>
      <p:bldP spid="81977" grpId="0" animBg="1"/>
      <p:bldP spid="82166" grpId="0"/>
      <p:bldP spid="82167" grpId="0"/>
      <p:bldP spid="82168" grpId="0"/>
      <p:bldP spid="82193" grpId="0"/>
      <p:bldP spid="82194" grpId="0"/>
      <p:bldP spid="82195" grpId="0"/>
      <p:bldP spid="8219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0" y="663575"/>
            <a:ext cx="9144000" cy="461963"/>
          </a:xfrm>
          <a:prstGeom prst="rect">
            <a:avLst/>
          </a:prstGeom>
          <a:solidFill>
            <a:srgbClr val="533F87">
              <a:alpha val="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990600" indent="-342900" eaLnBrk="0" hangingPunct="0"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s-CL" altLang="es-EC" sz="2800">
                <a:solidFill>
                  <a:srgbClr val="533F87"/>
                </a:solidFill>
                <a:latin typeface="Arial" panose="020B0604020202020204" pitchFamily="34" charset="0"/>
              </a:rPr>
              <a:t>   </a:t>
            </a:r>
            <a:r>
              <a:rPr lang="es-ES" altLang="es-EC" sz="2800">
                <a:solidFill>
                  <a:srgbClr val="533F87"/>
                </a:solidFill>
                <a:latin typeface="Arial" panose="020B0604020202020204" pitchFamily="34" charset="0"/>
              </a:rPr>
              <a:t>    1.</a:t>
            </a:r>
            <a:r>
              <a:rPr lang="es-CL" altLang="es-EC" sz="2800">
                <a:solidFill>
                  <a:srgbClr val="533F87"/>
                </a:solidFill>
                <a:latin typeface="Arial" panose="020B0604020202020204" pitchFamily="34" charset="0"/>
              </a:rPr>
              <a:t>2.</a:t>
            </a:r>
            <a:r>
              <a:rPr lang="es-ES" altLang="es-EC" sz="2800">
                <a:solidFill>
                  <a:srgbClr val="533F87"/>
                </a:solidFill>
                <a:latin typeface="Arial" panose="020B0604020202020204" pitchFamily="34" charset="0"/>
              </a:rPr>
              <a:t> </a:t>
            </a:r>
            <a:r>
              <a:rPr lang="es-CL" altLang="es-EC" sz="2800">
                <a:solidFill>
                  <a:srgbClr val="533F87"/>
                </a:solidFill>
                <a:latin typeface="Arial" panose="020B0604020202020204" pitchFamily="34" charset="0"/>
              </a:rPr>
              <a:t>Propiedades </a:t>
            </a:r>
            <a:endParaRPr lang="es-ES" altLang="es-EC" sz="2800">
              <a:solidFill>
                <a:srgbClr val="533F87"/>
              </a:solidFill>
              <a:latin typeface="Arial" panose="020B0604020202020204" pitchFamily="34" charset="0"/>
            </a:endParaRPr>
          </a:p>
        </p:txBody>
      </p:sp>
      <p:sp>
        <p:nvSpPr>
          <p:cNvPr id="139269" name="Text Box 5"/>
          <p:cNvSpPr txBox="1">
            <a:spLocks noChangeArrowheads="1"/>
          </p:cNvSpPr>
          <p:nvPr/>
        </p:nvSpPr>
        <p:spPr bwMode="auto">
          <a:xfrm>
            <a:off x="1116013" y="1171575"/>
            <a:ext cx="7704137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s-ES" altLang="es-EC" sz="1600">
                <a:solidFill>
                  <a:srgbClr val="006699"/>
                </a:solidFill>
              </a:rPr>
              <a:t> 	Una desigualdad </a:t>
            </a:r>
            <a:r>
              <a:rPr lang="es-ES" altLang="es-EC" sz="1600" b="1">
                <a:solidFill>
                  <a:srgbClr val="006699"/>
                </a:solidFill>
              </a:rPr>
              <a:t>mantiene</a:t>
            </a:r>
            <a:r>
              <a:rPr lang="es-ES" altLang="es-EC" sz="1600">
                <a:solidFill>
                  <a:srgbClr val="006699"/>
                </a:solidFill>
              </a:rPr>
              <a:t> su sentido cuando se </a:t>
            </a:r>
            <a:r>
              <a:rPr lang="es-ES" altLang="es-EC" sz="1600" b="1">
                <a:solidFill>
                  <a:srgbClr val="006699"/>
                </a:solidFill>
              </a:rPr>
              <a:t>suma</a:t>
            </a:r>
            <a:r>
              <a:rPr lang="es-ES" altLang="es-EC" sz="1600">
                <a:solidFill>
                  <a:srgbClr val="006699"/>
                </a:solidFill>
              </a:rPr>
              <a:t> o se </a:t>
            </a:r>
          </a:p>
          <a:p>
            <a:pPr lvl="1" eaLnBrk="1" hangingPunct="1">
              <a:spcBef>
                <a:spcPct val="20000"/>
              </a:spcBef>
            </a:pPr>
            <a:r>
              <a:rPr lang="es-ES" altLang="es-EC" sz="1600">
                <a:solidFill>
                  <a:srgbClr val="006699"/>
                </a:solidFill>
              </a:rPr>
              <a:t>       </a:t>
            </a:r>
            <a:r>
              <a:rPr lang="es-ES" altLang="es-EC" sz="1600" b="1">
                <a:solidFill>
                  <a:srgbClr val="006699"/>
                </a:solidFill>
              </a:rPr>
              <a:t>resta</a:t>
            </a:r>
            <a:r>
              <a:rPr lang="es-ES" altLang="es-EC" sz="1600">
                <a:solidFill>
                  <a:srgbClr val="006699"/>
                </a:solidFill>
              </a:rPr>
              <a:t> un mismo número a cada miembro de la desigualdad. </a:t>
            </a:r>
          </a:p>
        </p:txBody>
      </p:sp>
      <p:sp>
        <p:nvSpPr>
          <p:cNvPr id="139270" name="Text Box 6"/>
          <p:cNvSpPr txBox="1">
            <a:spLocks noChangeArrowheads="1"/>
          </p:cNvSpPr>
          <p:nvPr/>
        </p:nvSpPr>
        <p:spPr bwMode="auto">
          <a:xfrm>
            <a:off x="1547813" y="1909763"/>
            <a:ext cx="16557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>
                <a:solidFill>
                  <a:schemeClr val="folHlink"/>
                </a:solidFill>
              </a:rPr>
              <a:t>Ejemplos:</a:t>
            </a:r>
            <a:endParaRPr lang="es-ES" altLang="es-EC">
              <a:solidFill>
                <a:schemeClr val="folHlink"/>
              </a:solidFill>
            </a:endParaRPr>
          </a:p>
        </p:txBody>
      </p:sp>
      <p:sp>
        <p:nvSpPr>
          <p:cNvPr id="139278" name="Text Box 14"/>
          <p:cNvSpPr txBox="1">
            <a:spLocks noChangeArrowheads="1"/>
          </p:cNvSpPr>
          <p:nvPr/>
        </p:nvSpPr>
        <p:spPr bwMode="auto">
          <a:xfrm>
            <a:off x="2051050" y="2300288"/>
            <a:ext cx="62642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/>
              <a:t>Si sumamos </a:t>
            </a:r>
            <a:r>
              <a:rPr lang="es-CL" altLang="es-EC" sz="1600">
                <a:solidFill>
                  <a:srgbClr val="FF6600"/>
                </a:solidFill>
              </a:rPr>
              <a:t>m</a:t>
            </a:r>
            <a:r>
              <a:rPr lang="es-CL" altLang="es-EC" sz="1600"/>
              <a:t> a ambos miembros de la desigualdad,</a:t>
            </a:r>
            <a:endParaRPr lang="es-ES" altLang="es-EC" sz="1600"/>
          </a:p>
        </p:txBody>
      </p:sp>
      <p:sp>
        <p:nvSpPr>
          <p:cNvPr id="139279" name="Rectangle 15"/>
          <p:cNvSpPr>
            <a:spLocks noChangeArrowheads="1"/>
          </p:cNvSpPr>
          <p:nvPr/>
        </p:nvSpPr>
        <p:spPr bwMode="auto">
          <a:xfrm>
            <a:off x="4140200" y="2660650"/>
            <a:ext cx="742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/>
              <a:t>a </a:t>
            </a:r>
            <a:r>
              <a:rPr lang="es-CL" altLang="es-EC" sz="1600">
                <a:solidFill>
                  <a:srgbClr val="4B5D59"/>
                </a:solidFill>
              </a:rPr>
              <a:t>≤</a:t>
            </a:r>
            <a:r>
              <a:rPr lang="es-CL" altLang="es-EC" sz="1600"/>
              <a:t> b</a:t>
            </a:r>
            <a:endParaRPr lang="es-ES" altLang="es-EC" sz="1600"/>
          </a:p>
        </p:txBody>
      </p:sp>
      <p:sp>
        <p:nvSpPr>
          <p:cNvPr id="139280" name="Text Box 16"/>
          <p:cNvSpPr txBox="1">
            <a:spLocks noChangeArrowheads="1"/>
          </p:cNvSpPr>
          <p:nvPr/>
        </p:nvSpPr>
        <p:spPr bwMode="auto">
          <a:xfrm>
            <a:off x="2051050" y="3017838"/>
            <a:ext cx="1439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/>
              <a:t>resulta:</a:t>
            </a:r>
            <a:endParaRPr lang="es-ES" altLang="es-EC" sz="1600"/>
          </a:p>
        </p:txBody>
      </p:sp>
      <p:sp>
        <p:nvSpPr>
          <p:cNvPr id="139281" name="Rectangle 17"/>
          <p:cNvSpPr>
            <a:spLocks noChangeArrowheads="1"/>
          </p:cNvSpPr>
          <p:nvPr/>
        </p:nvSpPr>
        <p:spPr bwMode="auto">
          <a:xfrm>
            <a:off x="3635375" y="3021013"/>
            <a:ext cx="1758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/>
              <a:t>a + </a:t>
            </a:r>
            <a:r>
              <a:rPr lang="es-CL" altLang="es-EC" sz="1600">
                <a:solidFill>
                  <a:srgbClr val="FF6600"/>
                </a:solidFill>
              </a:rPr>
              <a:t>m</a:t>
            </a:r>
            <a:r>
              <a:rPr lang="es-CL" altLang="es-EC" sz="1600"/>
              <a:t> </a:t>
            </a:r>
            <a:r>
              <a:rPr lang="es-CL" altLang="es-EC" sz="1600">
                <a:solidFill>
                  <a:srgbClr val="4B5D59"/>
                </a:solidFill>
              </a:rPr>
              <a:t>≤</a:t>
            </a:r>
            <a:r>
              <a:rPr lang="es-CL" altLang="es-EC" sz="1600"/>
              <a:t> b + </a:t>
            </a:r>
            <a:r>
              <a:rPr lang="es-CL" altLang="es-EC" sz="1600">
                <a:solidFill>
                  <a:srgbClr val="FF6600"/>
                </a:solidFill>
              </a:rPr>
              <a:t>m</a:t>
            </a:r>
            <a:endParaRPr lang="es-ES" altLang="es-EC" sz="1600">
              <a:solidFill>
                <a:srgbClr val="FF6600"/>
              </a:solidFill>
            </a:endParaRPr>
          </a:p>
        </p:txBody>
      </p:sp>
      <p:sp>
        <p:nvSpPr>
          <p:cNvPr id="139284" name="Text Box 20"/>
          <p:cNvSpPr txBox="1">
            <a:spLocks noChangeArrowheads="1"/>
          </p:cNvSpPr>
          <p:nvPr/>
        </p:nvSpPr>
        <p:spPr bwMode="auto">
          <a:xfrm>
            <a:off x="3635375" y="3508375"/>
            <a:ext cx="4752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/>
              <a:t>(Sumando </a:t>
            </a:r>
            <a:r>
              <a:rPr lang="es-CL" altLang="es-EC" sz="1600">
                <a:solidFill>
                  <a:srgbClr val="FF6600"/>
                </a:solidFill>
              </a:rPr>
              <a:t>2</a:t>
            </a:r>
            <a:r>
              <a:rPr lang="es-CL" altLang="es-EC" sz="1600"/>
              <a:t> a cada lado de la desigualdad)</a:t>
            </a:r>
            <a:endParaRPr lang="es-ES" altLang="es-EC" sz="1600"/>
          </a:p>
        </p:txBody>
      </p:sp>
      <p:sp>
        <p:nvSpPr>
          <p:cNvPr id="139286" name="Rectangle 22"/>
          <p:cNvSpPr>
            <a:spLocks noChangeArrowheads="1"/>
          </p:cNvSpPr>
          <p:nvPr/>
        </p:nvSpPr>
        <p:spPr bwMode="auto">
          <a:xfrm>
            <a:off x="2124075" y="3508375"/>
            <a:ext cx="7508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/>
              <a:t>5 &lt; 8</a:t>
            </a:r>
            <a:endParaRPr lang="es-ES" altLang="es-EC" sz="1600"/>
          </a:p>
        </p:txBody>
      </p:sp>
      <p:sp>
        <p:nvSpPr>
          <p:cNvPr id="139287" name="Rectangle 23"/>
          <p:cNvSpPr>
            <a:spLocks noChangeArrowheads="1"/>
          </p:cNvSpPr>
          <p:nvPr/>
        </p:nvSpPr>
        <p:spPr bwMode="auto">
          <a:xfrm>
            <a:off x="2124075" y="3890963"/>
            <a:ext cx="16271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/>
              <a:t>5 + </a:t>
            </a:r>
            <a:r>
              <a:rPr lang="es-CL" altLang="es-EC" sz="1600">
                <a:solidFill>
                  <a:srgbClr val="FF6600"/>
                </a:solidFill>
              </a:rPr>
              <a:t>2</a:t>
            </a:r>
            <a:r>
              <a:rPr lang="es-CL" altLang="es-EC" sz="1600"/>
              <a:t> &lt; 8 + </a:t>
            </a:r>
            <a:r>
              <a:rPr lang="es-CL" altLang="es-EC" sz="1600">
                <a:solidFill>
                  <a:srgbClr val="FF6600"/>
                </a:solidFill>
              </a:rPr>
              <a:t>2</a:t>
            </a:r>
            <a:endParaRPr lang="es-ES" altLang="es-EC" sz="1600">
              <a:solidFill>
                <a:srgbClr val="FF6600"/>
              </a:solidFill>
            </a:endParaRPr>
          </a:p>
        </p:txBody>
      </p:sp>
      <p:sp>
        <p:nvSpPr>
          <p:cNvPr id="139288" name="Text Box 24"/>
          <p:cNvSpPr txBox="1">
            <a:spLocks noChangeArrowheads="1"/>
          </p:cNvSpPr>
          <p:nvPr/>
        </p:nvSpPr>
        <p:spPr bwMode="auto">
          <a:xfrm>
            <a:off x="1589088" y="3500438"/>
            <a:ext cx="606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>
                <a:solidFill>
                  <a:srgbClr val="006699"/>
                </a:solidFill>
              </a:rPr>
              <a:t>b)</a:t>
            </a:r>
            <a:endParaRPr lang="es-ES" altLang="es-EC" sz="1600">
              <a:solidFill>
                <a:srgbClr val="006699"/>
              </a:solidFill>
            </a:endParaRPr>
          </a:p>
        </p:txBody>
      </p:sp>
      <p:sp>
        <p:nvSpPr>
          <p:cNvPr id="139289" name="Rectangle 25"/>
          <p:cNvSpPr>
            <a:spLocks noChangeArrowheads="1"/>
          </p:cNvSpPr>
          <p:nvPr/>
        </p:nvSpPr>
        <p:spPr bwMode="auto">
          <a:xfrm>
            <a:off x="2124075" y="4251325"/>
            <a:ext cx="879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/>
              <a:t>7 &lt; 10</a:t>
            </a:r>
            <a:endParaRPr lang="es-ES" altLang="es-EC" sz="1600">
              <a:solidFill>
                <a:srgbClr val="FF6600"/>
              </a:solidFill>
            </a:endParaRPr>
          </a:p>
        </p:txBody>
      </p:sp>
      <p:sp>
        <p:nvSpPr>
          <p:cNvPr id="139290" name="Text Box 26"/>
          <p:cNvSpPr txBox="1">
            <a:spLocks noChangeArrowheads="1"/>
          </p:cNvSpPr>
          <p:nvPr/>
        </p:nvSpPr>
        <p:spPr bwMode="auto">
          <a:xfrm>
            <a:off x="3635375" y="4724400"/>
            <a:ext cx="4752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/>
              <a:t>(Restando </a:t>
            </a:r>
            <a:r>
              <a:rPr lang="es-CL" altLang="es-EC" sz="1600">
                <a:solidFill>
                  <a:srgbClr val="FF6600"/>
                </a:solidFill>
              </a:rPr>
              <a:t>3</a:t>
            </a:r>
            <a:r>
              <a:rPr lang="es-CL" altLang="es-EC" sz="1600"/>
              <a:t> a cada lado de la desigualdad)</a:t>
            </a:r>
            <a:endParaRPr lang="es-ES" altLang="es-EC" sz="1600"/>
          </a:p>
        </p:txBody>
      </p:sp>
      <p:sp>
        <p:nvSpPr>
          <p:cNvPr id="139291" name="Rectangle 27"/>
          <p:cNvSpPr>
            <a:spLocks noChangeArrowheads="1"/>
          </p:cNvSpPr>
          <p:nvPr/>
        </p:nvSpPr>
        <p:spPr bwMode="auto">
          <a:xfrm>
            <a:off x="2124075" y="4724400"/>
            <a:ext cx="879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/>
              <a:t>12 &gt; 8</a:t>
            </a:r>
            <a:endParaRPr lang="es-ES" altLang="es-EC" sz="1600"/>
          </a:p>
        </p:txBody>
      </p:sp>
      <p:sp>
        <p:nvSpPr>
          <p:cNvPr id="139292" name="Text Box 28"/>
          <p:cNvSpPr txBox="1">
            <a:spLocks noChangeArrowheads="1"/>
          </p:cNvSpPr>
          <p:nvPr/>
        </p:nvSpPr>
        <p:spPr bwMode="auto">
          <a:xfrm>
            <a:off x="1589088" y="4740275"/>
            <a:ext cx="606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>
                <a:solidFill>
                  <a:srgbClr val="006699"/>
                </a:solidFill>
              </a:rPr>
              <a:t>c)</a:t>
            </a:r>
            <a:endParaRPr lang="es-ES" altLang="es-EC" sz="1600">
              <a:solidFill>
                <a:srgbClr val="006699"/>
              </a:solidFill>
            </a:endParaRPr>
          </a:p>
        </p:txBody>
      </p:sp>
      <p:sp>
        <p:nvSpPr>
          <p:cNvPr id="139293" name="Rectangle 29"/>
          <p:cNvSpPr>
            <a:spLocks noChangeArrowheads="1"/>
          </p:cNvSpPr>
          <p:nvPr/>
        </p:nvSpPr>
        <p:spPr bwMode="auto">
          <a:xfrm>
            <a:off x="2124075" y="5108575"/>
            <a:ext cx="1606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/>
              <a:t>12 - </a:t>
            </a:r>
            <a:r>
              <a:rPr lang="es-CL" altLang="es-EC" sz="1600">
                <a:solidFill>
                  <a:srgbClr val="FF6600"/>
                </a:solidFill>
              </a:rPr>
              <a:t>3</a:t>
            </a:r>
            <a:r>
              <a:rPr lang="es-CL" altLang="es-EC" sz="1600"/>
              <a:t> </a:t>
            </a:r>
            <a:r>
              <a:rPr lang="es-CL" altLang="es-EC" sz="1600">
                <a:solidFill>
                  <a:schemeClr val="tx2"/>
                </a:solidFill>
              </a:rPr>
              <a:t>&gt;</a:t>
            </a:r>
            <a:r>
              <a:rPr lang="es-CL" altLang="es-EC" sz="1600">
                <a:solidFill>
                  <a:srgbClr val="4B5D59"/>
                </a:solidFill>
              </a:rPr>
              <a:t> </a:t>
            </a:r>
            <a:r>
              <a:rPr lang="es-CL" altLang="es-EC" sz="1600"/>
              <a:t>8 - </a:t>
            </a:r>
            <a:r>
              <a:rPr lang="es-CL" altLang="es-EC" sz="1600">
                <a:solidFill>
                  <a:srgbClr val="FF6600"/>
                </a:solidFill>
              </a:rPr>
              <a:t>3</a:t>
            </a:r>
            <a:endParaRPr lang="es-ES" altLang="es-EC" sz="1600">
              <a:solidFill>
                <a:srgbClr val="FF6600"/>
              </a:solidFill>
            </a:endParaRPr>
          </a:p>
        </p:txBody>
      </p:sp>
      <p:sp>
        <p:nvSpPr>
          <p:cNvPr id="139294" name="Rectangle 30"/>
          <p:cNvSpPr>
            <a:spLocks noChangeArrowheads="1"/>
          </p:cNvSpPr>
          <p:nvPr/>
        </p:nvSpPr>
        <p:spPr bwMode="auto">
          <a:xfrm>
            <a:off x="2165350" y="5468938"/>
            <a:ext cx="7508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/>
              <a:t>9 &gt;</a:t>
            </a:r>
            <a:r>
              <a:rPr lang="es-CL" altLang="es-EC" sz="1600">
                <a:solidFill>
                  <a:srgbClr val="4B5D59"/>
                </a:solidFill>
              </a:rPr>
              <a:t> </a:t>
            </a:r>
            <a:r>
              <a:rPr lang="es-CL" altLang="es-EC" sz="1600"/>
              <a:t>5</a:t>
            </a:r>
            <a:endParaRPr lang="es-ES" altLang="es-EC" sz="1600"/>
          </a:p>
        </p:txBody>
      </p:sp>
      <p:sp>
        <p:nvSpPr>
          <p:cNvPr id="139295" name="Text Box 31"/>
          <p:cNvSpPr txBox="1">
            <a:spLocks noChangeArrowheads="1"/>
          </p:cNvSpPr>
          <p:nvPr/>
        </p:nvSpPr>
        <p:spPr bwMode="auto">
          <a:xfrm>
            <a:off x="1619250" y="2276475"/>
            <a:ext cx="606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>
                <a:solidFill>
                  <a:srgbClr val="006699"/>
                </a:solidFill>
              </a:rPr>
              <a:t>a)</a:t>
            </a:r>
            <a:endParaRPr lang="es-ES" altLang="es-EC" sz="1600">
              <a:solidFill>
                <a:srgbClr val="006699"/>
              </a:solidFill>
            </a:endParaRPr>
          </a:p>
        </p:txBody>
      </p:sp>
      <p:sp>
        <p:nvSpPr>
          <p:cNvPr id="7188" name="AutoShape 3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748713" y="6453188"/>
            <a:ext cx="360362" cy="360362"/>
          </a:xfrm>
          <a:prstGeom prst="actionButtonBackPrevious">
            <a:avLst/>
          </a:prstGeom>
          <a:solidFill>
            <a:srgbClr val="E7F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s-ES" altLang="es-EC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9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39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9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9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9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9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39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39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39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39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39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39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39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39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39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8" grpId="0" animBg="1"/>
      <p:bldP spid="139269" grpId="0"/>
      <p:bldP spid="139270" grpId="0"/>
      <p:bldP spid="139278" grpId="0"/>
      <p:bldP spid="139279" grpId="0"/>
      <p:bldP spid="139280" grpId="0"/>
      <p:bldP spid="139281" grpId="0"/>
      <p:bldP spid="139284" grpId="0"/>
      <p:bldP spid="139286" grpId="0"/>
      <p:bldP spid="139287" grpId="0"/>
      <p:bldP spid="139288" grpId="0"/>
      <p:bldP spid="139289" grpId="0"/>
      <p:bldP spid="139290" grpId="0"/>
      <p:bldP spid="139291" grpId="0"/>
      <p:bldP spid="139292" grpId="0"/>
      <p:bldP spid="139293" grpId="0"/>
      <p:bldP spid="139294" grpId="0"/>
      <p:bldP spid="13929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Text Box 4"/>
          <p:cNvSpPr txBox="1">
            <a:spLocks noChangeArrowheads="1"/>
          </p:cNvSpPr>
          <p:nvPr/>
        </p:nvSpPr>
        <p:spPr bwMode="auto">
          <a:xfrm>
            <a:off x="1116013" y="723900"/>
            <a:ext cx="770413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s-ES" altLang="es-EC" sz="1600">
                <a:solidFill>
                  <a:srgbClr val="006699"/>
                </a:solidFill>
              </a:rPr>
              <a:t> 	Una desigualdad </a:t>
            </a:r>
            <a:r>
              <a:rPr lang="es-ES" altLang="es-EC" sz="1600" b="1">
                <a:solidFill>
                  <a:srgbClr val="006699"/>
                </a:solidFill>
              </a:rPr>
              <a:t>mantiene su</a:t>
            </a:r>
            <a:r>
              <a:rPr lang="es-ES" altLang="es-EC" sz="1600">
                <a:solidFill>
                  <a:srgbClr val="006699"/>
                </a:solidFill>
              </a:rPr>
              <a:t> sentido cuando se </a:t>
            </a:r>
            <a:r>
              <a:rPr lang="es-ES" altLang="es-EC" sz="1600" b="1">
                <a:solidFill>
                  <a:srgbClr val="006699"/>
                </a:solidFill>
              </a:rPr>
              <a:t>multiplican</a:t>
            </a:r>
            <a:r>
              <a:rPr lang="es-ES" altLang="es-EC" sz="1600">
                <a:solidFill>
                  <a:srgbClr val="006699"/>
                </a:solidFill>
              </a:rPr>
              <a:t> 	sus dos miembros por un mismo </a:t>
            </a:r>
            <a:r>
              <a:rPr lang="es-ES" altLang="es-EC" sz="1600" b="1">
                <a:solidFill>
                  <a:srgbClr val="006699"/>
                </a:solidFill>
              </a:rPr>
              <a:t>factor positivo</a:t>
            </a:r>
            <a:r>
              <a:rPr lang="es-ES" altLang="es-EC" sz="1600">
                <a:solidFill>
                  <a:srgbClr val="006699"/>
                </a:solidFill>
              </a:rPr>
              <a:t>, o se </a:t>
            </a:r>
            <a:r>
              <a:rPr lang="es-ES" altLang="es-EC" sz="1600" b="1">
                <a:solidFill>
                  <a:srgbClr val="006699"/>
                </a:solidFill>
              </a:rPr>
              <a:t>dividen 	</a:t>
            </a:r>
            <a:r>
              <a:rPr lang="es-ES" altLang="es-EC" sz="1600">
                <a:solidFill>
                  <a:srgbClr val="006699"/>
                </a:solidFill>
              </a:rPr>
              <a:t>por un mismo divisor, también </a:t>
            </a:r>
            <a:r>
              <a:rPr lang="es-ES" altLang="es-EC" sz="1600" b="1">
                <a:solidFill>
                  <a:srgbClr val="006699"/>
                </a:solidFill>
              </a:rPr>
              <a:t>positivo</a:t>
            </a:r>
            <a:r>
              <a:rPr lang="es-ES" altLang="es-EC" sz="1600">
                <a:solidFill>
                  <a:srgbClr val="006699"/>
                </a:solidFill>
              </a:rPr>
              <a:t>. </a:t>
            </a:r>
          </a:p>
        </p:txBody>
      </p:sp>
      <p:sp>
        <p:nvSpPr>
          <p:cNvPr id="141317" name="Text Box 5"/>
          <p:cNvSpPr txBox="1">
            <a:spLocks noChangeArrowheads="1"/>
          </p:cNvSpPr>
          <p:nvPr/>
        </p:nvSpPr>
        <p:spPr bwMode="auto">
          <a:xfrm>
            <a:off x="1547813" y="1700213"/>
            <a:ext cx="16557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>
                <a:solidFill>
                  <a:schemeClr val="folHlink"/>
                </a:solidFill>
              </a:rPr>
              <a:t>Ejemplos:</a:t>
            </a:r>
            <a:endParaRPr lang="es-ES" altLang="es-EC">
              <a:solidFill>
                <a:schemeClr val="folHlink"/>
              </a:solidFill>
            </a:endParaRPr>
          </a:p>
        </p:txBody>
      </p:sp>
      <p:sp>
        <p:nvSpPr>
          <p:cNvPr id="141318" name="Text Box 6"/>
          <p:cNvSpPr txBox="1">
            <a:spLocks noChangeArrowheads="1"/>
          </p:cNvSpPr>
          <p:nvPr/>
        </p:nvSpPr>
        <p:spPr bwMode="auto">
          <a:xfrm>
            <a:off x="1619250" y="2228850"/>
            <a:ext cx="606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>
                <a:solidFill>
                  <a:srgbClr val="006699"/>
                </a:solidFill>
              </a:rPr>
              <a:t>a)</a:t>
            </a:r>
            <a:endParaRPr lang="es-ES" altLang="es-EC" sz="1600">
              <a:solidFill>
                <a:srgbClr val="006699"/>
              </a:solidFill>
            </a:endParaRPr>
          </a:p>
        </p:txBody>
      </p:sp>
      <p:sp>
        <p:nvSpPr>
          <p:cNvPr id="141325" name="Rectangle 13"/>
          <p:cNvSpPr>
            <a:spLocks noChangeArrowheads="1"/>
          </p:cNvSpPr>
          <p:nvPr/>
        </p:nvSpPr>
        <p:spPr bwMode="auto">
          <a:xfrm>
            <a:off x="2268538" y="2301875"/>
            <a:ext cx="350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CL" altLang="es-EC" sz="1600"/>
              <a:t>&lt;</a:t>
            </a:r>
            <a:endParaRPr lang="es-ES" altLang="es-EC" sz="1600"/>
          </a:p>
        </p:txBody>
      </p:sp>
      <p:sp>
        <p:nvSpPr>
          <p:cNvPr id="141328" name="Rectangle 16"/>
          <p:cNvSpPr>
            <a:spLocks noChangeArrowheads="1"/>
          </p:cNvSpPr>
          <p:nvPr/>
        </p:nvSpPr>
        <p:spPr bwMode="auto">
          <a:xfrm>
            <a:off x="3454400" y="2276475"/>
            <a:ext cx="5365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ES" altLang="es-EC" sz="1600">
                <a:solidFill>
                  <a:srgbClr val="4B5D59"/>
                </a:solidFill>
              </a:rPr>
              <a:t>(Multiplicando por </a:t>
            </a:r>
            <a:r>
              <a:rPr lang="es-ES" altLang="es-EC" sz="1600">
                <a:solidFill>
                  <a:srgbClr val="FF6600"/>
                </a:solidFill>
              </a:rPr>
              <a:t>2</a:t>
            </a:r>
            <a:r>
              <a:rPr lang="es-ES" altLang="es-EC" sz="1600">
                <a:solidFill>
                  <a:srgbClr val="4B5D59"/>
                </a:solidFill>
              </a:rPr>
              <a:t>  cada lado de la desigualdad) </a:t>
            </a:r>
          </a:p>
        </p:txBody>
      </p:sp>
      <p:sp>
        <p:nvSpPr>
          <p:cNvPr id="141330" name="Rectangle 18"/>
          <p:cNvSpPr>
            <a:spLocks noChangeArrowheads="1"/>
          </p:cNvSpPr>
          <p:nvPr/>
        </p:nvSpPr>
        <p:spPr bwMode="auto">
          <a:xfrm>
            <a:off x="2700338" y="2854325"/>
            <a:ext cx="350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CL" altLang="es-EC" sz="1600"/>
              <a:t>&lt;</a:t>
            </a:r>
            <a:endParaRPr lang="es-ES" altLang="es-EC" sz="1600"/>
          </a:p>
        </p:txBody>
      </p:sp>
      <p:sp>
        <p:nvSpPr>
          <p:cNvPr id="141332" name="Rectangle 20"/>
          <p:cNvSpPr>
            <a:spLocks noChangeArrowheads="1"/>
          </p:cNvSpPr>
          <p:nvPr/>
        </p:nvSpPr>
        <p:spPr bwMode="auto">
          <a:xfrm>
            <a:off x="2268538" y="2851150"/>
            <a:ext cx="4587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ES" altLang="es-EC" sz="1600">
                <a:solidFill>
                  <a:srgbClr val="4B5D59"/>
                </a:solidFill>
              </a:rPr>
              <a:t>∙ </a:t>
            </a:r>
            <a:r>
              <a:rPr lang="es-ES" altLang="es-EC" sz="1600">
                <a:solidFill>
                  <a:srgbClr val="FF6600"/>
                </a:solidFill>
              </a:rPr>
              <a:t>2</a:t>
            </a:r>
          </a:p>
        </p:txBody>
      </p:sp>
      <p:sp>
        <p:nvSpPr>
          <p:cNvPr id="141333" name="Rectangle 21"/>
          <p:cNvSpPr>
            <a:spLocks noChangeArrowheads="1"/>
          </p:cNvSpPr>
          <p:nvPr/>
        </p:nvSpPr>
        <p:spPr bwMode="auto">
          <a:xfrm>
            <a:off x="3357563" y="2855913"/>
            <a:ext cx="4587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ES" altLang="es-EC" sz="1600">
                <a:solidFill>
                  <a:srgbClr val="4B5D59"/>
                </a:solidFill>
              </a:rPr>
              <a:t>∙ </a:t>
            </a:r>
            <a:r>
              <a:rPr lang="es-ES" altLang="es-EC" sz="1600">
                <a:solidFill>
                  <a:srgbClr val="FF6600"/>
                </a:solidFill>
              </a:rPr>
              <a:t>2</a:t>
            </a: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046288" y="2205038"/>
            <a:ext cx="358775" cy="625475"/>
            <a:chOff x="1475" y="2563"/>
            <a:chExt cx="226" cy="394"/>
          </a:xfrm>
        </p:grpSpPr>
        <p:sp>
          <p:nvSpPr>
            <p:cNvPr id="8241" name="Text Box 24"/>
            <p:cNvSpPr txBox="1">
              <a:spLocks noChangeArrowheads="1"/>
            </p:cNvSpPr>
            <p:nvPr/>
          </p:nvSpPr>
          <p:spPr bwMode="auto">
            <a:xfrm>
              <a:off x="1475" y="2563"/>
              <a:ext cx="2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/>
                <a:t>3</a:t>
              </a:r>
              <a:endParaRPr lang="es-ES" altLang="es-EC" sz="1600"/>
            </a:p>
          </p:txBody>
        </p:sp>
        <p:sp>
          <p:nvSpPr>
            <p:cNvPr id="8242" name="Text Box 26"/>
            <p:cNvSpPr txBox="1">
              <a:spLocks noChangeArrowheads="1"/>
            </p:cNvSpPr>
            <p:nvPr/>
          </p:nvSpPr>
          <p:spPr bwMode="auto">
            <a:xfrm>
              <a:off x="1475" y="2745"/>
              <a:ext cx="2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/>
                <a:t>7</a:t>
              </a:r>
              <a:endParaRPr lang="es-ES" altLang="es-EC" sz="1600"/>
            </a:p>
          </p:txBody>
        </p:sp>
        <p:sp>
          <p:nvSpPr>
            <p:cNvPr id="8243" name="Line 38"/>
            <p:cNvSpPr>
              <a:spLocks noChangeShapeType="1"/>
            </p:cNvSpPr>
            <p:nvPr/>
          </p:nvSpPr>
          <p:spPr bwMode="auto">
            <a:xfrm>
              <a:off x="1518" y="2767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</p:grpSp>
      <p:grpSp>
        <p:nvGrpSpPr>
          <p:cNvPr id="3" name="Group 59"/>
          <p:cNvGrpSpPr>
            <a:grpSpLocks/>
          </p:cNvGrpSpPr>
          <p:nvPr/>
        </p:nvGrpSpPr>
        <p:grpSpPr bwMode="auto">
          <a:xfrm>
            <a:off x="2557463" y="2205038"/>
            <a:ext cx="358775" cy="625475"/>
            <a:chOff x="1475" y="2563"/>
            <a:chExt cx="226" cy="394"/>
          </a:xfrm>
        </p:grpSpPr>
        <p:sp>
          <p:nvSpPr>
            <p:cNvPr id="8238" name="Text Box 60"/>
            <p:cNvSpPr txBox="1">
              <a:spLocks noChangeArrowheads="1"/>
            </p:cNvSpPr>
            <p:nvPr/>
          </p:nvSpPr>
          <p:spPr bwMode="auto">
            <a:xfrm>
              <a:off x="1475" y="2563"/>
              <a:ext cx="2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/>
                <a:t>6</a:t>
              </a:r>
              <a:endParaRPr lang="es-ES" altLang="es-EC" sz="1600"/>
            </a:p>
          </p:txBody>
        </p:sp>
        <p:sp>
          <p:nvSpPr>
            <p:cNvPr id="8239" name="Text Box 61"/>
            <p:cNvSpPr txBox="1">
              <a:spLocks noChangeArrowheads="1"/>
            </p:cNvSpPr>
            <p:nvPr/>
          </p:nvSpPr>
          <p:spPr bwMode="auto">
            <a:xfrm>
              <a:off x="1475" y="2745"/>
              <a:ext cx="2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/>
                <a:t>5</a:t>
              </a:r>
              <a:endParaRPr lang="es-ES" altLang="es-EC" sz="1600"/>
            </a:p>
          </p:txBody>
        </p:sp>
        <p:sp>
          <p:nvSpPr>
            <p:cNvPr id="8240" name="Line 62"/>
            <p:cNvSpPr>
              <a:spLocks noChangeShapeType="1"/>
            </p:cNvSpPr>
            <p:nvPr/>
          </p:nvSpPr>
          <p:spPr bwMode="auto">
            <a:xfrm>
              <a:off x="1518" y="2767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</p:grpSp>
      <p:grpSp>
        <p:nvGrpSpPr>
          <p:cNvPr id="4" name="Group 63"/>
          <p:cNvGrpSpPr>
            <a:grpSpLocks/>
          </p:cNvGrpSpPr>
          <p:nvPr/>
        </p:nvGrpSpPr>
        <p:grpSpPr bwMode="auto">
          <a:xfrm>
            <a:off x="3133725" y="2781300"/>
            <a:ext cx="358775" cy="625475"/>
            <a:chOff x="1475" y="2563"/>
            <a:chExt cx="226" cy="394"/>
          </a:xfrm>
        </p:grpSpPr>
        <p:sp>
          <p:nvSpPr>
            <p:cNvPr id="8235" name="Text Box 64"/>
            <p:cNvSpPr txBox="1">
              <a:spLocks noChangeArrowheads="1"/>
            </p:cNvSpPr>
            <p:nvPr/>
          </p:nvSpPr>
          <p:spPr bwMode="auto">
            <a:xfrm>
              <a:off x="1475" y="2563"/>
              <a:ext cx="2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/>
                <a:t>6</a:t>
              </a:r>
              <a:endParaRPr lang="es-ES" altLang="es-EC" sz="1600"/>
            </a:p>
          </p:txBody>
        </p:sp>
        <p:sp>
          <p:nvSpPr>
            <p:cNvPr id="8236" name="Text Box 65"/>
            <p:cNvSpPr txBox="1">
              <a:spLocks noChangeArrowheads="1"/>
            </p:cNvSpPr>
            <p:nvPr/>
          </p:nvSpPr>
          <p:spPr bwMode="auto">
            <a:xfrm>
              <a:off x="1475" y="2745"/>
              <a:ext cx="2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/>
                <a:t>5</a:t>
              </a:r>
              <a:endParaRPr lang="es-ES" altLang="es-EC" sz="1600"/>
            </a:p>
          </p:txBody>
        </p:sp>
        <p:sp>
          <p:nvSpPr>
            <p:cNvPr id="8237" name="Line 66"/>
            <p:cNvSpPr>
              <a:spLocks noChangeShapeType="1"/>
            </p:cNvSpPr>
            <p:nvPr/>
          </p:nvSpPr>
          <p:spPr bwMode="auto">
            <a:xfrm>
              <a:off x="1518" y="2767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</p:grpSp>
      <p:grpSp>
        <p:nvGrpSpPr>
          <p:cNvPr id="5" name="Group 67"/>
          <p:cNvGrpSpPr>
            <a:grpSpLocks/>
          </p:cNvGrpSpPr>
          <p:nvPr/>
        </p:nvGrpSpPr>
        <p:grpSpPr bwMode="auto">
          <a:xfrm>
            <a:off x="2051050" y="2781300"/>
            <a:ext cx="358775" cy="625475"/>
            <a:chOff x="1475" y="2563"/>
            <a:chExt cx="226" cy="394"/>
          </a:xfrm>
        </p:grpSpPr>
        <p:sp>
          <p:nvSpPr>
            <p:cNvPr id="8232" name="Text Box 68"/>
            <p:cNvSpPr txBox="1">
              <a:spLocks noChangeArrowheads="1"/>
            </p:cNvSpPr>
            <p:nvPr/>
          </p:nvSpPr>
          <p:spPr bwMode="auto">
            <a:xfrm>
              <a:off x="1475" y="2563"/>
              <a:ext cx="2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/>
                <a:t>3</a:t>
              </a:r>
              <a:endParaRPr lang="es-ES" altLang="es-EC" sz="1600"/>
            </a:p>
          </p:txBody>
        </p:sp>
        <p:sp>
          <p:nvSpPr>
            <p:cNvPr id="8233" name="Text Box 69"/>
            <p:cNvSpPr txBox="1">
              <a:spLocks noChangeArrowheads="1"/>
            </p:cNvSpPr>
            <p:nvPr/>
          </p:nvSpPr>
          <p:spPr bwMode="auto">
            <a:xfrm>
              <a:off x="1475" y="2745"/>
              <a:ext cx="2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/>
                <a:t>7</a:t>
              </a:r>
              <a:endParaRPr lang="es-ES" altLang="es-EC" sz="1600"/>
            </a:p>
          </p:txBody>
        </p:sp>
        <p:sp>
          <p:nvSpPr>
            <p:cNvPr id="8234" name="Line 70"/>
            <p:cNvSpPr>
              <a:spLocks noChangeShapeType="1"/>
            </p:cNvSpPr>
            <p:nvPr/>
          </p:nvSpPr>
          <p:spPr bwMode="auto">
            <a:xfrm>
              <a:off x="1518" y="2767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</p:grpSp>
      <p:grpSp>
        <p:nvGrpSpPr>
          <p:cNvPr id="6" name="Group 87"/>
          <p:cNvGrpSpPr>
            <a:grpSpLocks/>
          </p:cNvGrpSpPr>
          <p:nvPr/>
        </p:nvGrpSpPr>
        <p:grpSpPr bwMode="auto">
          <a:xfrm>
            <a:off x="2051050" y="3429000"/>
            <a:ext cx="1222375" cy="625475"/>
            <a:chOff x="1338" y="2387"/>
            <a:chExt cx="770" cy="394"/>
          </a:xfrm>
        </p:grpSpPr>
        <p:grpSp>
          <p:nvGrpSpPr>
            <p:cNvPr id="8222" name="Group 86"/>
            <p:cNvGrpSpPr>
              <a:grpSpLocks/>
            </p:cNvGrpSpPr>
            <p:nvPr/>
          </p:nvGrpSpPr>
          <p:grpSpPr bwMode="auto">
            <a:xfrm>
              <a:off x="1338" y="2387"/>
              <a:ext cx="770" cy="394"/>
              <a:chOff x="1338" y="2387"/>
              <a:chExt cx="770" cy="394"/>
            </a:xfrm>
          </p:grpSpPr>
          <p:grpSp>
            <p:nvGrpSpPr>
              <p:cNvPr id="8224" name="Group 84"/>
              <p:cNvGrpSpPr>
                <a:grpSpLocks/>
              </p:cNvGrpSpPr>
              <p:nvPr/>
            </p:nvGrpSpPr>
            <p:grpSpPr bwMode="auto">
              <a:xfrm>
                <a:off x="1338" y="2387"/>
                <a:ext cx="770" cy="394"/>
                <a:chOff x="1338" y="2387"/>
                <a:chExt cx="770" cy="394"/>
              </a:xfrm>
            </p:grpSpPr>
            <p:grpSp>
              <p:nvGrpSpPr>
                <p:cNvPr id="8226" name="Group 76"/>
                <p:cNvGrpSpPr>
                  <a:grpSpLocks/>
                </p:cNvGrpSpPr>
                <p:nvPr/>
              </p:nvGrpSpPr>
              <p:grpSpPr bwMode="auto">
                <a:xfrm>
                  <a:off x="1338" y="2387"/>
                  <a:ext cx="226" cy="394"/>
                  <a:chOff x="1475" y="2563"/>
                  <a:chExt cx="226" cy="394"/>
                </a:xfrm>
              </p:grpSpPr>
              <p:sp>
                <p:nvSpPr>
                  <p:cNvPr id="8229" name="Text Box 7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75" y="2563"/>
                    <a:ext cx="226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s-MX" altLang="es-EC" sz="1600"/>
                      <a:t>6</a:t>
                    </a:r>
                    <a:endParaRPr lang="es-ES" altLang="es-EC" sz="1600"/>
                  </a:p>
                </p:txBody>
              </p:sp>
              <p:sp>
                <p:nvSpPr>
                  <p:cNvPr id="8230" name="Text Box 7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75" y="2745"/>
                    <a:ext cx="226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s-MX" altLang="es-EC" sz="1600"/>
                      <a:t>7</a:t>
                    </a:r>
                    <a:endParaRPr lang="es-ES" altLang="es-EC" sz="1600"/>
                  </a:p>
                </p:txBody>
              </p:sp>
              <p:sp>
                <p:nvSpPr>
                  <p:cNvPr id="8231" name="Line 79"/>
                  <p:cNvSpPr>
                    <a:spLocks noChangeShapeType="1"/>
                  </p:cNvSpPr>
                  <p:nvPr/>
                </p:nvSpPr>
                <p:spPr bwMode="auto">
                  <a:xfrm>
                    <a:off x="1518" y="2767"/>
                    <a:ext cx="91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EC"/>
                  </a:p>
                </p:txBody>
              </p:sp>
            </p:grpSp>
            <p:sp>
              <p:nvSpPr>
                <p:cNvPr id="8227" name="Text Box 81"/>
                <p:cNvSpPr txBox="1">
                  <a:spLocks noChangeArrowheads="1"/>
                </p:cNvSpPr>
                <p:nvPr/>
              </p:nvSpPr>
              <p:spPr bwMode="auto">
                <a:xfrm>
                  <a:off x="1660" y="2387"/>
                  <a:ext cx="448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s-MX" altLang="es-EC" sz="1600"/>
                    <a:t>12</a:t>
                  </a:r>
                  <a:endParaRPr lang="es-ES" altLang="es-EC" sz="1600"/>
                </a:p>
              </p:txBody>
            </p:sp>
            <p:sp>
              <p:nvSpPr>
                <p:cNvPr id="8228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1636" y="2568"/>
                  <a:ext cx="314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s-MX" altLang="es-EC" sz="1600"/>
                    <a:t> 5</a:t>
                  </a:r>
                  <a:endParaRPr lang="es-ES" altLang="es-EC" sz="1600"/>
                </a:p>
              </p:txBody>
            </p:sp>
          </p:grpSp>
          <p:sp>
            <p:nvSpPr>
              <p:cNvPr id="8225" name="Line 83"/>
              <p:cNvSpPr>
                <a:spLocks noChangeShapeType="1"/>
              </p:cNvSpPr>
              <p:nvPr/>
            </p:nvSpPr>
            <p:spPr bwMode="auto">
              <a:xfrm>
                <a:off x="1703" y="2591"/>
                <a:ext cx="18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</p:grpSp>
        <p:sp>
          <p:nvSpPr>
            <p:cNvPr id="8223" name="Rectangle 75"/>
            <p:cNvSpPr>
              <a:spLocks noChangeArrowheads="1"/>
            </p:cNvSpPr>
            <p:nvPr/>
          </p:nvSpPr>
          <p:spPr bwMode="auto">
            <a:xfrm>
              <a:off x="1478" y="2448"/>
              <a:ext cx="22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s-CL" altLang="es-EC" sz="1600"/>
                <a:t>&lt;</a:t>
              </a:r>
              <a:endParaRPr lang="es-ES" altLang="es-EC" sz="1600"/>
            </a:p>
          </p:txBody>
        </p:sp>
      </p:grpSp>
      <p:sp>
        <p:nvSpPr>
          <p:cNvPr id="141400" name="Text Box 88"/>
          <p:cNvSpPr txBox="1">
            <a:spLocks noChangeArrowheads="1"/>
          </p:cNvSpPr>
          <p:nvPr/>
        </p:nvSpPr>
        <p:spPr bwMode="auto">
          <a:xfrm>
            <a:off x="1619250" y="4437063"/>
            <a:ext cx="606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>
                <a:solidFill>
                  <a:srgbClr val="006699"/>
                </a:solidFill>
              </a:rPr>
              <a:t>b)</a:t>
            </a:r>
            <a:endParaRPr lang="es-ES" altLang="es-EC" sz="1600">
              <a:solidFill>
                <a:srgbClr val="006699"/>
              </a:solidFill>
            </a:endParaRPr>
          </a:p>
        </p:txBody>
      </p:sp>
      <p:sp>
        <p:nvSpPr>
          <p:cNvPr id="141401" name="Rectangle 89"/>
          <p:cNvSpPr>
            <a:spLocks noChangeArrowheads="1"/>
          </p:cNvSpPr>
          <p:nvPr/>
        </p:nvSpPr>
        <p:spPr bwMode="auto">
          <a:xfrm>
            <a:off x="2051050" y="4460875"/>
            <a:ext cx="11366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/>
              <a:t>160 &gt;</a:t>
            </a:r>
            <a:r>
              <a:rPr lang="es-CL" altLang="es-EC" sz="1600">
                <a:solidFill>
                  <a:srgbClr val="4B5D59"/>
                </a:solidFill>
              </a:rPr>
              <a:t> </a:t>
            </a:r>
            <a:r>
              <a:rPr lang="es-CL" altLang="es-EC" sz="1600"/>
              <a:t>24</a:t>
            </a:r>
            <a:endParaRPr lang="es-ES" altLang="es-EC" sz="1600"/>
          </a:p>
        </p:txBody>
      </p:sp>
      <p:sp>
        <p:nvSpPr>
          <p:cNvPr id="141402" name="Rectangle 90"/>
          <p:cNvSpPr>
            <a:spLocks noChangeArrowheads="1"/>
          </p:cNvSpPr>
          <p:nvPr/>
        </p:nvSpPr>
        <p:spPr bwMode="auto">
          <a:xfrm>
            <a:off x="3432175" y="4460875"/>
            <a:ext cx="502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ES" altLang="es-EC" sz="1600">
                <a:solidFill>
                  <a:srgbClr val="4B5D59"/>
                </a:solidFill>
              </a:rPr>
              <a:t>(Dividiendo por </a:t>
            </a:r>
            <a:r>
              <a:rPr lang="es-ES" altLang="es-EC" sz="1600">
                <a:solidFill>
                  <a:srgbClr val="FF6600"/>
                </a:solidFill>
              </a:rPr>
              <a:t>8</a:t>
            </a:r>
            <a:r>
              <a:rPr lang="es-ES" altLang="es-EC" sz="1600">
                <a:solidFill>
                  <a:srgbClr val="4B5D59"/>
                </a:solidFill>
              </a:rPr>
              <a:t> cada lado de la desigualdad) </a:t>
            </a:r>
          </a:p>
        </p:txBody>
      </p:sp>
      <p:grpSp>
        <p:nvGrpSpPr>
          <p:cNvPr id="10" name="Group 104"/>
          <p:cNvGrpSpPr>
            <a:grpSpLocks/>
          </p:cNvGrpSpPr>
          <p:nvPr/>
        </p:nvGrpSpPr>
        <p:grpSpPr bwMode="auto">
          <a:xfrm>
            <a:off x="1908175" y="4891088"/>
            <a:ext cx="1647825" cy="625475"/>
            <a:chOff x="1430" y="2991"/>
            <a:chExt cx="1038" cy="394"/>
          </a:xfrm>
        </p:grpSpPr>
        <p:grpSp>
          <p:nvGrpSpPr>
            <p:cNvPr id="8213" name="Group 102"/>
            <p:cNvGrpSpPr>
              <a:grpSpLocks/>
            </p:cNvGrpSpPr>
            <p:nvPr/>
          </p:nvGrpSpPr>
          <p:grpSpPr bwMode="auto">
            <a:xfrm>
              <a:off x="2018" y="2991"/>
              <a:ext cx="450" cy="393"/>
              <a:chOff x="2018" y="2991"/>
              <a:chExt cx="450" cy="393"/>
            </a:xfrm>
          </p:grpSpPr>
          <p:sp>
            <p:nvSpPr>
              <p:cNvPr id="8219" name="Text Box 98"/>
              <p:cNvSpPr txBox="1">
                <a:spLocks noChangeArrowheads="1"/>
              </p:cNvSpPr>
              <p:nvPr/>
            </p:nvSpPr>
            <p:spPr bwMode="auto">
              <a:xfrm>
                <a:off x="2020" y="2991"/>
                <a:ext cx="44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EC" sz="1600"/>
                  <a:t>24</a:t>
                </a:r>
                <a:endParaRPr lang="es-ES" altLang="es-EC" sz="1600"/>
              </a:p>
            </p:txBody>
          </p:sp>
          <p:sp>
            <p:nvSpPr>
              <p:cNvPr id="8220" name="Text Box 99"/>
              <p:cNvSpPr txBox="1">
                <a:spLocks noChangeArrowheads="1"/>
              </p:cNvSpPr>
              <p:nvPr/>
            </p:nvSpPr>
            <p:spPr bwMode="auto">
              <a:xfrm>
                <a:off x="2018" y="3172"/>
                <a:ext cx="31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EC" sz="1600"/>
                  <a:t> </a:t>
                </a:r>
                <a:r>
                  <a:rPr lang="es-MX" altLang="es-EC" sz="1600">
                    <a:solidFill>
                      <a:srgbClr val="FF6600"/>
                    </a:solidFill>
                  </a:rPr>
                  <a:t>8</a:t>
                </a:r>
                <a:endParaRPr lang="es-ES" altLang="es-EC" sz="1600">
                  <a:solidFill>
                    <a:srgbClr val="FF6600"/>
                  </a:solidFill>
                </a:endParaRPr>
              </a:p>
            </p:txBody>
          </p:sp>
          <p:sp>
            <p:nvSpPr>
              <p:cNvPr id="8221" name="Line 100"/>
              <p:cNvSpPr>
                <a:spLocks noChangeShapeType="1"/>
              </p:cNvSpPr>
              <p:nvPr/>
            </p:nvSpPr>
            <p:spPr bwMode="auto">
              <a:xfrm>
                <a:off x="2058" y="3195"/>
                <a:ext cx="18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</p:grpSp>
        <p:grpSp>
          <p:nvGrpSpPr>
            <p:cNvPr id="8214" name="Group 103"/>
            <p:cNvGrpSpPr>
              <a:grpSpLocks/>
            </p:cNvGrpSpPr>
            <p:nvPr/>
          </p:nvGrpSpPr>
          <p:grpSpPr bwMode="auto">
            <a:xfrm>
              <a:off x="1430" y="2991"/>
              <a:ext cx="582" cy="394"/>
              <a:chOff x="1430" y="2991"/>
              <a:chExt cx="582" cy="394"/>
            </a:xfrm>
          </p:grpSpPr>
          <p:sp>
            <p:nvSpPr>
              <p:cNvPr id="8215" name="Text Box 95"/>
              <p:cNvSpPr txBox="1">
                <a:spLocks noChangeArrowheads="1"/>
              </p:cNvSpPr>
              <p:nvPr/>
            </p:nvSpPr>
            <p:spPr bwMode="auto">
              <a:xfrm>
                <a:off x="1448" y="2991"/>
                <a:ext cx="43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EC" sz="1600"/>
                  <a:t>160</a:t>
                </a:r>
                <a:endParaRPr lang="es-ES" altLang="es-EC" sz="1600"/>
              </a:p>
            </p:txBody>
          </p:sp>
          <p:sp>
            <p:nvSpPr>
              <p:cNvPr id="8216" name="Text Box 96"/>
              <p:cNvSpPr txBox="1">
                <a:spLocks noChangeArrowheads="1"/>
              </p:cNvSpPr>
              <p:nvPr/>
            </p:nvSpPr>
            <p:spPr bwMode="auto">
              <a:xfrm>
                <a:off x="1430" y="3173"/>
                <a:ext cx="43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EC" sz="1600">
                    <a:solidFill>
                      <a:srgbClr val="FF6600"/>
                    </a:solidFill>
                  </a:rPr>
                  <a:t>  8</a:t>
                </a:r>
                <a:endParaRPr lang="es-ES" altLang="es-EC" sz="1600">
                  <a:solidFill>
                    <a:srgbClr val="FF6600"/>
                  </a:solidFill>
                </a:endParaRPr>
              </a:p>
            </p:txBody>
          </p:sp>
          <p:sp>
            <p:nvSpPr>
              <p:cNvPr id="8217" name="Line 97"/>
              <p:cNvSpPr>
                <a:spLocks noChangeShapeType="1"/>
              </p:cNvSpPr>
              <p:nvPr/>
            </p:nvSpPr>
            <p:spPr bwMode="auto">
              <a:xfrm>
                <a:off x="1513" y="3195"/>
                <a:ext cx="2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  <p:sp>
            <p:nvSpPr>
              <p:cNvPr id="8218" name="Rectangle 101"/>
              <p:cNvSpPr>
                <a:spLocks noChangeArrowheads="1"/>
              </p:cNvSpPr>
              <p:nvPr/>
            </p:nvSpPr>
            <p:spPr bwMode="auto">
              <a:xfrm>
                <a:off x="1791" y="3052"/>
                <a:ext cx="22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r>
                  <a:rPr lang="es-CL" altLang="es-EC" sz="1600"/>
                  <a:t>&gt;</a:t>
                </a:r>
                <a:endParaRPr lang="es-ES" altLang="es-EC" sz="1600"/>
              </a:p>
            </p:txBody>
          </p:sp>
        </p:grpSp>
      </p:grpSp>
      <p:sp>
        <p:nvSpPr>
          <p:cNvPr id="141417" name="Rectangle 105"/>
          <p:cNvSpPr>
            <a:spLocks noChangeArrowheads="1"/>
          </p:cNvSpPr>
          <p:nvPr/>
        </p:nvSpPr>
        <p:spPr bwMode="auto">
          <a:xfrm>
            <a:off x="2179638" y="5516563"/>
            <a:ext cx="879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/>
              <a:t>20 &gt;</a:t>
            </a:r>
            <a:r>
              <a:rPr lang="es-CL" altLang="es-EC" sz="1600">
                <a:solidFill>
                  <a:srgbClr val="4B5D59"/>
                </a:solidFill>
              </a:rPr>
              <a:t> </a:t>
            </a:r>
            <a:r>
              <a:rPr lang="es-CL" altLang="es-EC" sz="1600"/>
              <a:t>3</a:t>
            </a:r>
            <a:endParaRPr lang="es-ES" altLang="es-EC" sz="1600"/>
          </a:p>
        </p:txBody>
      </p:sp>
      <p:sp>
        <p:nvSpPr>
          <p:cNvPr id="8212" name="AutoShape 10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748713" y="6453188"/>
            <a:ext cx="360362" cy="360362"/>
          </a:xfrm>
          <a:prstGeom prst="actionButtonBackPrevious">
            <a:avLst/>
          </a:prstGeom>
          <a:solidFill>
            <a:srgbClr val="E7F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s-ES" altLang="es-EC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4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1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1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1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4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41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41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41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41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41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6" grpId="0" autoUpdateAnimBg="0"/>
      <p:bldP spid="141317" grpId="0"/>
      <p:bldP spid="141318" grpId="0"/>
      <p:bldP spid="141325" grpId="0"/>
      <p:bldP spid="141328" grpId="0"/>
      <p:bldP spid="141330" grpId="0"/>
      <p:bldP spid="141332" grpId="0"/>
      <p:bldP spid="141333" grpId="0"/>
      <p:bldP spid="141400" grpId="0"/>
      <p:bldP spid="141401" grpId="0"/>
      <p:bldP spid="141402" grpId="0"/>
      <p:bldP spid="1414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1" name="Text Box 5"/>
          <p:cNvSpPr txBox="1">
            <a:spLocks noChangeArrowheads="1"/>
          </p:cNvSpPr>
          <p:nvPr/>
        </p:nvSpPr>
        <p:spPr bwMode="auto">
          <a:xfrm>
            <a:off x="1116013" y="476250"/>
            <a:ext cx="770413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s-ES" altLang="es-EC" sz="1600">
                <a:solidFill>
                  <a:srgbClr val="006699"/>
                </a:solidFill>
              </a:rPr>
              <a:t> 	</a:t>
            </a:r>
            <a:r>
              <a:rPr lang="es-CL" altLang="es-EC" sz="1600">
                <a:solidFill>
                  <a:srgbClr val="006699"/>
                </a:solidFill>
              </a:rPr>
              <a:t>Una desigualdad </a:t>
            </a:r>
            <a:r>
              <a:rPr lang="es-CL" altLang="es-EC" sz="1600" b="1">
                <a:solidFill>
                  <a:srgbClr val="006699"/>
                </a:solidFill>
              </a:rPr>
              <a:t>cambia de sentido</a:t>
            </a:r>
            <a:r>
              <a:rPr lang="es-CL" altLang="es-EC" sz="1600">
                <a:solidFill>
                  <a:srgbClr val="006699"/>
                </a:solidFill>
              </a:rPr>
              <a:t> cuando se </a:t>
            </a:r>
            <a:r>
              <a:rPr lang="es-CL" altLang="es-EC" sz="1600" b="1">
                <a:solidFill>
                  <a:srgbClr val="006699"/>
                </a:solidFill>
              </a:rPr>
              <a:t>multiplican</a:t>
            </a:r>
            <a:r>
              <a:rPr lang="es-CL" altLang="es-EC" sz="1600">
                <a:solidFill>
                  <a:srgbClr val="006699"/>
                </a:solidFill>
              </a:rPr>
              <a:t> 	sus dos miembros por un mismo </a:t>
            </a:r>
            <a:r>
              <a:rPr lang="es-CL" altLang="es-EC" sz="1600" b="1">
                <a:solidFill>
                  <a:srgbClr val="006699"/>
                </a:solidFill>
              </a:rPr>
              <a:t>factor negativo</a:t>
            </a:r>
            <a:r>
              <a:rPr lang="es-CL" altLang="es-EC" sz="1600">
                <a:solidFill>
                  <a:srgbClr val="006699"/>
                </a:solidFill>
              </a:rPr>
              <a:t>, o se 	</a:t>
            </a:r>
            <a:r>
              <a:rPr lang="es-CL" altLang="es-EC" sz="1600" b="1">
                <a:solidFill>
                  <a:srgbClr val="006699"/>
                </a:solidFill>
              </a:rPr>
              <a:t>dividen</a:t>
            </a:r>
            <a:r>
              <a:rPr lang="es-CL" altLang="es-EC" sz="1600">
                <a:solidFill>
                  <a:srgbClr val="006699"/>
                </a:solidFill>
              </a:rPr>
              <a:t> por un mismo divisor, también </a:t>
            </a:r>
            <a:r>
              <a:rPr lang="es-CL" altLang="es-EC" sz="1600" b="1">
                <a:solidFill>
                  <a:srgbClr val="006699"/>
                </a:solidFill>
              </a:rPr>
              <a:t>negativo. </a:t>
            </a:r>
          </a:p>
        </p:txBody>
      </p:sp>
      <p:sp>
        <p:nvSpPr>
          <p:cNvPr id="142342" name="Text Box 6"/>
          <p:cNvSpPr txBox="1">
            <a:spLocks noChangeArrowheads="1"/>
          </p:cNvSpPr>
          <p:nvPr/>
        </p:nvSpPr>
        <p:spPr bwMode="auto">
          <a:xfrm>
            <a:off x="1547813" y="1700213"/>
            <a:ext cx="16557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>
                <a:solidFill>
                  <a:schemeClr val="folHlink"/>
                </a:solidFill>
              </a:rPr>
              <a:t>Ejemplos:</a:t>
            </a:r>
            <a:endParaRPr lang="es-ES" altLang="es-EC">
              <a:solidFill>
                <a:schemeClr val="folHlink"/>
              </a:solidFill>
            </a:endParaRPr>
          </a:p>
        </p:txBody>
      </p:sp>
      <p:sp>
        <p:nvSpPr>
          <p:cNvPr id="142343" name="Text Box 7"/>
          <p:cNvSpPr txBox="1">
            <a:spLocks noChangeArrowheads="1"/>
          </p:cNvSpPr>
          <p:nvPr/>
        </p:nvSpPr>
        <p:spPr bwMode="auto">
          <a:xfrm>
            <a:off x="1619250" y="2228850"/>
            <a:ext cx="606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>
                <a:solidFill>
                  <a:srgbClr val="006699"/>
                </a:solidFill>
              </a:rPr>
              <a:t>a)</a:t>
            </a:r>
            <a:endParaRPr lang="es-ES" altLang="es-EC" sz="1600">
              <a:solidFill>
                <a:srgbClr val="006699"/>
              </a:solidFill>
            </a:endParaRPr>
          </a:p>
        </p:txBody>
      </p:sp>
      <p:sp>
        <p:nvSpPr>
          <p:cNvPr id="142344" name="Rectangle 8"/>
          <p:cNvSpPr>
            <a:spLocks noChangeArrowheads="1"/>
          </p:cNvSpPr>
          <p:nvPr/>
        </p:nvSpPr>
        <p:spPr bwMode="auto">
          <a:xfrm>
            <a:off x="2268538" y="2301875"/>
            <a:ext cx="350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CL" altLang="es-EC" sz="1600"/>
              <a:t>&lt;</a:t>
            </a:r>
            <a:endParaRPr lang="es-ES" altLang="es-EC" sz="1600"/>
          </a:p>
        </p:txBody>
      </p:sp>
      <p:sp>
        <p:nvSpPr>
          <p:cNvPr id="142345" name="Rectangle 9"/>
          <p:cNvSpPr>
            <a:spLocks noChangeArrowheads="1"/>
          </p:cNvSpPr>
          <p:nvPr/>
        </p:nvSpPr>
        <p:spPr bwMode="auto">
          <a:xfrm>
            <a:off x="3454400" y="2276475"/>
            <a:ext cx="5457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ES" altLang="es-EC" sz="1600">
                <a:solidFill>
                  <a:srgbClr val="4B5D59"/>
                </a:solidFill>
              </a:rPr>
              <a:t>(Multiplicando por</a:t>
            </a:r>
            <a:r>
              <a:rPr lang="es-ES" altLang="es-EC" sz="1600">
                <a:solidFill>
                  <a:srgbClr val="FF6600"/>
                </a:solidFill>
              </a:rPr>
              <a:t> -2</a:t>
            </a:r>
            <a:r>
              <a:rPr lang="es-ES" altLang="es-EC" sz="1600">
                <a:solidFill>
                  <a:srgbClr val="4B5D59"/>
                </a:solidFill>
              </a:rPr>
              <a:t>  cada lado de la desigualdad) </a:t>
            </a:r>
          </a:p>
        </p:txBody>
      </p:sp>
      <p:sp>
        <p:nvSpPr>
          <p:cNvPr id="142346" name="Rectangle 10"/>
          <p:cNvSpPr>
            <a:spLocks noChangeArrowheads="1"/>
          </p:cNvSpPr>
          <p:nvPr/>
        </p:nvSpPr>
        <p:spPr bwMode="auto">
          <a:xfrm>
            <a:off x="2781300" y="2854325"/>
            <a:ext cx="350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ES" altLang="es-EC" sz="1600"/>
              <a:t>&gt;</a:t>
            </a:r>
          </a:p>
        </p:txBody>
      </p:sp>
      <p:sp>
        <p:nvSpPr>
          <p:cNvPr id="142347" name="Rectangle 11"/>
          <p:cNvSpPr>
            <a:spLocks noChangeArrowheads="1"/>
          </p:cNvSpPr>
          <p:nvPr/>
        </p:nvSpPr>
        <p:spPr bwMode="auto">
          <a:xfrm>
            <a:off x="2268538" y="2851150"/>
            <a:ext cx="5508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ES" altLang="es-EC" sz="1600">
                <a:solidFill>
                  <a:srgbClr val="4B5D59"/>
                </a:solidFill>
              </a:rPr>
              <a:t>∙</a:t>
            </a:r>
            <a:r>
              <a:rPr lang="es-ES" altLang="es-EC" sz="1600">
                <a:solidFill>
                  <a:srgbClr val="FF6600"/>
                </a:solidFill>
              </a:rPr>
              <a:t> -2</a:t>
            </a:r>
          </a:p>
        </p:txBody>
      </p:sp>
      <p:sp>
        <p:nvSpPr>
          <p:cNvPr id="142348" name="Rectangle 12"/>
          <p:cNvSpPr>
            <a:spLocks noChangeArrowheads="1"/>
          </p:cNvSpPr>
          <p:nvPr/>
        </p:nvSpPr>
        <p:spPr bwMode="auto">
          <a:xfrm>
            <a:off x="3357563" y="2855913"/>
            <a:ext cx="5508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ES" altLang="es-EC" sz="1600">
                <a:solidFill>
                  <a:srgbClr val="4B5D59"/>
                </a:solidFill>
              </a:rPr>
              <a:t>∙</a:t>
            </a:r>
            <a:r>
              <a:rPr lang="es-ES" altLang="es-EC" sz="1600">
                <a:solidFill>
                  <a:srgbClr val="FF6600"/>
                </a:solidFill>
              </a:rPr>
              <a:t> -2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557463" y="2205038"/>
            <a:ext cx="358775" cy="625475"/>
            <a:chOff x="1475" y="2563"/>
            <a:chExt cx="226" cy="394"/>
          </a:xfrm>
        </p:grpSpPr>
        <p:sp>
          <p:nvSpPr>
            <p:cNvPr id="9263" name="Text Box 14"/>
            <p:cNvSpPr txBox="1">
              <a:spLocks noChangeArrowheads="1"/>
            </p:cNvSpPr>
            <p:nvPr/>
          </p:nvSpPr>
          <p:spPr bwMode="auto">
            <a:xfrm>
              <a:off x="1475" y="2563"/>
              <a:ext cx="2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/>
                <a:t>6</a:t>
              </a:r>
              <a:endParaRPr lang="es-ES" altLang="es-EC" sz="1600"/>
            </a:p>
          </p:txBody>
        </p:sp>
        <p:sp>
          <p:nvSpPr>
            <p:cNvPr id="9264" name="Text Box 15"/>
            <p:cNvSpPr txBox="1">
              <a:spLocks noChangeArrowheads="1"/>
            </p:cNvSpPr>
            <p:nvPr/>
          </p:nvSpPr>
          <p:spPr bwMode="auto">
            <a:xfrm>
              <a:off x="1475" y="2745"/>
              <a:ext cx="2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/>
                <a:t>5</a:t>
              </a:r>
              <a:endParaRPr lang="es-ES" altLang="es-EC" sz="1600"/>
            </a:p>
          </p:txBody>
        </p:sp>
        <p:sp>
          <p:nvSpPr>
            <p:cNvPr id="9265" name="Line 16"/>
            <p:cNvSpPr>
              <a:spLocks noChangeShapeType="1"/>
            </p:cNvSpPr>
            <p:nvPr/>
          </p:nvSpPr>
          <p:spPr bwMode="auto">
            <a:xfrm>
              <a:off x="1518" y="2767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3133725" y="2781300"/>
            <a:ext cx="358775" cy="625475"/>
            <a:chOff x="1475" y="2563"/>
            <a:chExt cx="226" cy="394"/>
          </a:xfrm>
        </p:grpSpPr>
        <p:sp>
          <p:nvSpPr>
            <p:cNvPr id="9260" name="Text Box 18"/>
            <p:cNvSpPr txBox="1">
              <a:spLocks noChangeArrowheads="1"/>
            </p:cNvSpPr>
            <p:nvPr/>
          </p:nvSpPr>
          <p:spPr bwMode="auto">
            <a:xfrm>
              <a:off x="1475" y="2563"/>
              <a:ext cx="2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/>
                <a:t>6</a:t>
              </a:r>
              <a:endParaRPr lang="es-ES" altLang="es-EC" sz="1600"/>
            </a:p>
          </p:txBody>
        </p:sp>
        <p:sp>
          <p:nvSpPr>
            <p:cNvPr id="9261" name="Text Box 19"/>
            <p:cNvSpPr txBox="1">
              <a:spLocks noChangeArrowheads="1"/>
            </p:cNvSpPr>
            <p:nvPr/>
          </p:nvSpPr>
          <p:spPr bwMode="auto">
            <a:xfrm>
              <a:off x="1475" y="2745"/>
              <a:ext cx="2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/>
                <a:t>5</a:t>
              </a:r>
              <a:endParaRPr lang="es-ES" altLang="es-EC" sz="1600"/>
            </a:p>
          </p:txBody>
        </p:sp>
        <p:sp>
          <p:nvSpPr>
            <p:cNvPr id="9262" name="Line 20"/>
            <p:cNvSpPr>
              <a:spLocks noChangeShapeType="1"/>
            </p:cNvSpPr>
            <p:nvPr/>
          </p:nvSpPr>
          <p:spPr bwMode="auto">
            <a:xfrm>
              <a:off x="1518" y="2767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2051050" y="2781300"/>
            <a:ext cx="358775" cy="625475"/>
            <a:chOff x="1475" y="2563"/>
            <a:chExt cx="226" cy="394"/>
          </a:xfrm>
        </p:grpSpPr>
        <p:sp>
          <p:nvSpPr>
            <p:cNvPr id="9257" name="Text Box 22"/>
            <p:cNvSpPr txBox="1">
              <a:spLocks noChangeArrowheads="1"/>
            </p:cNvSpPr>
            <p:nvPr/>
          </p:nvSpPr>
          <p:spPr bwMode="auto">
            <a:xfrm>
              <a:off x="1475" y="2563"/>
              <a:ext cx="2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/>
                <a:t>3</a:t>
              </a:r>
              <a:endParaRPr lang="es-ES" altLang="es-EC" sz="1600"/>
            </a:p>
          </p:txBody>
        </p:sp>
        <p:sp>
          <p:nvSpPr>
            <p:cNvPr id="9258" name="Text Box 23"/>
            <p:cNvSpPr txBox="1">
              <a:spLocks noChangeArrowheads="1"/>
            </p:cNvSpPr>
            <p:nvPr/>
          </p:nvSpPr>
          <p:spPr bwMode="auto">
            <a:xfrm>
              <a:off x="1475" y="2745"/>
              <a:ext cx="2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/>
                <a:t>7</a:t>
              </a:r>
              <a:endParaRPr lang="es-ES" altLang="es-EC" sz="1600"/>
            </a:p>
          </p:txBody>
        </p:sp>
        <p:sp>
          <p:nvSpPr>
            <p:cNvPr id="9259" name="Line 24"/>
            <p:cNvSpPr>
              <a:spLocks noChangeShapeType="1"/>
            </p:cNvSpPr>
            <p:nvPr/>
          </p:nvSpPr>
          <p:spPr bwMode="auto">
            <a:xfrm>
              <a:off x="1518" y="2767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</p:grpSp>
      <p:grpSp>
        <p:nvGrpSpPr>
          <p:cNvPr id="5" name="Group 54"/>
          <p:cNvGrpSpPr>
            <a:grpSpLocks/>
          </p:cNvGrpSpPr>
          <p:nvPr/>
        </p:nvGrpSpPr>
        <p:grpSpPr bwMode="auto">
          <a:xfrm>
            <a:off x="2051050" y="3429000"/>
            <a:ext cx="1368425" cy="625475"/>
            <a:chOff x="1292" y="2160"/>
            <a:chExt cx="862" cy="394"/>
          </a:xfrm>
        </p:grpSpPr>
        <p:sp>
          <p:nvSpPr>
            <p:cNvPr id="9250" name="Text Box 29"/>
            <p:cNvSpPr txBox="1">
              <a:spLocks noChangeArrowheads="1"/>
            </p:cNvSpPr>
            <p:nvPr/>
          </p:nvSpPr>
          <p:spPr bwMode="auto">
            <a:xfrm>
              <a:off x="1292" y="2160"/>
              <a:ext cx="27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/>
                <a:t>-6</a:t>
              </a:r>
              <a:endParaRPr lang="es-ES" altLang="es-EC" sz="1600"/>
            </a:p>
          </p:txBody>
        </p:sp>
        <p:sp>
          <p:nvSpPr>
            <p:cNvPr id="9251" name="Text Box 30"/>
            <p:cNvSpPr txBox="1">
              <a:spLocks noChangeArrowheads="1"/>
            </p:cNvSpPr>
            <p:nvPr/>
          </p:nvSpPr>
          <p:spPr bwMode="auto">
            <a:xfrm>
              <a:off x="1292" y="2342"/>
              <a:ext cx="27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/>
                <a:t> 7</a:t>
              </a:r>
              <a:endParaRPr lang="es-ES" altLang="es-EC" sz="1600"/>
            </a:p>
          </p:txBody>
        </p:sp>
        <p:sp>
          <p:nvSpPr>
            <p:cNvPr id="9252" name="Line 31"/>
            <p:cNvSpPr>
              <a:spLocks noChangeShapeType="1"/>
            </p:cNvSpPr>
            <p:nvPr/>
          </p:nvSpPr>
          <p:spPr bwMode="auto">
            <a:xfrm>
              <a:off x="1360" y="2364"/>
              <a:ext cx="1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9253" name="Text Box 32"/>
            <p:cNvSpPr txBox="1">
              <a:spLocks noChangeArrowheads="1"/>
            </p:cNvSpPr>
            <p:nvPr/>
          </p:nvSpPr>
          <p:spPr bwMode="auto">
            <a:xfrm>
              <a:off x="1706" y="2160"/>
              <a:ext cx="44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/>
                <a:t>-12</a:t>
              </a:r>
              <a:endParaRPr lang="es-ES" altLang="es-EC" sz="1600"/>
            </a:p>
          </p:txBody>
        </p:sp>
        <p:sp>
          <p:nvSpPr>
            <p:cNvPr id="9254" name="Text Box 33"/>
            <p:cNvSpPr txBox="1">
              <a:spLocks noChangeArrowheads="1"/>
            </p:cNvSpPr>
            <p:nvPr/>
          </p:nvSpPr>
          <p:spPr bwMode="auto">
            <a:xfrm>
              <a:off x="1682" y="2341"/>
              <a:ext cx="31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/>
                <a:t>  5</a:t>
              </a:r>
              <a:endParaRPr lang="es-ES" altLang="es-EC" sz="1600"/>
            </a:p>
          </p:txBody>
        </p:sp>
        <p:sp>
          <p:nvSpPr>
            <p:cNvPr id="9255" name="Line 34"/>
            <p:cNvSpPr>
              <a:spLocks noChangeShapeType="1"/>
            </p:cNvSpPr>
            <p:nvPr/>
          </p:nvSpPr>
          <p:spPr bwMode="auto">
            <a:xfrm>
              <a:off x="1791" y="2364"/>
              <a:ext cx="18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9256" name="Rectangle 35"/>
            <p:cNvSpPr>
              <a:spLocks noChangeArrowheads="1"/>
            </p:cNvSpPr>
            <p:nvPr/>
          </p:nvSpPr>
          <p:spPr bwMode="auto">
            <a:xfrm>
              <a:off x="1565" y="2221"/>
              <a:ext cx="22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s-CL" altLang="es-EC" sz="1600"/>
                <a:t>&gt;</a:t>
              </a:r>
              <a:endParaRPr lang="es-ES" altLang="es-EC" sz="1600"/>
            </a:p>
          </p:txBody>
        </p:sp>
      </p:grp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2046288" y="2205038"/>
            <a:ext cx="358775" cy="625475"/>
            <a:chOff x="1475" y="2563"/>
            <a:chExt cx="226" cy="394"/>
          </a:xfrm>
        </p:grpSpPr>
        <p:sp>
          <p:nvSpPr>
            <p:cNvPr id="9247" name="Text Box 37"/>
            <p:cNvSpPr txBox="1">
              <a:spLocks noChangeArrowheads="1"/>
            </p:cNvSpPr>
            <p:nvPr/>
          </p:nvSpPr>
          <p:spPr bwMode="auto">
            <a:xfrm>
              <a:off x="1475" y="2563"/>
              <a:ext cx="2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/>
                <a:t>3</a:t>
              </a:r>
              <a:endParaRPr lang="es-ES" altLang="es-EC" sz="1600"/>
            </a:p>
          </p:txBody>
        </p:sp>
        <p:sp>
          <p:nvSpPr>
            <p:cNvPr id="9248" name="Text Box 38"/>
            <p:cNvSpPr txBox="1">
              <a:spLocks noChangeArrowheads="1"/>
            </p:cNvSpPr>
            <p:nvPr/>
          </p:nvSpPr>
          <p:spPr bwMode="auto">
            <a:xfrm>
              <a:off x="1475" y="2745"/>
              <a:ext cx="2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/>
                <a:t>7</a:t>
              </a:r>
              <a:endParaRPr lang="es-ES" altLang="es-EC" sz="1600"/>
            </a:p>
          </p:txBody>
        </p:sp>
        <p:sp>
          <p:nvSpPr>
            <p:cNvPr id="9249" name="Line 39"/>
            <p:cNvSpPr>
              <a:spLocks noChangeShapeType="1"/>
            </p:cNvSpPr>
            <p:nvPr/>
          </p:nvSpPr>
          <p:spPr bwMode="auto">
            <a:xfrm>
              <a:off x="1518" y="2767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</p:grpSp>
      <p:sp>
        <p:nvSpPr>
          <p:cNvPr id="142376" name="Text Box 40"/>
          <p:cNvSpPr txBox="1">
            <a:spLocks noChangeArrowheads="1"/>
          </p:cNvSpPr>
          <p:nvPr/>
        </p:nvSpPr>
        <p:spPr bwMode="auto">
          <a:xfrm>
            <a:off x="1619250" y="4437063"/>
            <a:ext cx="606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>
                <a:solidFill>
                  <a:srgbClr val="006699"/>
                </a:solidFill>
              </a:rPr>
              <a:t>b)</a:t>
            </a:r>
            <a:endParaRPr lang="es-ES" altLang="es-EC" sz="1600">
              <a:solidFill>
                <a:srgbClr val="006699"/>
              </a:solidFill>
            </a:endParaRPr>
          </a:p>
        </p:txBody>
      </p:sp>
      <p:sp>
        <p:nvSpPr>
          <p:cNvPr id="142377" name="Rectangle 41"/>
          <p:cNvSpPr>
            <a:spLocks noChangeArrowheads="1"/>
          </p:cNvSpPr>
          <p:nvPr/>
        </p:nvSpPr>
        <p:spPr bwMode="auto">
          <a:xfrm>
            <a:off x="2051050" y="4460875"/>
            <a:ext cx="11366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/>
              <a:t>160 &gt; 24</a:t>
            </a:r>
            <a:endParaRPr lang="es-ES" altLang="es-EC" sz="1600"/>
          </a:p>
        </p:txBody>
      </p:sp>
      <p:sp>
        <p:nvSpPr>
          <p:cNvPr id="142378" name="Rectangle 42"/>
          <p:cNvSpPr>
            <a:spLocks noChangeArrowheads="1"/>
          </p:cNvSpPr>
          <p:nvPr/>
        </p:nvSpPr>
        <p:spPr bwMode="auto">
          <a:xfrm>
            <a:off x="3432175" y="4460875"/>
            <a:ext cx="51212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ES" altLang="es-EC" sz="1600">
                <a:solidFill>
                  <a:srgbClr val="4B5D59"/>
                </a:solidFill>
              </a:rPr>
              <a:t>(Dividiendo por </a:t>
            </a:r>
            <a:r>
              <a:rPr lang="es-ES" altLang="es-EC" sz="1600">
                <a:solidFill>
                  <a:srgbClr val="FF6600"/>
                </a:solidFill>
              </a:rPr>
              <a:t>-8</a:t>
            </a:r>
            <a:r>
              <a:rPr lang="es-ES" altLang="es-EC" sz="1600">
                <a:solidFill>
                  <a:srgbClr val="4B5D59"/>
                </a:solidFill>
              </a:rPr>
              <a:t> cada lado de la desigualdad) </a:t>
            </a:r>
          </a:p>
        </p:txBody>
      </p:sp>
      <p:grpSp>
        <p:nvGrpSpPr>
          <p:cNvPr id="7" name="Group 43"/>
          <p:cNvGrpSpPr>
            <a:grpSpLocks/>
          </p:cNvGrpSpPr>
          <p:nvPr/>
        </p:nvGrpSpPr>
        <p:grpSpPr bwMode="auto">
          <a:xfrm>
            <a:off x="1908175" y="4891088"/>
            <a:ext cx="1647825" cy="625475"/>
            <a:chOff x="1430" y="2991"/>
            <a:chExt cx="1038" cy="394"/>
          </a:xfrm>
        </p:grpSpPr>
        <p:grpSp>
          <p:nvGrpSpPr>
            <p:cNvPr id="9238" name="Group 44"/>
            <p:cNvGrpSpPr>
              <a:grpSpLocks/>
            </p:cNvGrpSpPr>
            <p:nvPr/>
          </p:nvGrpSpPr>
          <p:grpSpPr bwMode="auto">
            <a:xfrm>
              <a:off x="2018" y="2991"/>
              <a:ext cx="450" cy="393"/>
              <a:chOff x="2018" y="2991"/>
              <a:chExt cx="450" cy="393"/>
            </a:xfrm>
          </p:grpSpPr>
          <p:sp>
            <p:nvSpPr>
              <p:cNvPr id="9244" name="Text Box 45"/>
              <p:cNvSpPr txBox="1">
                <a:spLocks noChangeArrowheads="1"/>
              </p:cNvSpPr>
              <p:nvPr/>
            </p:nvSpPr>
            <p:spPr bwMode="auto">
              <a:xfrm>
                <a:off x="2020" y="2991"/>
                <a:ext cx="44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EC" sz="1600"/>
                  <a:t>24</a:t>
                </a:r>
                <a:endParaRPr lang="es-ES" altLang="es-EC" sz="1600"/>
              </a:p>
            </p:txBody>
          </p:sp>
          <p:sp>
            <p:nvSpPr>
              <p:cNvPr id="9245" name="Text Box 46"/>
              <p:cNvSpPr txBox="1">
                <a:spLocks noChangeArrowheads="1"/>
              </p:cNvSpPr>
              <p:nvPr/>
            </p:nvSpPr>
            <p:spPr bwMode="auto">
              <a:xfrm>
                <a:off x="2018" y="3172"/>
                <a:ext cx="31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EC" sz="1600">
                    <a:solidFill>
                      <a:srgbClr val="FF6600"/>
                    </a:solidFill>
                  </a:rPr>
                  <a:t>-8</a:t>
                </a:r>
                <a:endParaRPr lang="es-ES" altLang="es-EC" sz="1600">
                  <a:solidFill>
                    <a:srgbClr val="FF6600"/>
                  </a:solidFill>
                </a:endParaRPr>
              </a:p>
            </p:txBody>
          </p:sp>
          <p:sp>
            <p:nvSpPr>
              <p:cNvPr id="9246" name="Line 47"/>
              <p:cNvSpPr>
                <a:spLocks noChangeShapeType="1"/>
              </p:cNvSpPr>
              <p:nvPr/>
            </p:nvSpPr>
            <p:spPr bwMode="auto">
              <a:xfrm>
                <a:off x="2058" y="3195"/>
                <a:ext cx="18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</p:grpSp>
        <p:grpSp>
          <p:nvGrpSpPr>
            <p:cNvPr id="9239" name="Group 48"/>
            <p:cNvGrpSpPr>
              <a:grpSpLocks/>
            </p:cNvGrpSpPr>
            <p:nvPr/>
          </p:nvGrpSpPr>
          <p:grpSpPr bwMode="auto">
            <a:xfrm>
              <a:off x="1430" y="2991"/>
              <a:ext cx="582" cy="394"/>
              <a:chOff x="1430" y="2991"/>
              <a:chExt cx="582" cy="394"/>
            </a:xfrm>
          </p:grpSpPr>
          <p:sp>
            <p:nvSpPr>
              <p:cNvPr id="9240" name="Text Box 49"/>
              <p:cNvSpPr txBox="1">
                <a:spLocks noChangeArrowheads="1"/>
              </p:cNvSpPr>
              <p:nvPr/>
            </p:nvSpPr>
            <p:spPr bwMode="auto">
              <a:xfrm>
                <a:off x="1448" y="2991"/>
                <a:ext cx="43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EC" sz="1600"/>
                  <a:t>160</a:t>
                </a:r>
                <a:endParaRPr lang="es-ES" altLang="es-EC" sz="1600"/>
              </a:p>
            </p:txBody>
          </p:sp>
          <p:sp>
            <p:nvSpPr>
              <p:cNvPr id="9241" name="Text Box 50"/>
              <p:cNvSpPr txBox="1">
                <a:spLocks noChangeArrowheads="1"/>
              </p:cNvSpPr>
              <p:nvPr/>
            </p:nvSpPr>
            <p:spPr bwMode="auto">
              <a:xfrm>
                <a:off x="1430" y="3173"/>
                <a:ext cx="43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EC" sz="1600">
                    <a:solidFill>
                      <a:srgbClr val="FF6600"/>
                    </a:solidFill>
                  </a:rPr>
                  <a:t> -8</a:t>
                </a:r>
                <a:endParaRPr lang="es-ES" altLang="es-EC" sz="1600">
                  <a:solidFill>
                    <a:srgbClr val="FF6600"/>
                  </a:solidFill>
                </a:endParaRPr>
              </a:p>
            </p:txBody>
          </p:sp>
          <p:sp>
            <p:nvSpPr>
              <p:cNvPr id="9242" name="Line 51"/>
              <p:cNvSpPr>
                <a:spLocks noChangeShapeType="1"/>
              </p:cNvSpPr>
              <p:nvPr/>
            </p:nvSpPr>
            <p:spPr bwMode="auto">
              <a:xfrm>
                <a:off x="1513" y="3195"/>
                <a:ext cx="2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  <p:sp>
            <p:nvSpPr>
              <p:cNvPr id="9243" name="Rectangle 52"/>
              <p:cNvSpPr>
                <a:spLocks noChangeArrowheads="1"/>
              </p:cNvSpPr>
              <p:nvPr/>
            </p:nvSpPr>
            <p:spPr bwMode="auto">
              <a:xfrm>
                <a:off x="1791" y="3052"/>
                <a:ext cx="22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r>
                  <a:rPr lang="es-ES" altLang="es-EC" sz="1600"/>
                  <a:t>&lt;</a:t>
                </a:r>
              </a:p>
            </p:txBody>
          </p:sp>
        </p:grpSp>
      </p:grpSp>
      <p:sp>
        <p:nvSpPr>
          <p:cNvPr id="142389" name="Rectangle 53"/>
          <p:cNvSpPr>
            <a:spLocks noChangeArrowheads="1"/>
          </p:cNvSpPr>
          <p:nvPr/>
        </p:nvSpPr>
        <p:spPr bwMode="auto">
          <a:xfrm>
            <a:off x="2179638" y="5516563"/>
            <a:ext cx="106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/>
              <a:t>-20 &lt; -3</a:t>
            </a:r>
            <a:endParaRPr lang="es-ES" altLang="es-EC" sz="1600"/>
          </a:p>
        </p:txBody>
      </p:sp>
      <p:sp>
        <p:nvSpPr>
          <p:cNvPr id="9236" name="AutoShape 55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783638" y="0"/>
            <a:ext cx="360362" cy="360363"/>
          </a:xfrm>
          <a:prstGeom prst="actionButtonHome">
            <a:avLst/>
          </a:prstGeom>
          <a:solidFill>
            <a:srgbClr val="E5F5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s-ES" altLang="es-EC"/>
          </a:p>
        </p:txBody>
      </p:sp>
      <p:sp>
        <p:nvSpPr>
          <p:cNvPr id="9237" name="AutoShape 5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748713" y="6453188"/>
            <a:ext cx="360362" cy="360362"/>
          </a:xfrm>
          <a:prstGeom prst="actionButtonBackPrevious">
            <a:avLst/>
          </a:prstGeom>
          <a:solidFill>
            <a:srgbClr val="E7F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s-ES" altLang="es-EC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2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2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2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2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2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2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42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42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42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42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42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42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1" grpId="0" autoUpdateAnimBg="0"/>
      <p:bldP spid="142342" grpId="0"/>
      <p:bldP spid="142343" grpId="0"/>
      <p:bldP spid="142344" grpId="0"/>
      <p:bldP spid="142345" grpId="0"/>
      <p:bldP spid="142346" grpId="0"/>
      <p:bldP spid="142347" grpId="0"/>
      <p:bldP spid="142348" grpId="0"/>
      <p:bldP spid="142376" grpId="0"/>
      <p:bldP spid="142377" grpId="0"/>
      <p:bldP spid="142378" grpId="0"/>
      <p:bldP spid="14238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5" name="Text Box 5"/>
          <p:cNvSpPr txBox="1">
            <a:spLocks noChangeArrowheads="1"/>
          </p:cNvSpPr>
          <p:nvPr/>
        </p:nvSpPr>
        <p:spPr bwMode="auto">
          <a:xfrm>
            <a:off x="1116013" y="476250"/>
            <a:ext cx="770413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s-ES" altLang="es-EC" sz="1600">
                <a:solidFill>
                  <a:srgbClr val="006699"/>
                </a:solidFill>
              </a:rPr>
              <a:t> 	</a:t>
            </a:r>
            <a:r>
              <a:rPr lang="es-CL" altLang="es-EC" sz="1600">
                <a:solidFill>
                  <a:srgbClr val="006699"/>
                </a:solidFill>
              </a:rPr>
              <a:t>Si los dos miembros de una desigualdad son </a:t>
            </a:r>
            <a:r>
              <a:rPr lang="es-CL" altLang="es-EC" sz="1600" b="1">
                <a:solidFill>
                  <a:srgbClr val="006699"/>
                </a:solidFill>
              </a:rPr>
              <a:t>positivos</a:t>
            </a:r>
            <a:r>
              <a:rPr lang="es-CL" altLang="es-EC" sz="1600">
                <a:solidFill>
                  <a:srgbClr val="006699"/>
                </a:solidFill>
              </a:rPr>
              <a:t> y 	se </a:t>
            </a:r>
            <a:r>
              <a:rPr lang="es-CL" altLang="es-EC" sz="1600" b="1">
                <a:solidFill>
                  <a:srgbClr val="006699"/>
                </a:solidFill>
              </a:rPr>
              <a:t>elevan a la misma potencia</a:t>
            </a:r>
            <a:r>
              <a:rPr lang="es-CL" altLang="es-EC" sz="1600">
                <a:solidFill>
                  <a:srgbClr val="006699"/>
                </a:solidFill>
              </a:rPr>
              <a:t>, la desigualdad </a:t>
            </a:r>
            <a:r>
              <a:rPr lang="es-CL" altLang="es-EC" sz="1600" b="1">
                <a:solidFill>
                  <a:srgbClr val="006699"/>
                </a:solidFill>
              </a:rPr>
              <a:t>no</a:t>
            </a:r>
            <a:r>
              <a:rPr lang="es-CL" altLang="es-EC" sz="1600">
                <a:solidFill>
                  <a:srgbClr val="006699"/>
                </a:solidFill>
              </a:rPr>
              <a:t> cambia 	de sentido. </a:t>
            </a:r>
          </a:p>
        </p:txBody>
      </p:sp>
      <p:sp>
        <p:nvSpPr>
          <p:cNvPr id="143367" name="Rectangle 7"/>
          <p:cNvSpPr>
            <a:spLocks noChangeArrowheads="1"/>
          </p:cNvSpPr>
          <p:nvPr/>
        </p:nvSpPr>
        <p:spPr bwMode="auto">
          <a:xfrm>
            <a:off x="2794000" y="2212975"/>
            <a:ext cx="1035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s-CL" altLang="es-EC" sz="1600">
                <a:solidFill>
                  <a:srgbClr val="4B5D59"/>
                </a:solidFill>
              </a:rPr>
              <a:t>7</a:t>
            </a:r>
            <a:r>
              <a:rPr lang="es-CL" altLang="es-EC" sz="1600" baseline="30000">
                <a:solidFill>
                  <a:srgbClr val="4B5D59"/>
                </a:solidFill>
              </a:rPr>
              <a:t>3 </a:t>
            </a:r>
            <a:r>
              <a:rPr lang="es-CL" altLang="es-EC" sz="1600">
                <a:solidFill>
                  <a:srgbClr val="4B5D59"/>
                </a:solidFill>
              </a:rPr>
              <a:t>&lt; 10</a:t>
            </a:r>
            <a:r>
              <a:rPr lang="es-CL" altLang="es-EC" sz="1600" baseline="30000">
                <a:solidFill>
                  <a:srgbClr val="4B5D59"/>
                </a:solidFill>
              </a:rPr>
              <a:t>3</a:t>
            </a:r>
            <a:endParaRPr lang="es-CL" altLang="es-EC" sz="1600">
              <a:solidFill>
                <a:srgbClr val="4B5D59"/>
              </a:solidFill>
            </a:endParaRPr>
          </a:p>
        </p:txBody>
      </p:sp>
      <p:sp>
        <p:nvSpPr>
          <p:cNvPr id="143368" name="Text Box 8"/>
          <p:cNvSpPr txBox="1">
            <a:spLocks noChangeArrowheads="1"/>
          </p:cNvSpPr>
          <p:nvPr/>
        </p:nvSpPr>
        <p:spPr bwMode="auto">
          <a:xfrm>
            <a:off x="1547813" y="1484313"/>
            <a:ext cx="16557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>
                <a:solidFill>
                  <a:schemeClr val="folHlink"/>
                </a:solidFill>
              </a:rPr>
              <a:t>Ejemplo:</a:t>
            </a:r>
            <a:endParaRPr lang="es-ES" altLang="es-EC">
              <a:solidFill>
                <a:schemeClr val="folHlink"/>
              </a:solidFill>
            </a:endParaRPr>
          </a:p>
        </p:txBody>
      </p:sp>
      <p:sp>
        <p:nvSpPr>
          <p:cNvPr id="143369" name="Rectangle 9"/>
          <p:cNvSpPr>
            <a:spLocks noChangeArrowheads="1"/>
          </p:cNvSpPr>
          <p:nvPr/>
        </p:nvSpPr>
        <p:spPr bwMode="auto">
          <a:xfrm>
            <a:off x="2833688" y="1757363"/>
            <a:ext cx="879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CL" altLang="es-EC" sz="1600">
                <a:solidFill>
                  <a:srgbClr val="4B5D59"/>
                </a:solidFill>
              </a:rPr>
              <a:t>7 &lt; 10</a:t>
            </a:r>
            <a:endParaRPr lang="es-ES" altLang="es-EC" sz="1600">
              <a:solidFill>
                <a:srgbClr val="4B5D59"/>
              </a:solidFill>
            </a:endParaRPr>
          </a:p>
        </p:txBody>
      </p:sp>
      <p:sp>
        <p:nvSpPr>
          <p:cNvPr id="143370" name="Rectangle 10"/>
          <p:cNvSpPr>
            <a:spLocks noChangeArrowheads="1"/>
          </p:cNvSpPr>
          <p:nvPr/>
        </p:nvSpPr>
        <p:spPr bwMode="auto">
          <a:xfrm>
            <a:off x="2555875" y="2636838"/>
            <a:ext cx="14684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CL" altLang="es-EC" sz="1600">
                <a:solidFill>
                  <a:srgbClr val="4B5D59"/>
                </a:solidFill>
              </a:rPr>
              <a:t>343 &lt; 1.000</a:t>
            </a:r>
            <a:endParaRPr lang="es-ES" altLang="es-EC" sz="1600">
              <a:solidFill>
                <a:srgbClr val="4B5D59"/>
              </a:solidFill>
            </a:endParaRPr>
          </a:p>
        </p:txBody>
      </p:sp>
      <p:sp>
        <p:nvSpPr>
          <p:cNvPr id="143371" name="Rectangle 11"/>
          <p:cNvSpPr>
            <a:spLocks noChangeArrowheads="1"/>
          </p:cNvSpPr>
          <p:nvPr/>
        </p:nvSpPr>
        <p:spPr bwMode="auto">
          <a:xfrm>
            <a:off x="4356100" y="1682750"/>
            <a:ext cx="3705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ES" altLang="es-EC" sz="1600">
                <a:solidFill>
                  <a:srgbClr val="4B5D59"/>
                </a:solidFill>
              </a:rPr>
              <a:t>(Elevando al cubo cada miembro) </a:t>
            </a:r>
          </a:p>
        </p:txBody>
      </p:sp>
      <p:sp>
        <p:nvSpPr>
          <p:cNvPr id="143373" name="Text Box 13"/>
          <p:cNvSpPr txBox="1">
            <a:spLocks noChangeArrowheads="1"/>
          </p:cNvSpPr>
          <p:nvPr/>
        </p:nvSpPr>
        <p:spPr bwMode="auto">
          <a:xfrm>
            <a:off x="1116013" y="3222625"/>
            <a:ext cx="7704137" cy="111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s-ES" altLang="es-EC" sz="1600">
                <a:solidFill>
                  <a:srgbClr val="006699"/>
                </a:solidFill>
              </a:rPr>
              <a:t> 	</a:t>
            </a:r>
            <a:r>
              <a:rPr lang="es-CL" altLang="es-EC" sz="1600">
                <a:solidFill>
                  <a:srgbClr val="006699"/>
                </a:solidFill>
              </a:rPr>
              <a:t>Si los dos miembros de una desigualdad son </a:t>
            </a:r>
            <a:r>
              <a:rPr lang="es-CL" altLang="es-EC" sz="1600" b="1">
                <a:solidFill>
                  <a:srgbClr val="006699"/>
                </a:solidFill>
              </a:rPr>
              <a:t>negativos</a:t>
            </a:r>
            <a:r>
              <a:rPr lang="es-CL" altLang="es-EC" sz="1600">
                <a:solidFill>
                  <a:srgbClr val="006699"/>
                </a:solidFill>
              </a:rPr>
              <a:t> y se 	</a:t>
            </a:r>
            <a:r>
              <a:rPr lang="es-CL" altLang="es-EC" sz="1600" b="1">
                <a:solidFill>
                  <a:srgbClr val="006699"/>
                </a:solidFill>
              </a:rPr>
              <a:t>elevan a una potencia de grado impar</a:t>
            </a:r>
            <a:r>
              <a:rPr lang="es-CL" altLang="es-EC" sz="1600">
                <a:solidFill>
                  <a:srgbClr val="006699"/>
                </a:solidFill>
              </a:rPr>
              <a:t>,</a:t>
            </a:r>
            <a:r>
              <a:rPr lang="es-CL" altLang="es-EC" sz="1600" b="1">
                <a:solidFill>
                  <a:srgbClr val="006699"/>
                </a:solidFill>
              </a:rPr>
              <a:t> no</a:t>
            </a:r>
            <a:r>
              <a:rPr lang="es-CL" altLang="es-EC" sz="1600">
                <a:solidFill>
                  <a:srgbClr val="006699"/>
                </a:solidFill>
              </a:rPr>
              <a:t> cambia el 	sentido de la desigualdad; sin embargo, si el grado de la</a:t>
            </a:r>
          </a:p>
          <a:p>
            <a:pPr lvl="1" eaLnBrk="1" hangingPunct="1">
              <a:spcBef>
                <a:spcPct val="20000"/>
              </a:spcBef>
            </a:pPr>
            <a:r>
              <a:rPr lang="es-CL" altLang="es-EC" sz="1600">
                <a:solidFill>
                  <a:srgbClr val="006699"/>
                </a:solidFill>
              </a:rPr>
              <a:t>      potencia es par,</a:t>
            </a:r>
            <a:r>
              <a:rPr lang="es-CL" altLang="es-EC" sz="1600" b="1">
                <a:solidFill>
                  <a:srgbClr val="006699"/>
                </a:solidFill>
              </a:rPr>
              <a:t> cambia de sentido. </a:t>
            </a:r>
          </a:p>
        </p:txBody>
      </p:sp>
      <p:sp>
        <p:nvSpPr>
          <p:cNvPr id="143374" name="Rectangle 14"/>
          <p:cNvSpPr>
            <a:spLocks noChangeArrowheads="1"/>
          </p:cNvSpPr>
          <p:nvPr/>
        </p:nvSpPr>
        <p:spPr bwMode="auto">
          <a:xfrm>
            <a:off x="2339975" y="4851400"/>
            <a:ext cx="9350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CL" altLang="es-EC" sz="1600"/>
              <a:t>-3 &gt; -6</a:t>
            </a:r>
          </a:p>
        </p:txBody>
      </p:sp>
      <p:sp>
        <p:nvSpPr>
          <p:cNvPr id="143375" name="Rectangle 15"/>
          <p:cNvSpPr>
            <a:spLocks noChangeArrowheads="1"/>
          </p:cNvSpPr>
          <p:nvPr/>
        </p:nvSpPr>
        <p:spPr bwMode="auto">
          <a:xfrm>
            <a:off x="5803900" y="4791075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CL" altLang="es-EC" sz="1600"/>
              <a:t>-8 &lt; -4</a:t>
            </a:r>
          </a:p>
        </p:txBody>
      </p:sp>
      <p:sp>
        <p:nvSpPr>
          <p:cNvPr id="143376" name="Text Box 16"/>
          <p:cNvSpPr txBox="1">
            <a:spLocks noChangeArrowheads="1"/>
          </p:cNvSpPr>
          <p:nvPr/>
        </p:nvSpPr>
        <p:spPr bwMode="auto">
          <a:xfrm>
            <a:off x="1547813" y="4430713"/>
            <a:ext cx="16557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>
                <a:solidFill>
                  <a:schemeClr val="folHlink"/>
                </a:solidFill>
              </a:rPr>
              <a:t>Ejemplos:</a:t>
            </a:r>
            <a:endParaRPr lang="es-ES" altLang="es-EC">
              <a:solidFill>
                <a:schemeClr val="folHlink"/>
              </a:solidFill>
            </a:endParaRPr>
          </a:p>
        </p:txBody>
      </p:sp>
      <p:sp>
        <p:nvSpPr>
          <p:cNvPr id="143377" name="Rectangle 17"/>
          <p:cNvSpPr>
            <a:spLocks noChangeArrowheads="1"/>
          </p:cNvSpPr>
          <p:nvPr/>
        </p:nvSpPr>
        <p:spPr bwMode="auto">
          <a:xfrm>
            <a:off x="2051050" y="5229225"/>
            <a:ext cx="1481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CL" altLang="es-EC" sz="1600"/>
              <a:t>(-3)</a:t>
            </a:r>
            <a:r>
              <a:rPr lang="es-CL" altLang="es-EC" sz="1600" baseline="30000"/>
              <a:t>3</a:t>
            </a:r>
            <a:r>
              <a:rPr lang="es-CL" altLang="es-EC" sz="1600"/>
              <a:t> &gt; (-6)</a:t>
            </a:r>
            <a:r>
              <a:rPr lang="es-CL" altLang="es-EC" sz="1600" baseline="30000"/>
              <a:t>3</a:t>
            </a:r>
            <a:endParaRPr lang="es-ES" altLang="es-EC" sz="1600" baseline="30000"/>
          </a:p>
        </p:txBody>
      </p:sp>
      <p:sp>
        <p:nvSpPr>
          <p:cNvPr id="143378" name="Rectangle 18"/>
          <p:cNvSpPr>
            <a:spLocks noChangeArrowheads="1"/>
          </p:cNvSpPr>
          <p:nvPr/>
        </p:nvSpPr>
        <p:spPr bwMode="auto">
          <a:xfrm>
            <a:off x="2195513" y="5613400"/>
            <a:ext cx="1320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CL" altLang="es-EC" sz="1600"/>
              <a:t>-27 &gt; -216</a:t>
            </a:r>
            <a:endParaRPr lang="es-ES" altLang="es-EC" sz="1600"/>
          </a:p>
        </p:txBody>
      </p:sp>
      <p:sp>
        <p:nvSpPr>
          <p:cNvPr id="143379" name="Rectangle 19"/>
          <p:cNvSpPr>
            <a:spLocks noChangeArrowheads="1"/>
          </p:cNvSpPr>
          <p:nvPr/>
        </p:nvSpPr>
        <p:spPr bwMode="auto">
          <a:xfrm>
            <a:off x="5538788" y="5168900"/>
            <a:ext cx="1481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CL" altLang="es-EC" sz="1600"/>
              <a:t>(-8)</a:t>
            </a:r>
            <a:r>
              <a:rPr lang="es-CL" altLang="es-EC" sz="1600" baseline="30000"/>
              <a:t>2</a:t>
            </a:r>
            <a:r>
              <a:rPr lang="es-CL" altLang="es-EC" sz="1600"/>
              <a:t> &gt; (-4)</a:t>
            </a:r>
            <a:r>
              <a:rPr lang="es-CL" altLang="es-EC" sz="1600" baseline="30000"/>
              <a:t>2</a:t>
            </a:r>
            <a:endParaRPr lang="es-ES" altLang="es-EC" sz="1600" baseline="30000"/>
          </a:p>
        </p:txBody>
      </p:sp>
      <p:sp>
        <p:nvSpPr>
          <p:cNvPr id="143380" name="Rectangle 20"/>
          <p:cNvSpPr>
            <a:spLocks noChangeArrowheads="1"/>
          </p:cNvSpPr>
          <p:nvPr/>
        </p:nvSpPr>
        <p:spPr bwMode="auto">
          <a:xfrm>
            <a:off x="5754688" y="5535613"/>
            <a:ext cx="1079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CL" altLang="es-EC" sz="1600"/>
              <a:t>64 &gt; 16 </a:t>
            </a:r>
          </a:p>
        </p:txBody>
      </p:sp>
      <p:sp>
        <p:nvSpPr>
          <p:cNvPr id="10256" name="AutoShape 2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748713" y="6453188"/>
            <a:ext cx="360362" cy="360362"/>
          </a:xfrm>
          <a:prstGeom prst="actionButtonBackPrevious">
            <a:avLst/>
          </a:prstGeom>
          <a:solidFill>
            <a:srgbClr val="E7F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s-ES" altLang="es-EC"/>
          </a:p>
        </p:txBody>
      </p:sp>
      <p:sp>
        <p:nvSpPr>
          <p:cNvPr id="143383" name="Text Box 23"/>
          <p:cNvSpPr txBox="1">
            <a:spLocks noChangeArrowheads="1"/>
          </p:cNvSpPr>
          <p:nvPr/>
        </p:nvSpPr>
        <p:spPr bwMode="auto">
          <a:xfrm>
            <a:off x="1589088" y="4773613"/>
            <a:ext cx="606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>
                <a:solidFill>
                  <a:srgbClr val="006699"/>
                </a:solidFill>
              </a:rPr>
              <a:t>a)</a:t>
            </a:r>
            <a:endParaRPr lang="es-ES" altLang="es-EC" sz="1600">
              <a:solidFill>
                <a:srgbClr val="006699"/>
              </a:solidFill>
            </a:endParaRPr>
          </a:p>
        </p:txBody>
      </p:sp>
      <p:sp>
        <p:nvSpPr>
          <p:cNvPr id="143384" name="Text Box 24"/>
          <p:cNvSpPr txBox="1">
            <a:spLocks noChangeArrowheads="1"/>
          </p:cNvSpPr>
          <p:nvPr/>
        </p:nvSpPr>
        <p:spPr bwMode="auto">
          <a:xfrm>
            <a:off x="5035550" y="4773613"/>
            <a:ext cx="606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EC" sz="1600">
                <a:solidFill>
                  <a:srgbClr val="006699"/>
                </a:solidFill>
              </a:rPr>
              <a:t>b)</a:t>
            </a:r>
            <a:endParaRPr lang="es-ES" altLang="es-EC" sz="1600">
              <a:solidFill>
                <a:srgbClr val="006699"/>
              </a:solidFill>
            </a:endParaRPr>
          </a:p>
        </p:txBody>
      </p:sp>
      <p:sp>
        <p:nvSpPr>
          <p:cNvPr id="143385" name="Text Box 25"/>
          <p:cNvSpPr txBox="1">
            <a:spLocks noChangeArrowheads="1"/>
          </p:cNvSpPr>
          <p:nvPr/>
        </p:nvSpPr>
        <p:spPr bwMode="auto">
          <a:xfrm>
            <a:off x="3492500" y="4797425"/>
            <a:ext cx="8874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>
                <a:solidFill>
                  <a:srgbClr val="FF6600"/>
                </a:solidFill>
              </a:rPr>
              <a:t>/( )</a:t>
            </a:r>
            <a:r>
              <a:rPr lang="es-MX" altLang="es-EC" baseline="30000">
                <a:solidFill>
                  <a:srgbClr val="FF6600"/>
                </a:solidFill>
              </a:rPr>
              <a:t>3</a:t>
            </a:r>
            <a:endParaRPr lang="es-ES" altLang="es-EC" baseline="30000">
              <a:solidFill>
                <a:srgbClr val="FF6600"/>
              </a:solidFill>
            </a:endParaRPr>
          </a:p>
        </p:txBody>
      </p:sp>
      <p:sp>
        <p:nvSpPr>
          <p:cNvPr id="143386" name="Text Box 26"/>
          <p:cNvSpPr txBox="1">
            <a:spLocks noChangeArrowheads="1"/>
          </p:cNvSpPr>
          <p:nvPr/>
        </p:nvSpPr>
        <p:spPr bwMode="auto">
          <a:xfrm>
            <a:off x="6997700" y="4797425"/>
            <a:ext cx="8874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>
                <a:solidFill>
                  <a:srgbClr val="FF6600"/>
                </a:solidFill>
              </a:rPr>
              <a:t>/( )</a:t>
            </a:r>
            <a:r>
              <a:rPr lang="es-MX" altLang="es-EC" baseline="30000">
                <a:solidFill>
                  <a:srgbClr val="FF6600"/>
                </a:solidFill>
              </a:rPr>
              <a:t>2</a:t>
            </a:r>
            <a:endParaRPr lang="es-ES" altLang="es-EC" baseline="30000">
              <a:solidFill>
                <a:srgbClr val="FF66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3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3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3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3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3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3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3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43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43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3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43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43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43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43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43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43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43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5" grpId="0" autoUpdateAnimBg="0"/>
      <p:bldP spid="143367" grpId="0"/>
      <p:bldP spid="143368" grpId="0"/>
      <p:bldP spid="143369" grpId="0"/>
      <p:bldP spid="143370" grpId="0"/>
      <p:bldP spid="143371" grpId="0"/>
      <p:bldP spid="143373" grpId="0" autoUpdateAnimBg="0"/>
      <p:bldP spid="143374" grpId="0"/>
      <p:bldP spid="143375" grpId="0"/>
      <p:bldP spid="143376" grpId="0"/>
      <p:bldP spid="143377" grpId="0"/>
      <p:bldP spid="143378" grpId="0"/>
      <p:bldP spid="143379" grpId="0"/>
      <p:bldP spid="143380" grpId="0"/>
      <p:bldP spid="143383" grpId="0"/>
      <p:bldP spid="143384" grpId="0"/>
      <p:bldP spid="143385" grpId="0"/>
      <p:bldP spid="14338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5508625" y="2386013"/>
            <a:ext cx="563563" cy="546100"/>
            <a:chOff x="3470" y="1503"/>
            <a:chExt cx="355" cy="344"/>
          </a:xfrm>
        </p:grpSpPr>
        <p:sp>
          <p:nvSpPr>
            <p:cNvPr id="11315" name="AutoShape 55"/>
            <p:cNvSpPr>
              <a:spLocks/>
            </p:cNvSpPr>
            <p:nvPr/>
          </p:nvSpPr>
          <p:spPr bwMode="auto">
            <a:xfrm>
              <a:off x="3470" y="1525"/>
              <a:ext cx="46" cy="322"/>
            </a:xfrm>
            <a:prstGeom prst="leftBracket">
              <a:avLst>
                <a:gd name="adj" fmla="val 5833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r" eaLnBrk="1" hangingPunct="1"/>
              <a:endParaRPr lang="es-ES" altLang="es-EC"/>
            </a:p>
          </p:txBody>
        </p:sp>
        <p:sp>
          <p:nvSpPr>
            <p:cNvPr id="11316" name="AutoShape 56"/>
            <p:cNvSpPr>
              <a:spLocks/>
            </p:cNvSpPr>
            <p:nvPr/>
          </p:nvSpPr>
          <p:spPr bwMode="auto">
            <a:xfrm>
              <a:off x="3604" y="1525"/>
              <a:ext cx="47" cy="322"/>
            </a:xfrm>
            <a:prstGeom prst="rightBracket">
              <a:avLst>
                <a:gd name="adj" fmla="val 57092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  <p:sp>
          <p:nvSpPr>
            <p:cNvPr id="11317" name="Rectangle 58"/>
            <p:cNvSpPr>
              <a:spLocks noChangeArrowheads="1"/>
            </p:cNvSpPr>
            <p:nvPr/>
          </p:nvSpPr>
          <p:spPr bwMode="auto">
            <a:xfrm>
              <a:off x="3604" y="1503"/>
              <a:ext cx="22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s-CL" altLang="es-EC" baseline="30000"/>
                <a:t>-1</a:t>
              </a:r>
              <a:endParaRPr lang="es-ES" altLang="es-EC" baseline="30000"/>
            </a:p>
          </p:txBody>
        </p:sp>
      </p:grpSp>
      <p:sp>
        <p:nvSpPr>
          <p:cNvPr id="144388" name="Text Box 4"/>
          <p:cNvSpPr txBox="1">
            <a:spLocks noChangeArrowheads="1"/>
          </p:cNvSpPr>
          <p:nvPr/>
        </p:nvSpPr>
        <p:spPr bwMode="auto">
          <a:xfrm>
            <a:off x="1116013" y="476250"/>
            <a:ext cx="770413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s-ES" altLang="es-EC" sz="1600">
                <a:solidFill>
                  <a:srgbClr val="006699"/>
                </a:solidFill>
              </a:rPr>
              <a:t> 	</a:t>
            </a:r>
            <a:r>
              <a:rPr lang="es-CL" altLang="es-EC" sz="1600">
                <a:solidFill>
                  <a:srgbClr val="006699"/>
                </a:solidFill>
              </a:rPr>
              <a:t>Si ambos miembros de una desigualdad son positivos o 	negativos, y </a:t>
            </a:r>
            <a:r>
              <a:rPr lang="es-CL" altLang="es-EC" sz="1600" b="1">
                <a:solidFill>
                  <a:srgbClr val="006699"/>
                </a:solidFill>
              </a:rPr>
              <a:t>se invierten</a:t>
            </a:r>
            <a:r>
              <a:rPr lang="es-CL" altLang="es-EC" sz="1600">
                <a:solidFill>
                  <a:srgbClr val="006699"/>
                </a:solidFill>
              </a:rPr>
              <a:t>, es decir, se</a:t>
            </a:r>
            <a:r>
              <a:rPr lang="es-CL" altLang="es-EC" sz="1600" b="1">
                <a:solidFill>
                  <a:srgbClr val="006699"/>
                </a:solidFill>
              </a:rPr>
              <a:t> elevan a -1</a:t>
            </a:r>
            <a:r>
              <a:rPr lang="es-CL" altLang="es-EC" sz="1600">
                <a:solidFill>
                  <a:srgbClr val="006699"/>
                </a:solidFill>
              </a:rPr>
              <a:t>, la </a:t>
            </a:r>
          </a:p>
          <a:p>
            <a:pPr lvl="1" eaLnBrk="1" hangingPunct="1">
              <a:spcBef>
                <a:spcPct val="20000"/>
              </a:spcBef>
            </a:pPr>
            <a:r>
              <a:rPr lang="es-CL" altLang="es-EC" sz="1600">
                <a:solidFill>
                  <a:srgbClr val="006699"/>
                </a:solidFill>
              </a:rPr>
              <a:t>      desigualdad </a:t>
            </a:r>
            <a:r>
              <a:rPr lang="es-CL" altLang="es-EC" sz="1600" b="1">
                <a:solidFill>
                  <a:srgbClr val="006699"/>
                </a:solidFill>
              </a:rPr>
              <a:t>cambia de sentido</a:t>
            </a:r>
            <a:r>
              <a:rPr lang="es-CL" altLang="es-EC" sz="1600">
                <a:solidFill>
                  <a:srgbClr val="006699"/>
                </a:solidFill>
              </a:rPr>
              <a:t>.</a:t>
            </a:r>
          </a:p>
        </p:txBody>
      </p:sp>
      <p:sp>
        <p:nvSpPr>
          <p:cNvPr id="144390" name="Text Box 6"/>
          <p:cNvSpPr txBox="1">
            <a:spLocks noChangeArrowheads="1"/>
          </p:cNvSpPr>
          <p:nvPr/>
        </p:nvSpPr>
        <p:spPr bwMode="auto">
          <a:xfrm>
            <a:off x="1547813" y="1268413"/>
            <a:ext cx="16557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>
                <a:solidFill>
                  <a:schemeClr val="folHlink"/>
                </a:solidFill>
              </a:rPr>
              <a:t>Ejemplos:</a:t>
            </a:r>
            <a:endParaRPr lang="es-ES" altLang="es-EC">
              <a:solidFill>
                <a:schemeClr val="folHlink"/>
              </a:solidFill>
            </a:endParaRPr>
          </a:p>
        </p:txBody>
      </p:sp>
      <p:sp>
        <p:nvSpPr>
          <p:cNvPr id="144391" name="Rectangle 7"/>
          <p:cNvSpPr>
            <a:spLocks noChangeArrowheads="1"/>
          </p:cNvSpPr>
          <p:nvPr/>
        </p:nvSpPr>
        <p:spPr bwMode="auto">
          <a:xfrm>
            <a:off x="2740025" y="1700213"/>
            <a:ext cx="9350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CL" altLang="es-EC" sz="1600"/>
              <a:t>-5 &lt; -2</a:t>
            </a: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2411413" y="2078038"/>
            <a:ext cx="1608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CL" altLang="es-EC" sz="1600"/>
              <a:t>(-5)</a:t>
            </a:r>
            <a:r>
              <a:rPr lang="es-CL" altLang="es-EC" sz="1600" baseline="30000"/>
              <a:t>-1</a:t>
            </a:r>
            <a:r>
              <a:rPr lang="es-CL" altLang="es-EC" sz="1600"/>
              <a:t> &gt; (-2)</a:t>
            </a:r>
            <a:r>
              <a:rPr lang="es-CL" altLang="es-EC" sz="1600" baseline="30000"/>
              <a:t>-1</a:t>
            </a:r>
            <a:endParaRPr lang="es-ES" altLang="es-EC" sz="1600" baseline="30000"/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627313" y="2492375"/>
            <a:ext cx="1368425" cy="625475"/>
            <a:chOff x="1292" y="2160"/>
            <a:chExt cx="862" cy="394"/>
          </a:xfrm>
        </p:grpSpPr>
        <p:sp>
          <p:nvSpPr>
            <p:cNvPr id="11308" name="Text Box 17"/>
            <p:cNvSpPr txBox="1">
              <a:spLocks noChangeArrowheads="1"/>
            </p:cNvSpPr>
            <p:nvPr/>
          </p:nvSpPr>
          <p:spPr bwMode="auto">
            <a:xfrm>
              <a:off x="1292" y="2160"/>
              <a:ext cx="27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/>
                <a:t>-1</a:t>
              </a:r>
              <a:endParaRPr lang="es-ES" altLang="es-EC" sz="1600"/>
            </a:p>
          </p:txBody>
        </p:sp>
        <p:sp>
          <p:nvSpPr>
            <p:cNvPr id="11309" name="Text Box 18"/>
            <p:cNvSpPr txBox="1">
              <a:spLocks noChangeArrowheads="1"/>
            </p:cNvSpPr>
            <p:nvPr/>
          </p:nvSpPr>
          <p:spPr bwMode="auto">
            <a:xfrm>
              <a:off x="1292" y="2342"/>
              <a:ext cx="27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/>
                <a:t> 5</a:t>
              </a:r>
              <a:endParaRPr lang="es-ES" altLang="es-EC" sz="1600"/>
            </a:p>
          </p:txBody>
        </p:sp>
        <p:sp>
          <p:nvSpPr>
            <p:cNvPr id="11310" name="Line 19"/>
            <p:cNvSpPr>
              <a:spLocks noChangeShapeType="1"/>
            </p:cNvSpPr>
            <p:nvPr/>
          </p:nvSpPr>
          <p:spPr bwMode="auto">
            <a:xfrm>
              <a:off x="1360" y="2364"/>
              <a:ext cx="1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11311" name="Text Box 20"/>
            <p:cNvSpPr txBox="1">
              <a:spLocks noChangeArrowheads="1"/>
            </p:cNvSpPr>
            <p:nvPr/>
          </p:nvSpPr>
          <p:spPr bwMode="auto">
            <a:xfrm>
              <a:off x="1706" y="2160"/>
              <a:ext cx="44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/>
                <a:t> -1</a:t>
              </a:r>
              <a:endParaRPr lang="es-ES" altLang="es-EC" sz="1600"/>
            </a:p>
          </p:txBody>
        </p:sp>
        <p:sp>
          <p:nvSpPr>
            <p:cNvPr id="11312" name="Text Box 21"/>
            <p:cNvSpPr txBox="1">
              <a:spLocks noChangeArrowheads="1"/>
            </p:cNvSpPr>
            <p:nvPr/>
          </p:nvSpPr>
          <p:spPr bwMode="auto">
            <a:xfrm>
              <a:off x="1682" y="2341"/>
              <a:ext cx="31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/>
                <a:t>  2</a:t>
              </a:r>
              <a:endParaRPr lang="es-ES" altLang="es-EC" sz="1600"/>
            </a:p>
          </p:txBody>
        </p:sp>
        <p:sp>
          <p:nvSpPr>
            <p:cNvPr id="11313" name="Line 22"/>
            <p:cNvSpPr>
              <a:spLocks noChangeShapeType="1"/>
            </p:cNvSpPr>
            <p:nvPr/>
          </p:nvSpPr>
          <p:spPr bwMode="auto">
            <a:xfrm>
              <a:off x="1791" y="2364"/>
              <a:ext cx="18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11314" name="Rectangle 23"/>
            <p:cNvSpPr>
              <a:spLocks noChangeArrowheads="1"/>
            </p:cNvSpPr>
            <p:nvPr/>
          </p:nvSpPr>
          <p:spPr bwMode="auto">
            <a:xfrm>
              <a:off x="1565" y="2221"/>
              <a:ext cx="22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s-CL" altLang="es-EC" sz="1600"/>
                <a:t>&gt;</a:t>
              </a:r>
              <a:endParaRPr lang="es-ES" altLang="es-EC" sz="1600"/>
            </a:p>
          </p:txBody>
        </p:sp>
      </p:grp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5645150" y="1651000"/>
            <a:ext cx="869950" cy="625475"/>
            <a:chOff x="3556" y="1040"/>
            <a:chExt cx="548" cy="394"/>
          </a:xfrm>
        </p:grpSpPr>
        <p:sp>
          <p:nvSpPr>
            <p:cNvPr id="11299" name="Rectangle 24"/>
            <p:cNvSpPr>
              <a:spLocks noChangeArrowheads="1"/>
            </p:cNvSpPr>
            <p:nvPr/>
          </p:nvSpPr>
          <p:spPr bwMode="auto">
            <a:xfrm>
              <a:off x="3696" y="1071"/>
              <a:ext cx="22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s-CL" altLang="es-EC" sz="1600"/>
                <a:t>&lt;</a:t>
              </a:r>
              <a:endParaRPr lang="es-ES" altLang="es-EC" sz="1600"/>
            </a:p>
          </p:txBody>
        </p:sp>
        <p:grpSp>
          <p:nvGrpSpPr>
            <p:cNvPr id="11300" name="Group 25"/>
            <p:cNvGrpSpPr>
              <a:grpSpLocks/>
            </p:cNvGrpSpPr>
            <p:nvPr/>
          </p:nvGrpSpPr>
          <p:grpSpPr bwMode="auto">
            <a:xfrm>
              <a:off x="3878" y="1040"/>
              <a:ext cx="226" cy="394"/>
              <a:chOff x="1475" y="2563"/>
              <a:chExt cx="226" cy="394"/>
            </a:xfrm>
          </p:grpSpPr>
          <p:sp>
            <p:nvSpPr>
              <p:cNvPr id="11305" name="Text Box 26"/>
              <p:cNvSpPr txBox="1">
                <a:spLocks noChangeArrowheads="1"/>
              </p:cNvSpPr>
              <p:nvPr/>
            </p:nvSpPr>
            <p:spPr bwMode="auto">
              <a:xfrm>
                <a:off x="1475" y="2563"/>
                <a:ext cx="22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EC" sz="1600"/>
                  <a:t>6</a:t>
                </a:r>
                <a:endParaRPr lang="es-ES" altLang="es-EC" sz="1600"/>
              </a:p>
            </p:txBody>
          </p:sp>
          <p:sp>
            <p:nvSpPr>
              <p:cNvPr id="11306" name="Text Box 27"/>
              <p:cNvSpPr txBox="1">
                <a:spLocks noChangeArrowheads="1"/>
              </p:cNvSpPr>
              <p:nvPr/>
            </p:nvSpPr>
            <p:spPr bwMode="auto">
              <a:xfrm>
                <a:off x="1475" y="2745"/>
                <a:ext cx="22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EC" sz="1600"/>
                  <a:t>5</a:t>
                </a:r>
                <a:endParaRPr lang="es-ES" altLang="es-EC" sz="1600"/>
              </a:p>
            </p:txBody>
          </p:sp>
          <p:sp>
            <p:nvSpPr>
              <p:cNvPr id="11307" name="Line 28"/>
              <p:cNvSpPr>
                <a:spLocks noChangeShapeType="1"/>
              </p:cNvSpPr>
              <p:nvPr/>
            </p:nvSpPr>
            <p:spPr bwMode="auto">
              <a:xfrm>
                <a:off x="1518" y="2767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</p:grpSp>
        <p:grpSp>
          <p:nvGrpSpPr>
            <p:cNvPr id="11301" name="Group 29"/>
            <p:cNvGrpSpPr>
              <a:grpSpLocks/>
            </p:cNvGrpSpPr>
            <p:nvPr/>
          </p:nvGrpSpPr>
          <p:grpSpPr bwMode="auto">
            <a:xfrm>
              <a:off x="3556" y="1040"/>
              <a:ext cx="226" cy="394"/>
              <a:chOff x="1475" y="2563"/>
              <a:chExt cx="226" cy="394"/>
            </a:xfrm>
          </p:grpSpPr>
          <p:sp>
            <p:nvSpPr>
              <p:cNvPr id="11302" name="Text Box 30"/>
              <p:cNvSpPr txBox="1">
                <a:spLocks noChangeArrowheads="1"/>
              </p:cNvSpPr>
              <p:nvPr/>
            </p:nvSpPr>
            <p:spPr bwMode="auto">
              <a:xfrm>
                <a:off x="1475" y="2563"/>
                <a:ext cx="22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EC" sz="1600"/>
                  <a:t>3</a:t>
                </a:r>
                <a:endParaRPr lang="es-ES" altLang="es-EC" sz="1600"/>
              </a:p>
            </p:txBody>
          </p:sp>
          <p:sp>
            <p:nvSpPr>
              <p:cNvPr id="11303" name="Text Box 31"/>
              <p:cNvSpPr txBox="1">
                <a:spLocks noChangeArrowheads="1"/>
              </p:cNvSpPr>
              <p:nvPr/>
            </p:nvSpPr>
            <p:spPr bwMode="auto">
              <a:xfrm>
                <a:off x="1475" y="2745"/>
                <a:ext cx="22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EC" sz="1600"/>
                  <a:t>7</a:t>
                </a:r>
                <a:endParaRPr lang="es-ES" altLang="es-EC" sz="1600"/>
              </a:p>
            </p:txBody>
          </p:sp>
          <p:sp>
            <p:nvSpPr>
              <p:cNvPr id="11304" name="Line 32"/>
              <p:cNvSpPr>
                <a:spLocks noChangeShapeType="1"/>
              </p:cNvSpPr>
              <p:nvPr/>
            </p:nvSpPr>
            <p:spPr bwMode="auto">
              <a:xfrm>
                <a:off x="1518" y="2767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</p:grpSp>
      </p:grp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5651500" y="3090863"/>
            <a:ext cx="869950" cy="625475"/>
            <a:chOff x="3556" y="1040"/>
            <a:chExt cx="548" cy="394"/>
          </a:xfrm>
        </p:grpSpPr>
        <p:sp>
          <p:nvSpPr>
            <p:cNvPr id="11290" name="Rectangle 35"/>
            <p:cNvSpPr>
              <a:spLocks noChangeArrowheads="1"/>
            </p:cNvSpPr>
            <p:nvPr/>
          </p:nvSpPr>
          <p:spPr bwMode="auto">
            <a:xfrm>
              <a:off x="3696" y="1071"/>
              <a:ext cx="22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s-CL" altLang="es-EC" sz="1600"/>
                <a:t>&gt;</a:t>
              </a:r>
              <a:endParaRPr lang="es-ES" altLang="es-EC" sz="1600"/>
            </a:p>
          </p:txBody>
        </p:sp>
        <p:grpSp>
          <p:nvGrpSpPr>
            <p:cNvPr id="11291" name="Group 36"/>
            <p:cNvGrpSpPr>
              <a:grpSpLocks/>
            </p:cNvGrpSpPr>
            <p:nvPr/>
          </p:nvGrpSpPr>
          <p:grpSpPr bwMode="auto">
            <a:xfrm>
              <a:off x="3878" y="1040"/>
              <a:ext cx="226" cy="394"/>
              <a:chOff x="1475" y="2563"/>
              <a:chExt cx="226" cy="394"/>
            </a:xfrm>
          </p:grpSpPr>
          <p:sp>
            <p:nvSpPr>
              <p:cNvPr id="11296" name="Text Box 37"/>
              <p:cNvSpPr txBox="1">
                <a:spLocks noChangeArrowheads="1"/>
              </p:cNvSpPr>
              <p:nvPr/>
            </p:nvSpPr>
            <p:spPr bwMode="auto">
              <a:xfrm>
                <a:off x="1475" y="2563"/>
                <a:ext cx="22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EC" sz="1600"/>
                  <a:t>5</a:t>
                </a:r>
                <a:endParaRPr lang="es-ES" altLang="es-EC" sz="1600"/>
              </a:p>
            </p:txBody>
          </p:sp>
          <p:sp>
            <p:nvSpPr>
              <p:cNvPr id="11297" name="Text Box 38"/>
              <p:cNvSpPr txBox="1">
                <a:spLocks noChangeArrowheads="1"/>
              </p:cNvSpPr>
              <p:nvPr/>
            </p:nvSpPr>
            <p:spPr bwMode="auto">
              <a:xfrm>
                <a:off x="1475" y="2745"/>
                <a:ext cx="22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EC" sz="1600"/>
                  <a:t>6</a:t>
                </a:r>
                <a:endParaRPr lang="es-ES" altLang="es-EC" sz="1600"/>
              </a:p>
            </p:txBody>
          </p:sp>
          <p:sp>
            <p:nvSpPr>
              <p:cNvPr id="11298" name="Line 39"/>
              <p:cNvSpPr>
                <a:spLocks noChangeShapeType="1"/>
              </p:cNvSpPr>
              <p:nvPr/>
            </p:nvSpPr>
            <p:spPr bwMode="auto">
              <a:xfrm>
                <a:off x="1518" y="2767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</p:grpSp>
        <p:grpSp>
          <p:nvGrpSpPr>
            <p:cNvPr id="11292" name="Group 40"/>
            <p:cNvGrpSpPr>
              <a:grpSpLocks/>
            </p:cNvGrpSpPr>
            <p:nvPr/>
          </p:nvGrpSpPr>
          <p:grpSpPr bwMode="auto">
            <a:xfrm>
              <a:off x="3556" y="1040"/>
              <a:ext cx="226" cy="394"/>
              <a:chOff x="1475" y="2563"/>
              <a:chExt cx="226" cy="394"/>
            </a:xfrm>
          </p:grpSpPr>
          <p:sp>
            <p:nvSpPr>
              <p:cNvPr id="11293" name="Text Box 41"/>
              <p:cNvSpPr txBox="1">
                <a:spLocks noChangeArrowheads="1"/>
              </p:cNvSpPr>
              <p:nvPr/>
            </p:nvSpPr>
            <p:spPr bwMode="auto">
              <a:xfrm>
                <a:off x="1475" y="2563"/>
                <a:ext cx="22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EC" sz="1600"/>
                  <a:t>7</a:t>
                </a:r>
                <a:endParaRPr lang="es-ES" altLang="es-EC" sz="1600"/>
              </a:p>
            </p:txBody>
          </p:sp>
          <p:sp>
            <p:nvSpPr>
              <p:cNvPr id="11294" name="Text Box 42"/>
              <p:cNvSpPr txBox="1">
                <a:spLocks noChangeArrowheads="1"/>
              </p:cNvSpPr>
              <p:nvPr/>
            </p:nvSpPr>
            <p:spPr bwMode="auto">
              <a:xfrm>
                <a:off x="1475" y="2745"/>
                <a:ext cx="22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EC" sz="1600"/>
                  <a:t>3</a:t>
                </a:r>
                <a:endParaRPr lang="es-ES" altLang="es-EC" sz="1600"/>
              </a:p>
            </p:txBody>
          </p:sp>
          <p:sp>
            <p:nvSpPr>
              <p:cNvPr id="11295" name="Line 43"/>
              <p:cNvSpPr>
                <a:spLocks noChangeShapeType="1"/>
              </p:cNvSpPr>
              <p:nvPr/>
            </p:nvSpPr>
            <p:spPr bwMode="auto">
              <a:xfrm>
                <a:off x="1518" y="2767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</p:grpSp>
      </p:grpSp>
      <p:sp>
        <p:nvSpPr>
          <p:cNvPr id="144429" name="Rectangle 45"/>
          <p:cNvSpPr>
            <a:spLocks noChangeArrowheads="1"/>
          </p:cNvSpPr>
          <p:nvPr/>
        </p:nvSpPr>
        <p:spPr bwMode="auto">
          <a:xfrm>
            <a:off x="5876925" y="2444750"/>
            <a:ext cx="350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s-CL" altLang="es-EC" sz="1600"/>
              <a:t>&gt;</a:t>
            </a:r>
            <a:endParaRPr lang="es-ES" altLang="es-EC" sz="1600"/>
          </a:p>
        </p:txBody>
      </p:sp>
      <p:grpSp>
        <p:nvGrpSpPr>
          <p:cNvPr id="10" name="Group 50"/>
          <p:cNvGrpSpPr>
            <a:grpSpLocks/>
          </p:cNvGrpSpPr>
          <p:nvPr/>
        </p:nvGrpSpPr>
        <p:grpSpPr bwMode="auto">
          <a:xfrm>
            <a:off x="5435600" y="2371725"/>
            <a:ext cx="358775" cy="625475"/>
            <a:chOff x="1475" y="2563"/>
            <a:chExt cx="226" cy="394"/>
          </a:xfrm>
        </p:grpSpPr>
        <p:sp>
          <p:nvSpPr>
            <p:cNvPr id="11287" name="Text Box 51"/>
            <p:cNvSpPr txBox="1">
              <a:spLocks noChangeArrowheads="1"/>
            </p:cNvSpPr>
            <p:nvPr/>
          </p:nvSpPr>
          <p:spPr bwMode="auto">
            <a:xfrm>
              <a:off x="1475" y="2563"/>
              <a:ext cx="2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/>
                <a:t>3</a:t>
              </a:r>
              <a:endParaRPr lang="es-ES" altLang="es-EC" sz="1600"/>
            </a:p>
          </p:txBody>
        </p:sp>
        <p:sp>
          <p:nvSpPr>
            <p:cNvPr id="11288" name="Text Box 52"/>
            <p:cNvSpPr txBox="1">
              <a:spLocks noChangeArrowheads="1"/>
            </p:cNvSpPr>
            <p:nvPr/>
          </p:nvSpPr>
          <p:spPr bwMode="auto">
            <a:xfrm>
              <a:off x="1475" y="2745"/>
              <a:ext cx="2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EC" sz="1600"/>
                <a:t>7</a:t>
              </a:r>
              <a:endParaRPr lang="es-ES" altLang="es-EC" sz="1600"/>
            </a:p>
          </p:txBody>
        </p:sp>
        <p:sp>
          <p:nvSpPr>
            <p:cNvPr id="11289" name="Line 53"/>
            <p:cNvSpPr>
              <a:spLocks noChangeShapeType="1"/>
            </p:cNvSpPr>
            <p:nvPr/>
          </p:nvSpPr>
          <p:spPr bwMode="auto">
            <a:xfrm>
              <a:off x="1518" y="2767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</p:grpSp>
      <p:grpSp>
        <p:nvGrpSpPr>
          <p:cNvPr id="11" name="Group 64"/>
          <p:cNvGrpSpPr>
            <a:grpSpLocks/>
          </p:cNvGrpSpPr>
          <p:nvPr/>
        </p:nvGrpSpPr>
        <p:grpSpPr bwMode="auto">
          <a:xfrm>
            <a:off x="6372225" y="2371725"/>
            <a:ext cx="576263" cy="625475"/>
            <a:chOff x="4014" y="1494"/>
            <a:chExt cx="363" cy="394"/>
          </a:xfrm>
        </p:grpSpPr>
        <p:grpSp>
          <p:nvGrpSpPr>
            <p:cNvPr id="11280" name="Group 46"/>
            <p:cNvGrpSpPr>
              <a:grpSpLocks/>
            </p:cNvGrpSpPr>
            <p:nvPr/>
          </p:nvGrpSpPr>
          <p:grpSpPr bwMode="auto">
            <a:xfrm>
              <a:off x="4015" y="1494"/>
              <a:ext cx="226" cy="394"/>
              <a:chOff x="1475" y="2563"/>
              <a:chExt cx="226" cy="394"/>
            </a:xfrm>
          </p:grpSpPr>
          <p:sp>
            <p:nvSpPr>
              <p:cNvPr id="11284" name="Text Box 47"/>
              <p:cNvSpPr txBox="1">
                <a:spLocks noChangeArrowheads="1"/>
              </p:cNvSpPr>
              <p:nvPr/>
            </p:nvSpPr>
            <p:spPr bwMode="auto">
              <a:xfrm>
                <a:off x="1475" y="2563"/>
                <a:ext cx="22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EC" sz="1600"/>
                  <a:t>6</a:t>
                </a:r>
                <a:endParaRPr lang="es-ES" altLang="es-EC" sz="1600"/>
              </a:p>
            </p:txBody>
          </p:sp>
          <p:sp>
            <p:nvSpPr>
              <p:cNvPr id="11285" name="Text Box 48"/>
              <p:cNvSpPr txBox="1">
                <a:spLocks noChangeArrowheads="1"/>
              </p:cNvSpPr>
              <p:nvPr/>
            </p:nvSpPr>
            <p:spPr bwMode="auto">
              <a:xfrm>
                <a:off x="1475" y="2745"/>
                <a:ext cx="22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EC" sz="1600"/>
                  <a:t>5</a:t>
                </a:r>
                <a:endParaRPr lang="es-ES" altLang="es-EC" sz="1600"/>
              </a:p>
            </p:txBody>
          </p:sp>
          <p:sp>
            <p:nvSpPr>
              <p:cNvPr id="11286" name="Line 49"/>
              <p:cNvSpPr>
                <a:spLocks noChangeShapeType="1"/>
              </p:cNvSpPr>
              <p:nvPr/>
            </p:nvSpPr>
            <p:spPr bwMode="auto">
              <a:xfrm>
                <a:off x="1518" y="2767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C"/>
              </a:p>
            </p:txBody>
          </p:sp>
        </p:grpSp>
        <p:sp>
          <p:nvSpPr>
            <p:cNvPr id="11281" name="AutoShape 54"/>
            <p:cNvSpPr>
              <a:spLocks/>
            </p:cNvSpPr>
            <p:nvPr/>
          </p:nvSpPr>
          <p:spPr bwMode="auto">
            <a:xfrm>
              <a:off x="4014" y="1521"/>
              <a:ext cx="46" cy="322"/>
            </a:xfrm>
            <a:prstGeom prst="leftBracket">
              <a:avLst>
                <a:gd name="adj" fmla="val 5833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r" eaLnBrk="1" hangingPunct="1"/>
              <a:endParaRPr lang="es-ES" altLang="es-EC"/>
            </a:p>
          </p:txBody>
        </p:sp>
        <p:sp>
          <p:nvSpPr>
            <p:cNvPr id="11282" name="AutoShape 57"/>
            <p:cNvSpPr>
              <a:spLocks/>
            </p:cNvSpPr>
            <p:nvPr/>
          </p:nvSpPr>
          <p:spPr bwMode="auto">
            <a:xfrm>
              <a:off x="4150" y="1520"/>
              <a:ext cx="45" cy="322"/>
            </a:xfrm>
            <a:prstGeom prst="rightBracket">
              <a:avLst>
                <a:gd name="adj" fmla="val 5963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s-ES" altLang="es-EC"/>
            </a:p>
          </p:txBody>
        </p:sp>
        <p:sp>
          <p:nvSpPr>
            <p:cNvPr id="11283" name="Rectangle 59"/>
            <p:cNvSpPr>
              <a:spLocks noChangeArrowheads="1"/>
            </p:cNvSpPr>
            <p:nvPr/>
          </p:nvSpPr>
          <p:spPr bwMode="auto">
            <a:xfrm>
              <a:off x="4156" y="1533"/>
              <a:ext cx="22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s-CL" altLang="es-EC" baseline="30000"/>
                <a:t>-1</a:t>
              </a:r>
              <a:endParaRPr lang="es-ES" altLang="es-EC" baseline="30000"/>
            </a:p>
          </p:txBody>
        </p:sp>
      </p:grpSp>
      <p:sp>
        <p:nvSpPr>
          <p:cNvPr id="11277" name="AutoShape 6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748713" y="6453188"/>
            <a:ext cx="360362" cy="360362"/>
          </a:xfrm>
          <a:prstGeom prst="actionButtonBackPrevious">
            <a:avLst/>
          </a:prstGeom>
          <a:solidFill>
            <a:srgbClr val="E7F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s-ES" altLang="es-EC"/>
          </a:p>
        </p:txBody>
      </p:sp>
      <p:sp>
        <p:nvSpPr>
          <p:cNvPr id="144450" name="Text Box 66"/>
          <p:cNvSpPr txBox="1">
            <a:spLocks noChangeArrowheads="1"/>
          </p:cNvSpPr>
          <p:nvPr/>
        </p:nvSpPr>
        <p:spPr bwMode="auto">
          <a:xfrm>
            <a:off x="3829050" y="1651000"/>
            <a:ext cx="8874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>
                <a:solidFill>
                  <a:srgbClr val="FF6600"/>
                </a:solidFill>
              </a:rPr>
              <a:t>/( )</a:t>
            </a:r>
            <a:r>
              <a:rPr lang="es-MX" altLang="es-EC" baseline="30000">
                <a:solidFill>
                  <a:srgbClr val="FF6600"/>
                </a:solidFill>
              </a:rPr>
              <a:t>-1</a:t>
            </a:r>
            <a:endParaRPr lang="es-ES" altLang="es-EC" baseline="30000">
              <a:solidFill>
                <a:srgbClr val="FF6600"/>
              </a:solidFill>
            </a:endParaRPr>
          </a:p>
        </p:txBody>
      </p:sp>
      <p:sp>
        <p:nvSpPr>
          <p:cNvPr id="144451" name="Text Box 67"/>
          <p:cNvSpPr txBox="1">
            <a:spLocks noChangeArrowheads="1"/>
          </p:cNvSpPr>
          <p:nvPr/>
        </p:nvSpPr>
        <p:spPr bwMode="auto">
          <a:xfrm>
            <a:off x="6948488" y="1635125"/>
            <a:ext cx="8874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EC">
                <a:solidFill>
                  <a:srgbClr val="FF6600"/>
                </a:solidFill>
              </a:rPr>
              <a:t>/( )</a:t>
            </a:r>
            <a:r>
              <a:rPr lang="es-MX" altLang="es-EC" baseline="30000">
                <a:solidFill>
                  <a:srgbClr val="FF6600"/>
                </a:solidFill>
              </a:rPr>
              <a:t>-1</a:t>
            </a:r>
            <a:endParaRPr lang="es-ES" altLang="es-EC" baseline="30000">
              <a:solidFill>
                <a:srgbClr val="FF66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4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4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44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44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8" grpId="0" autoUpdateAnimBg="0"/>
      <p:bldP spid="144390" grpId="0"/>
      <p:bldP spid="144391" grpId="0"/>
      <p:bldP spid="144392" grpId="0"/>
      <p:bldP spid="144429" grpId="0"/>
      <p:bldP spid="144450" grpId="0"/>
      <p:bldP spid="144451" grpId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Diseño predeterminado">
  <a:themeElements>
    <a:clrScheme name="4_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6405</TotalTime>
  <Words>1584</Words>
  <Application>Microsoft Office PowerPoint</Application>
  <PresentationFormat>Presentación en pantalla (4:3)</PresentationFormat>
  <Paragraphs>360</Paragraphs>
  <Slides>31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40" baseType="lpstr">
      <vt:lpstr>Arial</vt:lpstr>
      <vt:lpstr>Arial Black</vt:lpstr>
      <vt:lpstr>Arial Unicode MS</vt:lpstr>
      <vt:lpstr>Symbol</vt:lpstr>
      <vt:lpstr>Times New Roman</vt:lpstr>
      <vt:lpstr>Verdana</vt:lpstr>
      <vt:lpstr>Diseño predeterminado</vt:lpstr>
      <vt:lpstr>4_Diseño predeterminado</vt:lpstr>
      <vt:lpstr>Equation</vt:lpstr>
      <vt:lpstr>Desigualdades e Inecuaciones</vt:lpstr>
      <vt:lpstr>APRENDIZAJES ESPERADOS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Cómo se resuelven las inecuaciones</vt:lpstr>
      <vt:lpstr>Ejemplo 1: Resuelve y traza la gráfica</vt:lpstr>
      <vt:lpstr>Ejemplo 2: Resuelve y traza la gráfica</vt:lpstr>
      <vt:lpstr>Ejemplo 3: Resuelve y traza la gráfica</vt:lpstr>
      <vt:lpstr>Ejemplo 4: Resuelve y traza la gráfica</vt:lpstr>
      <vt:lpstr>Ejemplo 5: Resuelve y traza la gráfica</vt:lpstr>
      <vt:lpstr>Ejercicio de Aplicación</vt:lpstr>
      <vt:lpstr>Resuelve las siguientes inecuaciones y traza la gráfica. </vt:lpstr>
      <vt:lpstr>Contestaciones de los ejercicios</vt:lpstr>
      <vt:lpstr>Presentación de PowerPoint</vt:lpstr>
    </vt:vector>
  </TitlesOfParts>
  <Company>Grupo Educacional Cepech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matematica</dc:creator>
  <cp:lastModifiedBy>user</cp:lastModifiedBy>
  <cp:revision>1249</cp:revision>
  <dcterms:created xsi:type="dcterms:W3CDTF">2007-12-28T16:05:23Z</dcterms:created>
  <dcterms:modified xsi:type="dcterms:W3CDTF">2025-05-06T17:56:18Z</dcterms:modified>
</cp:coreProperties>
</file>