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7E875E3C-7A96-46EE-B463-33786DE9DB46}" type="datetimeFigureOut">
              <a:rPr lang="tr-TR" smtClean="0"/>
              <a:t>30.10.2024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43720E7-4B20-4BD0-B2F9-2BBED7670D07}" type="slidenum">
              <a:rPr lang="tr-TR" smtClean="0"/>
              <a:t>‹Nº›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GERUND AND INFINITIVE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err="1"/>
              <a:t>V+ing</a:t>
            </a:r>
            <a:r>
              <a:rPr lang="tr-TR" sz="4000" dirty="0"/>
              <a:t>  </a:t>
            </a:r>
            <a:r>
              <a:rPr lang="tr-TR" sz="4000" dirty="0" err="1"/>
              <a:t>or</a:t>
            </a:r>
            <a:r>
              <a:rPr lang="tr-TR" sz="4000" dirty="0"/>
              <a:t>  </a:t>
            </a:r>
            <a:r>
              <a:rPr lang="tr-TR" sz="4000" dirty="0" err="1"/>
              <a:t>To</a:t>
            </a:r>
            <a:r>
              <a:rPr lang="tr-TR" sz="4000" dirty="0"/>
              <a:t> V ?</a:t>
            </a:r>
          </a:p>
        </p:txBody>
      </p:sp>
    </p:spTree>
    <p:extLst>
      <p:ext uri="{BB962C8B-B14F-4D97-AF65-F5344CB8AC3E}">
        <p14:creationId xmlns:p14="http://schemas.microsoft.com/office/powerpoint/2010/main" val="2864637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WHAT’S THE MEANING?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STOP</a:t>
            </a:r>
          </a:p>
          <a:p>
            <a:endParaRPr lang="tr-TR" dirty="0"/>
          </a:p>
          <a:p>
            <a:r>
              <a:rPr lang="tr-TR" i="1" dirty="0" err="1"/>
              <a:t>We</a:t>
            </a:r>
            <a:r>
              <a:rPr lang="tr-TR" i="1" dirty="0"/>
              <a:t> </a:t>
            </a:r>
            <a:r>
              <a:rPr lang="tr-TR" i="1" dirty="0" err="1"/>
              <a:t>stopped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go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toilets</a:t>
            </a:r>
            <a:r>
              <a:rPr lang="tr-TR" i="1" dirty="0"/>
              <a:t> at </a:t>
            </a:r>
            <a:r>
              <a:rPr lang="tr-TR" i="1" dirty="0" err="1"/>
              <a:t>the</a:t>
            </a:r>
            <a:r>
              <a:rPr lang="tr-TR" i="1" dirty="0"/>
              <a:t> petrol </a:t>
            </a:r>
            <a:r>
              <a:rPr lang="tr-TR" i="1" dirty="0" err="1"/>
              <a:t>station</a:t>
            </a:r>
            <a:r>
              <a:rPr lang="tr-TR" i="1" dirty="0"/>
              <a:t>.</a:t>
            </a:r>
          </a:p>
          <a:p>
            <a:endParaRPr lang="tr-TR" i="1" dirty="0"/>
          </a:p>
          <a:p>
            <a:r>
              <a:rPr lang="tr-TR" i="1" dirty="0" err="1"/>
              <a:t>Meaning</a:t>
            </a:r>
            <a:r>
              <a:rPr lang="tr-TR" i="1" dirty="0"/>
              <a:t>: </a:t>
            </a:r>
            <a:r>
              <a:rPr lang="tr-TR" dirty="0"/>
              <a:t>Stop in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endParaRPr lang="tr-TR" i="1" dirty="0"/>
          </a:p>
          <a:p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17968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WHAT’S THE MEANING?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TRY</a:t>
            </a:r>
          </a:p>
          <a:p>
            <a:endParaRPr lang="tr-TR" dirty="0"/>
          </a:p>
          <a:p>
            <a:r>
              <a:rPr lang="tr-TR" dirty="0"/>
              <a:t>I ‘ve </a:t>
            </a:r>
            <a:r>
              <a:rPr lang="tr-TR" dirty="0" err="1"/>
              <a:t>tried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 his English, but I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unsuccessful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 err="1"/>
              <a:t>Meaning</a:t>
            </a:r>
            <a:r>
              <a:rPr lang="tr-TR" dirty="0"/>
              <a:t>: </a:t>
            </a:r>
            <a:r>
              <a:rPr lang="tr-TR" dirty="0" err="1"/>
              <a:t>Make</a:t>
            </a:r>
            <a:r>
              <a:rPr lang="tr-TR" dirty="0"/>
              <a:t> an </a:t>
            </a:r>
            <a:r>
              <a:rPr lang="tr-TR" dirty="0" err="1"/>
              <a:t>effort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832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WHAT’S THE MEANING?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TRY</a:t>
            </a:r>
          </a:p>
          <a:p>
            <a:endParaRPr lang="tr-TR" dirty="0"/>
          </a:p>
          <a:p>
            <a:r>
              <a:rPr lang="tr-TR" dirty="0" err="1"/>
              <a:t>Let’s</a:t>
            </a:r>
            <a:r>
              <a:rPr lang="tr-TR" dirty="0"/>
              <a:t> </a:t>
            </a:r>
            <a:r>
              <a:rPr lang="tr-TR" dirty="0" err="1"/>
              <a:t>try</a:t>
            </a:r>
            <a:r>
              <a:rPr lang="tr-TR" dirty="0"/>
              <a:t> </a:t>
            </a:r>
            <a:r>
              <a:rPr lang="tr-TR" dirty="0" err="1"/>
              <a:t>restarting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computer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 err="1"/>
              <a:t>Meaning</a:t>
            </a:r>
            <a:r>
              <a:rPr lang="tr-TR" dirty="0"/>
              <a:t>: </a:t>
            </a:r>
            <a:r>
              <a:rPr lang="tr-TR" dirty="0" err="1"/>
              <a:t>See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it </a:t>
            </a:r>
            <a:r>
              <a:rPr lang="tr-TR" dirty="0" err="1"/>
              <a:t>works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85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WHAT’S THE MEANING?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REMEMBER</a:t>
            </a:r>
          </a:p>
          <a:p>
            <a:endParaRPr lang="tr-TR" dirty="0"/>
          </a:p>
          <a:p>
            <a:r>
              <a:rPr lang="tr-TR" dirty="0" err="1"/>
              <a:t>Remember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bring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portfolio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class</a:t>
            </a:r>
            <a:r>
              <a:rPr lang="tr-TR" dirty="0"/>
              <a:t> </a:t>
            </a:r>
            <a:r>
              <a:rPr lang="tr-TR" dirty="0" err="1"/>
              <a:t>tomorrow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 err="1"/>
              <a:t>Meaning</a:t>
            </a:r>
            <a:r>
              <a:rPr lang="tr-TR" dirty="0"/>
              <a:t>: </a:t>
            </a:r>
            <a:r>
              <a:rPr lang="tr-TR" dirty="0" err="1"/>
              <a:t>Don’t</a:t>
            </a:r>
            <a:r>
              <a:rPr lang="tr-TR" dirty="0"/>
              <a:t> </a:t>
            </a:r>
            <a:r>
              <a:rPr lang="tr-TR" dirty="0" err="1"/>
              <a:t>forget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276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WHAT’S THE MEANING?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REMEMBER</a:t>
            </a:r>
          </a:p>
          <a:p>
            <a:endParaRPr lang="tr-TR" dirty="0"/>
          </a:p>
          <a:p>
            <a:r>
              <a:rPr lang="tr-TR" dirty="0"/>
              <a:t>I </a:t>
            </a:r>
            <a:r>
              <a:rPr lang="tr-TR" dirty="0" err="1"/>
              <a:t>remember</a:t>
            </a:r>
            <a:r>
              <a:rPr lang="tr-TR" dirty="0"/>
              <a:t> </a:t>
            </a:r>
            <a:r>
              <a:rPr lang="tr-TR" dirty="0" err="1"/>
              <a:t>collecting</a:t>
            </a:r>
            <a:r>
              <a:rPr lang="tr-TR" dirty="0"/>
              <a:t> </a:t>
            </a:r>
            <a:r>
              <a:rPr lang="tr-TR" dirty="0" err="1"/>
              <a:t>marbles</a:t>
            </a:r>
            <a:r>
              <a:rPr lang="tr-TR" dirty="0"/>
              <a:t> in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old</a:t>
            </a:r>
            <a:r>
              <a:rPr lang="tr-TR" dirty="0"/>
              <a:t> </a:t>
            </a:r>
            <a:r>
              <a:rPr lang="tr-TR" dirty="0" err="1"/>
              <a:t>neighbourhood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 err="1"/>
              <a:t>Meaning</a:t>
            </a:r>
            <a:r>
              <a:rPr lang="tr-TR" dirty="0"/>
              <a:t>: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memory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19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WHAT’S THE MEANING?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REGRET</a:t>
            </a:r>
          </a:p>
          <a:p>
            <a:endParaRPr lang="tr-TR" dirty="0"/>
          </a:p>
          <a:p>
            <a:r>
              <a:rPr lang="tr-TR" dirty="0"/>
              <a:t>I </a:t>
            </a:r>
            <a:r>
              <a:rPr lang="tr-TR" dirty="0" err="1"/>
              <a:t>regret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tell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application</a:t>
            </a:r>
            <a:r>
              <a:rPr lang="tr-TR" dirty="0"/>
              <a:t> has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rejected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 err="1"/>
              <a:t>Meaning</a:t>
            </a:r>
            <a:r>
              <a:rPr lang="tr-TR" dirty="0"/>
              <a:t>: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apologise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something</a:t>
            </a:r>
            <a:r>
              <a:rPr lang="tr-TR" dirty="0"/>
              <a:t> </a:t>
            </a:r>
            <a:r>
              <a:rPr lang="tr-TR" dirty="0" err="1"/>
              <a:t>bad</a:t>
            </a:r>
            <a:r>
              <a:rPr lang="tr-TR" dirty="0"/>
              <a:t>.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inform</a:t>
            </a:r>
            <a:r>
              <a:rPr lang="tr-TR" dirty="0"/>
              <a:t> </a:t>
            </a:r>
            <a:r>
              <a:rPr lang="tr-TR" dirty="0" err="1"/>
              <a:t>something</a:t>
            </a:r>
            <a:r>
              <a:rPr lang="tr-TR" dirty="0"/>
              <a:t> </a:t>
            </a:r>
            <a:r>
              <a:rPr lang="tr-TR" dirty="0" err="1"/>
              <a:t>bad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is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i="1" dirty="0" err="1"/>
              <a:t>formal</a:t>
            </a:r>
            <a:r>
              <a:rPr lang="tr-TR" dirty="0"/>
              <a:t> </a:t>
            </a:r>
            <a:r>
              <a:rPr lang="tr-TR" dirty="0" err="1"/>
              <a:t>situations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75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WHAT’S THE MEANING?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REGRET</a:t>
            </a:r>
          </a:p>
          <a:p>
            <a:endParaRPr lang="tr-TR" dirty="0"/>
          </a:p>
          <a:p>
            <a:r>
              <a:rPr lang="tr-TR" dirty="0"/>
              <a:t>I </a:t>
            </a:r>
            <a:r>
              <a:rPr lang="tr-TR" dirty="0" err="1"/>
              <a:t>regret</a:t>
            </a:r>
            <a:r>
              <a:rPr lang="tr-TR" dirty="0"/>
              <a:t> not </a:t>
            </a:r>
            <a:r>
              <a:rPr lang="tr-TR" dirty="0" err="1"/>
              <a:t>saying</a:t>
            </a:r>
            <a:r>
              <a:rPr lang="tr-TR" dirty="0"/>
              <a:t> </a:t>
            </a:r>
            <a:r>
              <a:rPr lang="tr-TR" dirty="0" err="1"/>
              <a:t>goodbye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leaving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 err="1"/>
              <a:t>Meaning</a:t>
            </a:r>
            <a:r>
              <a:rPr lang="tr-TR" dirty="0"/>
              <a:t>: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sorry</a:t>
            </a:r>
            <a:r>
              <a:rPr lang="tr-TR" dirty="0"/>
              <a:t> </a:t>
            </a:r>
            <a:r>
              <a:rPr lang="tr-TR" dirty="0" err="1"/>
              <a:t>now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something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did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3848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/>
              <a:t>Fill in the blanks below with the correct form of the verb in brackets.</a:t>
            </a:r>
            <a:endParaRPr lang="tr-TR" sz="2800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914400" y="2769833"/>
            <a:ext cx="7315200" cy="3827519"/>
          </a:xfrm>
        </p:spPr>
        <p:txBody>
          <a:bodyPr>
            <a:normAutofit/>
          </a:bodyPr>
          <a:lstStyle/>
          <a:p>
            <a:r>
              <a:rPr lang="en-US" dirty="0"/>
              <a:t>1.    It's obvious he's only interested in (make) ______________ money.</a:t>
            </a:r>
            <a:endParaRPr lang="tr-TR" dirty="0"/>
          </a:p>
          <a:p>
            <a:r>
              <a:rPr lang="en-US" dirty="0"/>
              <a:t>2.    Anne couldn't find a taxi so I offered (drive) ________________ her to the station.</a:t>
            </a:r>
            <a:endParaRPr lang="tr-TR" dirty="0"/>
          </a:p>
          <a:p>
            <a:r>
              <a:rPr lang="en-US" dirty="0"/>
              <a:t>3.   I managed (book) ________________ two seats on the morning flight</a:t>
            </a:r>
            <a:r>
              <a:rPr lang="tr-TR" dirty="0"/>
              <a:t>.</a:t>
            </a:r>
          </a:p>
          <a:p>
            <a:r>
              <a:rPr lang="en-US" dirty="0"/>
              <a:t>4.   I promise (send) _______________ you our new brochure as soon as it's available.   </a:t>
            </a:r>
            <a:endParaRPr lang="tr-TR" dirty="0"/>
          </a:p>
          <a:p>
            <a:r>
              <a:rPr lang="en-US" dirty="0"/>
              <a:t>5.   Peter was delighted (meet) _______________ a former colleague at the conference.</a:t>
            </a:r>
            <a:br>
              <a:rPr lang="en-US" dirty="0"/>
            </a:br>
            <a:r>
              <a:rPr lang="en-US" dirty="0"/>
              <a:t> 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1415237" y="2996952"/>
            <a:ext cx="18802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making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707597" y="3645024"/>
            <a:ext cx="129554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</a:t>
            </a:r>
            <a:r>
              <a:rPr lang="tr-T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tr-TR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drive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211960" y="4005064"/>
            <a:ext cx="12939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tr-TR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book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779912" y="4653136"/>
            <a:ext cx="12779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tr-TR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send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5057826" y="5301208"/>
            <a:ext cx="12795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tr-TR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meet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181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/>
              <a:t>Fill in the blanks below with the correct form of the verb in brackets.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   I avoid (take) _______________ the car whenever possible, especially in big cities.</a:t>
            </a:r>
            <a:endParaRPr lang="tr-TR" dirty="0"/>
          </a:p>
          <a:p>
            <a:r>
              <a:rPr lang="en-US" dirty="0"/>
              <a:t>7.   We finished the job by (work) _______________ 12 hours a day.   </a:t>
            </a:r>
            <a:endParaRPr lang="tr-TR" dirty="0"/>
          </a:p>
          <a:p>
            <a:r>
              <a:rPr lang="en-US" dirty="0"/>
              <a:t>8.   Bob sent a report to the Chairman instead of (attend) _______________ the meeting.</a:t>
            </a:r>
            <a:endParaRPr lang="tr-TR" dirty="0"/>
          </a:p>
          <a:p>
            <a:r>
              <a:rPr lang="en-US" dirty="0"/>
              <a:t>9.   A lot of people dislike (drive) _______________ at night.  </a:t>
            </a:r>
            <a:endParaRPr lang="tr-TR" dirty="0"/>
          </a:p>
          <a:p>
            <a:r>
              <a:rPr lang="en-US" dirty="0"/>
              <a:t>10.</a:t>
            </a:r>
            <a:r>
              <a:rPr lang="en-US" b="1" dirty="0"/>
              <a:t>  </a:t>
            </a:r>
            <a:r>
              <a:rPr lang="en-US" dirty="0"/>
              <a:t>I intend (speak) _______________ to my boss about your complaint</a:t>
            </a:r>
            <a:r>
              <a:rPr lang="tr-TR" dirty="0"/>
              <a:t>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3481637" y="2636912"/>
            <a:ext cx="109036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taking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253437" y="3284984"/>
            <a:ext cx="136287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working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547664" y="4293096"/>
            <a:ext cx="1568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attending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330380" y="4653136"/>
            <a:ext cx="12089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driving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820032" y="5013176"/>
            <a:ext cx="143340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tr-TR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tr-TR" sz="2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speak</a:t>
            </a:r>
            <a:endParaRPr lang="tr-T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304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GERUND </a:t>
            </a:r>
            <a:r>
              <a:rPr lang="tr-TR" dirty="0" err="1"/>
              <a:t>or</a:t>
            </a:r>
            <a:r>
              <a:rPr lang="tr-TR" dirty="0"/>
              <a:t> INFINITIVE 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followed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GERUND.</a:t>
            </a:r>
          </a:p>
          <a:p>
            <a:endParaRPr lang="tr-TR" dirty="0"/>
          </a:p>
          <a:p>
            <a:r>
              <a:rPr lang="tr-TR" i="1" dirty="0" err="1"/>
              <a:t>E.g</a:t>
            </a:r>
            <a:r>
              <a:rPr lang="tr-TR" i="1" dirty="0"/>
              <a:t>.: </a:t>
            </a:r>
            <a:r>
              <a:rPr lang="tr-TR" i="1" dirty="0" err="1"/>
              <a:t>doing</a:t>
            </a:r>
            <a:endParaRPr lang="tr-TR" i="1" dirty="0"/>
          </a:p>
          <a:p>
            <a:endParaRPr lang="tr-TR" dirty="0"/>
          </a:p>
          <a:p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followed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INFINITIVE.</a:t>
            </a:r>
          </a:p>
          <a:p>
            <a:endParaRPr lang="tr-TR" dirty="0"/>
          </a:p>
          <a:p>
            <a:r>
              <a:rPr lang="tr-TR" i="1" dirty="0" err="1"/>
              <a:t>E.g</a:t>
            </a:r>
            <a:r>
              <a:rPr lang="tr-TR" i="1" dirty="0"/>
              <a:t>.: </a:t>
            </a:r>
            <a:r>
              <a:rPr lang="tr-TR" i="1" dirty="0" err="1"/>
              <a:t>to</a:t>
            </a:r>
            <a:r>
              <a:rPr lang="tr-TR" i="1" dirty="0"/>
              <a:t> do</a:t>
            </a:r>
          </a:p>
          <a:p>
            <a:endParaRPr lang="tr-TR" dirty="0"/>
          </a:p>
          <a:p>
            <a:r>
              <a:rPr lang="tr-TR" u="sng" dirty="0" err="1"/>
              <a:t>Here’s</a:t>
            </a:r>
            <a:r>
              <a:rPr lang="tr-TR" u="sng" dirty="0"/>
              <a:t> a </a:t>
            </a:r>
            <a:r>
              <a:rPr lang="tr-TR" u="sng" dirty="0" err="1"/>
              <a:t>table</a:t>
            </a:r>
            <a:r>
              <a:rPr lang="tr-TR" u="sng" dirty="0"/>
              <a:t> </a:t>
            </a:r>
            <a:r>
              <a:rPr lang="tr-TR" u="sng" dirty="0" err="1"/>
              <a:t>to</a:t>
            </a:r>
            <a:r>
              <a:rPr lang="tr-TR" u="sng" dirty="0"/>
              <a:t> </a:t>
            </a:r>
            <a:r>
              <a:rPr lang="tr-TR" u="sng" dirty="0" err="1"/>
              <a:t>help</a:t>
            </a:r>
            <a:r>
              <a:rPr lang="tr-TR" u="sng" dirty="0"/>
              <a:t> </a:t>
            </a:r>
            <a:r>
              <a:rPr lang="tr-TR" u="sng" dirty="0" err="1"/>
              <a:t>you</a:t>
            </a:r>
            <a:r>
              <a:rPr lang="tr-TR" u="sng" dirty="0"/>
              <a:t> </a:t>
            </a:r>
            <a:r>
              <a:rPr lang="tr-TR" u="sng" dirty="0">
                <a:sym typeface="Wingdings" pitchFamily="2" charset="2"/>
              </a:rPr>
              <a:t>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422558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GERUND		  INFINITIVE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      ●  </a:t>
            </a:r>
            <a:r>
              <a:rPr lang="en-US" b="1" u="sng" dirty="0"/>
              <a:t>After verbs that express likes/dislikes</a:t>
            </a:r>
            <a:r>
              <a:rPr lang="en-US" b="1" dirty="0"/>
              <a:t>:    </a:t>
            </a:r>
            <a:r>
              <a:rPr lang="en-US" dirty="0"/>
              <a:t>  </a:t>
            </a:r>
            <a:br>
              <a:rPr lang="en-US" dirty="0"/>
            </a:br>
            <a:r>
              <a:rPr lang="en-US" dirty="0"/>
              <a:t> </a:t>
            </a:r>
            <a:r>
              <a:rPr lang="en-US" b="1" dirty="0"/>
              <a:t>           </a:t>
            </a:r>
            <a:br>
              <a:rPr lang="en-US" b="1" dirty="0"/>
            </a:br>
            <a:r>
              <a:rPr lang="en-US" b="1" dirty="0"/>
              <a:t>like, love, enjoy</a:t>
            </a:r>
            <a:br>
              <a:rPr lang="en-US" b="1" dirty="0"/>
            </a:br>
            <a:r>
              <a:rPr lang="en-US" b="1" dirty="0"/>
              <a:t>dislike, hate</a:t>
            </a:r>
            <a:br>
              <a:rPr lang="en-US" b="1" dirty="0"/>
            </a:br>
            <a:r>
              <a:rPr lang="en-US" b="1" dirty="0"/>
              <a:t>don't mind, can't stand </a:t>
            </a:r>
            <a:endParaRPr lang="tr-TR" b="1" dirty="0"/>
          </a:p>
          <a:p>
            <a:pPr marL="45720" indent="0">
              <a:buNone/>
            </a:pPr>
            <a:r>
              <a:rPr lang="tr-TR" b="1" dirty="0"/>
              <a:t>	 </a:t>
            </a:r>
          </a:p>
          <a:p>
            <a:pPr marL="45720" indent="0">
              <a:buNone/>
            </a:pPr>
            <a:r>
              <a:rPr lang="tr-TR" b="1" i="1" dirty="0"/>
              <a:t>   </a:t>
            </a:r>
            <a:r>
              <a:rPr lang="en-US" b="1" i="1" dirty="0"/>
              <a:t>..... do</a:t>
            </a:r>
            <a:r>
              <a:rPr lang="en-US" b="1" i="1" u="sng" dirty="0"/>
              <a:t>ing</a:t>
            </a:r>
            <a:r>
              <a:rPr lang="en-US" i="1" dirty="0"/>
              <a:t> </a:t>
            </a:r>
            <a:endParaRPr lang="tr-TR" i="1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1" dirty="0"/>
              <a:t>●  </a:t>
            </a:r>
            <a:r>
              <a:rPr lang="en-US" b="1" u="sng" dirty="0"/>
              <a:t>After verbs that  refer to a future event</a:t>
            </a:r>
            <a:r>
              <a:rPr lang="en-US" b="1" dirty="0"/>
              <a:t> :   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 want,  hope,  intend</a:t>
            </a:r>
            <a:br>
              <a:rPr lang="en-US" b="1" dirty="0"/>
            </a:br>
            <a:r>
              <a:rPr lang="en-US" b="1" dirty="0"/>
              <a:t> would like,    promise </a:t>
            </a:r>
            <a:endParaRPr lang="tr-TR" b="1" dirty="0"/>
          </a:p>
          <a:p>
            <a:pPr marL="45720" indent="0">
              <a:buNone/>
            </a:pPr>
            <a:endParaRPr lang="tr-TR" b="1" dirty="0"/>
          </a:p>
          <a:p>
            <a:pPr marL="45720" indent="0">
              <a:buNone/>
            </a:pPr>
            <a:r>
              <a:rPr lang="tr-TR" b="1" dirty="0"/>
              <a:t>    </a:t>
            </a:r>
            <a:r>
              <a:rPr lang="en-US" b="1" i="1" dirty="0"/>
              <a:t>.........  </a:t>
            </a:r>
            <a:r>
              <a:rPr lang="en-US" b="1" i="1" u="sng" dirty="0"/>
              <a:t>to do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74550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GERUND		  INFINITIVE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After certain other verbs,</a:t>
            </a:r>
            <a:r>
              <a:rPr lang="en-US" b="1" dirty="0"/>
              <a:t>  such as :  </a:t>
            </a:r>
            <a:br>
              <a:rPr lang="en-US" b="1" dirty="0"/>
            </a:br>
            <a:r>
              <a:rPr lang="en-US" b="1" dirty="0"/>
              <a:t>        </a:t>
            </a:r>
            <a:br>
              <a:rPr lang="en-US" b="1" dirty="0"/>
            </a:br>
            <a:r>
              <a:rPr lang="en-US" b="1" dirty="0"/>
              <a:t>admit             imagine</a:t>
            </a:r>
            <a:br>
              <a:rPr lang="en-US" b="1" dirty="0"/>
            </a:br>
            <a:r>
              <a:rPr lang="en-US" b="1" dirty="0"/>
              <a:t>appreciate     involve</a:t>
            </a:r>
            <a:br>
              <a:rPr lang="en-US" b="1" dirty="0"/>
            </a:br>
            <a:r>
              <a:rPr lang="en-US" b="1" dirty="0"/>
              <a:t>avoid             keep (on)</a:t>
            </a:r>
            <a:br>
              <a:rPr lang="en-US" b="1" dirty="0"/>
            </a:br>
            <a:r>
              <a:rPr lang="en-US" b="1" dirty="0"/>
              <a:t>consider        mention</a:t>
            </a:r>
            <a:br>
              <a:rPr lang="en-US" b="1" dirty="0"/>
            </a:br>
            <a:r>
              <a:rPr lang="en-US" b="1" dirty="0"/>
              <a:t>delay             miss</a:t>
            </a:r>
            <a:br>
              <a:rPr lang="en-US" b="1" dirty="0"/>
            </a:br>
            <a:r>
              <a:rPr lang="en-US" b="1" dirty="0"/>
              <a:t>deny              postpone</a:t>
            </a:r>
            <a:br>
              <a:rPr lang="en-US" b="1" dirty="0"/>
            </a:br>
            <a:r>
              <a:rPr lang="en-US" b="1" dirty="0"/>
              <a:t>finish             suggest ........ do</a:t>
            </a:r>
            <a:r>
              <a:rPr lang="en-US" b="1" u="sng" dirty="0"/>
              <a:t>ing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1" dirty="0"/>
              <a:t>●  </a:t>
            </a:r>
            <a:r>
              <a:rPr lang="en-US" b="1" u="sng" dirty="0"/>
              <a:t>After certain other verbs, such as </a:t>
            </a:r>
            <a:r>
              <a:rPr lang="en-US" b="1" dirty="0"/>
              <a:t> :      </a:t>
            </a:r>
            <a:br>
              <a:rPr lang="en-US" b="1" dirty="0"/>
            </a:br>
            <a:r>
              <a:rPr lang="en-US" b="1" dirty="0"/>
              <a:t>          </a:t>
            </a:r>
            <a:br>
              <a:rPr lang="en-US" b="1" dirty="0"/>
            </a:br>
            <a:r>
              <a:rPr lang="en-US" b="1" dirty="0"/>
              <a:t>afford           help</a:t>
            </a:r>
            <a:br>
              <a:rPr lang="en-US" b="1" dirty="0"/>
            </a:br>
            <a:r>
              <a:rPr lang="en-US" b="1" dirty="0"/>
              <a:t>agree           learn</a:t>
            </a:r>
            <a:br>
              <a:rPr lang="en-US" b="1" dirty="0"/>
            </a:br>
            <a:r>
              <a:rPr lang="en-US" b="1" dirty="0"/>
              <a:t>arrange        manage</a:t>
            </a:r>
            <a:br>
              <a:rPr lang="en-US" b="1" dirty="0"/>
            </a:br>
            <a:r>
              <a:rPr lang="en-US" b="1" dirty="0"/>
              <a:t>choose         offer</a:t>
            </a:r>
            <a:br>
              <a:rPr lang="en-US" b="1" dirty="0"/>
            </a:br>
            <a:r>
              <a:rPr lang="en-US" b="1" dirty="0"/>
              <a:t>fail               refuse</a:t>
            </a:r>
            <a:br>
              <a:rPr lang="en-US" b="1" dirty="0"/>
            </a:br>
            <a:r>
              <a:rPr lang="en-US" b="1" dirty="0"/>
              <a:t>happen        seem ..............   </a:t>
            </a:r>
            <a:r>
              <a:rPr lang="ru-RU" b="1" u="sng" dirty="0"/>
              <a:t>to do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552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GERUND		  INFINITIVE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b="1" u="sng" dirty="0"/>
              <a:t>After certain expressions</a:t>
            </a:r>
            <a:r>
              <a:rPr lang="en-US" b="1" dirty="0"/>
              <a:t>: 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it's no use ...</a:t>
            </a:r>
            <a:br>
              <a:rPr lang="en-US" b="1" dirty="0"/>
            </a:br>
            <a:r>
              <a:rPr lang="ru-RU" b="1" dirty="0"/>
              <a:t>it's no good ...</a:t>
            </a:r>
            <a:br>
              <a:rPr lang="ru-RU" b="1" dirty="0"/>
            </a:br>
            <a:r>
              <a:rPr lang="ru-RU" b="1" dirty="0"/>
              <a:t>there's no point in .............. do</a:t>
            </a:r>
            <a:r>
              <a:rPr lang="ru-RU" b="1" u="sng" dirty="0"/>
              <a:t>ing</a:t>
            </a:r>
            <a:r>
              <a:rPr lang="ru-RU" dirty="0"/>
              <a:t> </a:t>
            </a:r>
            <a:endParaRPr lang="tr-TR" dirty="0"/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lvl="0"/>
            <a:r>
              <a:rPr lang="en-US" b="1" u="sng" dirty="0"/>
              <a:t>After "too" &amp; "enough"</a:t>
            </a:r>
            <a:r>
              <a:rPr lang="en-US" b="1" dirty="0"/>
              <a:t>:       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too difficult </a:t>
            </a:r>
            <a:br>
              <a:rPr lang="en-US" b="1" dirty="0"/>
            </a:br>
            <a:r>
              <a:rPr lang="en-US" b="1" dirty="0"/>
              <a:t>easy enough  </a:t>
            </a:r>
            <a:endParaRPr lang="tr-TR" b="1" dirty="0"/>
          </a:p>
          <a:p>
            <a:pPr lvl="0"/>
            <a:r>
              <a:rPr lang="en-US" b="1" dirty="0"/>
              <a:t>.....................  </a:t>
            </a:r>
            <a:r>
              <a:rPr lang="ru-RU" b="1" u="sng" dirty="0"/>
              <a:t>to do</a:t>
            </a:r>
            <a:r>
              <a:rPr lang="ru-RU" dirty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247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GERUND		  INFINITIVE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u="sng" dirty="0"/>
              <a:t>After prepositions</a:t>
            </a:r>
            <a:r>
              <a:rPr lang="en-US" b="1" dirty="0"/>
              <a:t> :  </a:t>
            </a:r>
            <a:br>
              <a:rPr lang="en-US" b="1" dirty="0"/>
            </a:br>
            <a:r>
              <a:rPr lang="en-US" b="1" dirty="0"/>
              <a:t>     </a:t>
            </a:r>
            <a:br>
              <a:rPr lang="en-US" b="1" dirty="0"/>
            </a:br>
            <a:r>
              <a:rPr lang="en-US" b="1" dirty="0"/>
              <a:t>interested </a:t>
            </a:r>
            <a:r>
              <a:rPr lang="en-US" b="1" u="sng" dirty="0"/>
              <a:t>in</a:t>
            </a:r>
            <a:r>
              <a:rPr lang="en-US" b="1" dirty="0"/>
              <a:t> ...    </a:t>
            </a:r>
            <a:br>
              <a:rPr lang="en-US" b="1" dirty="0"/>
            </a:br>
            <a:r>
              <a:rPr lang="en-US" b="1" dirty="0"/>
              <a:t>instead </a:t>
            </a:r>
            <a:r>
              <a:rPr lang="en-US" b="1" u="sng" dirty="0"/>
              <a:t>of</a:t>
            </a:r>
            <a:r>
              <a:rPr lang="en-US" b="1" dirty="0"/>
              <a:t> ...</a:t>
            </a:r>
            <a:br>
              <a:rPr lang="en-US" b="1" u="sng" dirty="0"/>
            </a:br>
            <a:r>
              <a:rPr lang="ru-RU" b="1" dirty="0"/>
              <a:t>good </a:t>
            </a:r>
            <a:r>
              <a:rPr lang="ru-RU" b="1" u="sng" dirty="0"/>
              <a:t>at</a:t>
            </a:r>
            <a:r>
              <a:rPr lang="ru-RU" b="1" dirty="0"/>
              <a:t> ...</a:t>
            </a:r>
            <a:br>
              <a:rPr lang="ru-RU" b="1" dirty="0"/>
            </a:br>
            <a:r>
              <a:rPr lang="ru-RU" b="1" dirty="0"/>
              <a:t>before ...</a:t>
            </a:r>
            <a:br>
              <a:rPr lang="ru-RU" b="1" dirty="0"/>
            </a:br>
            <a:r>
              <a:rPr lang="ru-RU" b="1" dirty="0"/>
              <a:t>after ................................... do</a:t>
            </a:r>
            <a:r>
              <a:rPr lang="ru-RU" b="1" u="sng" dirty="0"/>
              <a:t>ing</a:t>
            </a:r>
            <a:br>
              <a:rPr lang="ru-RU" b="1" dirty="0"/>
            </a:b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1" u="sng" dirty="0"/>
              <a:t>After adjectives</a:t>
            </a:r>
            <a:r>
              <a:rPr lang="en-US" b="1" dirty="0"/>
              <a:t>:                   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glad  </a:t>
            </a:r>
            <a:r>
              <a:rPr lang="en-US" b="1" i="1" dirty="0"/>
              <a:t>(ex : glad to know...)</a:t>
            </a:r>
            <a:br>
              <a:rPr lang="en-US" b="1" dirty="0"/>
            </a:br>
            <a:r>
              <a:rPr lang="en-US" b="1" dirty="0"/>
              <a:t>pleased  </a:t>
            </a:r>
            <a:r>
              <a:rPr lang="en-US" b="1" i="1" dirty="0"/>
              <a:t>(ex : pleased to meet you...)</a:t>
            </a:r>
            <a:br>
              <a:rPr lang="en-US" b="1" dirty="0"/>
            </a:br>
            <a:r>
              <a:rPr lang="en-US" b="1" dirty="0"/>
              <a:t>disappointed  </a:t>
            </a:r>
            <a:r>
              <a:rPr lang="en-US" b="1" i="1" dirty="0"/>
              <a:t>(ex : disappointed to hear...) 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07909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GERUND </a:t>
            </a:r>
            <a:r>
              <a:rPr lang="tr-TR" dirty="0" err="1"/>
              <a:t>or</a:t>
            </a:r>
            <a:r>
              <a:rPr lang="tr-TR" dirty="0"/>
              <a:t> INFINITIVE 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The verbs : </a:t>
            </a:r>
            <a:r>
              <a:rPr lang="en-US" sz="2800" b="1" i="1" u="sng" dirty="0"/>
              <a:t>begin/start/continue</a:t>
            </a:r>
            <a:r>
              <a:rPr lang="en-US" sz="2800" b="1" dirty="0"/>
              <a:t> can be followed by the gerund or the infinitive</a:t>
            </a:r>
            <a:endParaRPr lang="tr-TR" sz="2800" b="1" dirty="0"/>
          </a:p>
          <a:p>
            <a:endParaRPr lang="tr-TR" sz="3200" b="1" dirty="0"/>
          </a:p>
          <a:p>
            <a:r>
              <a:rPr lang="en-US" sz="2800" b="1" dirty="0"/>
              <a:t>with little or no change in meaning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548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GERUND </a:t>
            </a:r>
            <a:r>
              <a:rPr lang="tr-TR" dirty="0" err="1"/>
              <a:t>or</a:t>
            </a:r>
            <a:r>
              <a:rPr lang="tr-TR" dirty="0"/>
              <a:t> INFINITIVE 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2708920"/>
            <a:ext cx="7315200" cy="3539527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The verbs : </a:t>
            </a:r>
            <a:r>
              <a:rPr lang="en-US" sz="2800" b="1" i="1" u="sng" dirty="0"/>
              <a:t>stop/try/remember</a:t>
            </a:r>
            <a:r>
              <a:rPr lang="en-US" sz="2800" b="1" dirty="0"/>
              <a:t> can also take both, </a:t>
            </a:r>
            <a:endParaRPr lang="tr-TR" sz="2800" b="1" dirty="0"/>
          </a:p>
          <a:p>
            <a:pPr lvl="0"/>
            <a:endParaRPr lang="tr-TR" sz="2800" b="1" dirty="0"/>
          </a:p>
          <a:p>
            <a:pPr lvl="0"/>
            <a:r>
              <a:rPr lang="en-US" sz="2800" b="1" dirty="0"/>
              <a:t>but the meaning changes</a:t>
            </a:r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9532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WHAT’S THE MEANING?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STOP</a:t>
            </a:r>
          </a:p>
          <a:p>
            <a:endParaRPr lang="tr-TR" dirty="0"/>
          </a:p>
          <a:p>
            <a:r>
              <a:rPr lang="tr-TR" i="1" dirty="0" err="1"/>
              <a:t>I’ve</a:t>
            </a:r>
            <a:r>
              <a:rPr lang="tr-TR" i="1" dirty="0"/>
              <a:t> </a:t>
            </a:r>
            <a:r>
              <a:rPr lang="tr-TR" i="1" dirty="0" err="1"/>
              <a:t>stopped</a:t>
            </a:r>
            <a:r>
              <a:rPr lang="tr-TR" i="1" dirty="0"/>
              <a:t> </a:t>
            </a:r>
            <a:r>
              <a:rPr lang="tr-TR" i="1" dirty="0" err="1"/>
              <a:t>watching</a:t>
            </a:r>
            <a:r>
              <a:rPr lang="tr-TR" i="1" dirty="0"/>
              <a:t> </a:t>
            </a:r>
            <a:r>
              <a:rPr lang="tr-TR" i="1" dirty="0" err="1"/>
              <a:t>cartoons</a:t>
            </a:r>
            <a:r>
              <a:rPr lang="tr-TR" i="1" dirty="0"/>
              <a:t>.</a:t>
            </a:r>
          </a:p>
          <a:p>
            <a:endParaRPr lang="tr-TR" i="1" dirty="0"/>
          </a:p>
          <a:p>
            <a:r>
              <a:rPr lang="tr-TR" dirty="0" err="1"/>
              <a:t>Meaning</a:t>
            </a:r>
            <a:r>
              <a:rPr lang="tr-TR" dirty="0"/>
              <a:t>: Stop an </a:t>
            </a:r>
            <a:r>
              <a:rPr lang="tr-TR" dirty="0" err="1"/>
              <a:t>activity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21175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if">
  <a:themeElements>
    <a:clrScheme name="Perspektif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45</TotalTime>
  <Words>770</Words>
  <Application>Microsoft Office PowerPoint</Application>
  <PresentationFormat>Presentación en pantalla 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Arial</vt:lpstr>
      <vt:lpstr>Wingdings</vt:lpstr>
      <vt:lpstr>Perspektif</vt:lpstr>
      <vt:lpstr>GERUND AND INFINITIVE</vt:lpstr>
      <vt:lpstr>GERUND or INFINITIVE ?</vt:lpstr>
      <vt:lpstr>GERUND    INFINITIVE</vt:lpstr>
      <vt:lpstr>GERUND    INFINITIVE</vt:lpstr>
      <vt:lpstr>GERUND    INFINITIVE</vt:lpstr>
      <vt:lpstr>GERUND    INFINITIVE</vt:lpstr>
      <vt:lpstr>GERUND or INFINITIVE ?</vt:lpstr>
      <vt:lpstr>GERUND or INFINITIVE ?</vt:lpstr>
      <vt:lpstr>WHAT’S THE MEANING?</vt:lpstr>
      <vt:lpstr>WHAT’S THE MEANING?</vt:lpstr>
      <vt:lpstr>WHAT’S THE MEANING?</vt:lpstr>
      <vt:lpstr>WHAT’S THE MEANING?</vt:lpstr>
      <vt:lpstr>WHAT’S THE MEANING?</vt:lpstr>
      <vt:lpstr>WHAT’S THE MEANING?</vt:lpstr>
      <vt:lpstr>WHAT’S THE MEANING?</vt:lpstr>
      <vt:lpstr>WHAT’S THE MEANING?</vt:lpstr>
      <vt:lpstr>Fill in the blanks below with the correct form of the verb in brackets.</vt:lpstr>
      <vt:lpstr>Fill in the blanks below with the correct form of the verb in brackets.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GERUND AND INFINITIVE</dc:title>
  <dc:creator>BENS</dc:creator>
  <cp:lastModifiedBy>Jacqueline Armijos Monar</cp:lastModifiedBy>
  <cp:revision>5</cp:revision>
  <dcterms:created xsi:type="dcterms:W3CDTF">2013-01-10T21:14:55Z</dcterms:created>
  <dcterms:modified xsi:type="dcterms:W3CDTF">2024-10-30T13:44:11Z</dcterms:modified>
</cp:coreProperties>
</file>