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147766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97462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249719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‹Nº›</a:t>
            </a:fld>
            <a:endParaRPr lang="en-US" dirty="0"/>
          </a:p>
        </p:txBody>
      </p:sp>
    </p:spTree>
    <p:extLst>
      <p:ext uri="{BB962C8B-B14F-4D97-AF65-F5344CB8AC3E}">
        <p14:creationId xmlns:p14="http://schemas.microsoft.com/office/powerpoint/2010/main" val="40796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1447767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2572581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3956380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3159104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2651453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2844140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4/2/2024</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2903569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4/2/2024</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‹Nº›</a:t>
            </a:fld>
            <a:endParaRPr lang="en-US"/>
          </a:p>
        </p:txBody>
      </p:sp>
    </p:spTree>
    <p:extLst>
      <p:ext uri="{BB962C8B-B14F-4D97-AF65-F5344CB8AC3E}">
        <p14:creationId xmlns:p14="http://schemas.microsoft.com/office/powerpoint/2010/main" val="426390368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5D478C-A9A5-4832-89D8-703607711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8"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70DF15-E754-42BB-9A78-F070643B1F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980" y="4519947"/>
            <a:ext cx="12208582" cy="23356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639485A-0706-ED14-CDB3-E8981CDE4E22}"/>
              </a:ext>
            </a:extLst>
          </p:cNvPr>
          <p:cNvSpPr>
            <a:spLocks noGrp="1"/>
          </p:cNvSpPr>
          <p:nvPr>
            <p:ph type="ctrTitle"/>
          </p:nvPr>
        </p:nvSpPr>
        <p:spPr>
          <a:xfrm>
            <a:off x="2069331" y="4934601"/>
            <a:ext cx="8031961" cy="882398"/>
          </a:xfrm>
        </p:spPr>
        <p:txBody>
          <a:bodyPr>
            <a:normAutofit/>
          </a:bodyPr>
          <a:lstStyle/>
          <a:p>
            <a:pPr>
              <a:lnSpc>
                <a:spcPct val="90000"/>
              </a:lnSpc>
            </a:pPr>
            <a:r>
              <a:rPr lang="es-EC" sz="2800"/>
              <a:t>CULTURA, PLURICULTURALIDAD Y VALORES ANCESTRALES </a:t>
            </a:r>
          </a:p>
        </p:txBody>
      </p:sp>
      <p:pic>
        <p:nvPicPr>
          <p:cNvPr id="4" name="Picture 3">
            <a:extLst>
              <a:ext uri="{FF2B5EF4-FFF2-40B4-BE49-F238E27FC236}">
                <a16:creationId xmlns:a16="http://schemas.microsoft.com/office/drawing/2014/main" id="{DD10EB9B-EDCB-EA79-6AE6-36A8DCD1C5FB}"/>
              </a:ext>
            </a:extLst>
          </p:cNvPr>
          <p:cNvPicPr>
            <a:picLocks noChangeAspect="1"/>
          </p:cNvPicPr>
          <p:nvPr/>
        </p:nvPicPr>
        <p:blipFill rotWithShape="1">
          <a:blip r:embed="rId2"/>
          <a:srcRect t="32752" b="14812"/>
          <a:stretch/>
        </p:blipFill>
        <p:spPr>
          <a:xfrm>
            <a:off x="-15059" y="1"/>
            <a:ext cx="12200741" cy="4510316"/>
          </a:xfrm>
          <a:prstGeom prst="rect">
            <a:avLst/>
          </a:prstGeom>
        </p:spPr>
      </p:pic>
      <p:grpSp>
        <p:nvGrpSpPr>
          <p:cNvPr id="13" name="Group 12">
            <a:extLst>
              <a:ext uri="{FF2B5EF4-FFF2-40B4-BE49-F238E27FC236}">
                <a16:creationId xmlns:a16="http://schemas.microsoft.com/office/drawing/2014/main" id="{67A83510-2790-4866-911D-2E1588DF5F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432" y="4252353"/>
            <a:ext cx="12157773" cy="494218"/>
            <a:chOff x="18956" y="5952517"/>
            <a:chExt cx="12157773" cy="494218"/>
          </a:xfrm>
          <a:solidFill>
            <a:schemeClr val="bg1"/>
          </a:solidFill>
        </p:grpSpPr>
        <p:sp>
          <p:nvSpPr>
            <p:cNvPr id="14" name="Freeform 10">
              <a:extLst>
                <a:ext uri="{FF2B5EF4-FFF2-40B4-BE49-F238E27FC236}">
                  <a16:creationId xmlns:a16="http://schemas.microsoft.com/office/drawing/2014/main" id="{DAB74ACE-7603-4829-88FE-C3C2B05EBD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37219" y="6356157"/>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5" name="Freeform 15">
              <a:extLst>
                <a:ext uri="{FF2B5EF4-FFF2-40B4-BE49-F238E27FC236}">
                  <a16:creationId xmlns:a16="http://schemas.microsoft.com/office/drawing/2014/main" id="{DE3E37A0-8723-42F4-9435-F06BD01914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139192" y="6359421"/>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6" name="Freeform 18">
              <a:extLst>
                <a:ext uri="{FF2B5EF4-FFF2-40B4-BE49-F238E27FC236}">
                  <a16:creationId xmlns:a16="http://schemas.microsoft.com/office/drawing/2014/main" id="{0C5FE567-8965-4799-B1E6-8A6E1A8488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384660" y="6368396"/>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7" name="Freeform 22">
              <a:extLst>
                <a:ext uri="{FF2B5EF4-FFF2-40B4-BE49-F238E27FC236}">
                  <a16:creationId xmlns:a16="http://schemas.microsoft.com/office/drawing/2014/main" id="{BA3FF2FD-6394-4F97-B186-BD4A98C619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653573" y="630801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8" name="Freeform 8">
              <a:extLst>
                <a:ext uri="{FF2B5EF4-FFF2-40B4-BE49-F238E27FC236}">
                  <a16:creationId xmlns:a16="http://schemas.microsoft.com/office/drawing/2014/main" id="{1A361C9F-AD97-4338-B557-8766AFD033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956" y="595659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9" name="Freeform 19">
              <a:extLst>
                <a:ext uri="{FF2B5EF4-FFF2-40B4-BE49-F238E27FC236}">
                  <a16:creationId xmlns:a16="http://schemas.microsoft.com/office/drawing/2014/main" id="{F4FAA936-A80F-43B5-8A7D-17CC7CF771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709370" y="6291575"/>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 name="Freeform 20">
              <a:extLst>
                <a:ext uri="{FF2B5EF4-FFF2-40B4-BE49-F238E27FC236}">
                  <a16:creationId xmlns:a16="http://schemas.microsoft.com/office/drawing/2014/main" id="{21246F32-1BA7-40E4-9AF9-CA517D4413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452381" y="6295774"/>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 name="Freeform 23">
              <a:extLst>
                <a:ext uri="{FF2B5EF4-FFF2-40B4-BE49-F238E27FC236}">
                  <a16:creationId xmlns:a16="http://schemas.microsoft.com/office/drawing/2014/main" id="{C18EE8CE-BCF9-4C64-B335-C7830B03F3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883090" y="6322699"/>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2" name="Freeform 26">
              <a:extLst>
                <a:ext uri="{FF2B5EF4-FFF2-40B4-BE49-F238E27FC236}">
                  <a16:creationId xmlns:a16="http://schemas.microsoft.com/office/drawing/2014/main" id="{64AC2B2B-568F-4175-8D84-AD8F6B563F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04559" y="6308010"/>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3" name="Freeform 27">
              <a:extLst>
                <a:ext uri="{FF2B5EF4-FFF2-40B4-BE49-F238E27FC236}">
                  <a16:creationId xmlns:a16="http://schemas.microsoft.com/office/drawing/2014/main" id="{D9C6CF5C-8CF6-4274-86E0-CAF4A31F43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937280" y="6282192"/>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4" name="Freeform 28">
              <a:extLst>
                <a:ext uri="{FF2B5EF4-FFF2-40B4-BE49-F238E27FC236}">
                  <a16:creationId xmlns:a16="http://schemas.microsoft.com/office/drawing/2014/main" id="{3BFC56A2-55B3-432A-BD3B-4B2423A68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194538" y="62900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5" name="Freeform 30">
              <a:extLst>
                <a:ext uri="{FF2B5EF4-FFF2-40B4-BE49-F238E27FC236}">
                  <a16:creationId xmlns:a16="http://schemas.microsoft.com/office/drawing/2014/main" id="{BB036CEA-B307-404A-89D6-9414F417D2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42191" y="6338204"/>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6" name="Freeform 43">
              <a:extLst>
                <a:ext uri="{FF2B5EF4-FFF2-40B4-BE49-F238E27FC236}">
                  <a16:creationId xmlns:a16="http://schemas.microsoft.com/office/drawing/2014/main" id="{CB37E5F5-B903-4611-A739-0B7FBE8510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902106" y="6043523"/>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7" name="Freeform 51">
              <a:extLst>
                <a:ext uri="{FF2B5EF4-FFF2-40B4-BE49-F238E27FC236}">
                  <a16:creationId xmlns:a16="http://schemas.microsoft.com/office/drawing/2014/main" id="{B1012F2B-A8F1-4FD5-8E6F-1CC97D0AA8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10297" y="6035458"/>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8" name="Freeform 52">
              <a:extLst>
                <a:ext uri="{FF2B5EF4-FFF2-40B4-BE49-F238E27FC236}">
                  <a16:creationId xmlns:a16="http://schemas.microsoft.com/office/drawing/2014/main" id="{C04C6E0B-838E-4B10-91CA-29C498382A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277444" y="6038724"/>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9" name="Freeform 53">
              <a:extLst>
                <a:ext uri="{FF2B5EF4-FFF2-40B4-BE49-F238E27FC236}">
                  <a16:creationId xmlns:a16="http://schemas.microsoft.com/office/drawing/2014/main" id="{15D6CFEB-4FC5-45C3-8BDF-95EAD1EDFC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71034" y="603546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 name="Freeform 54">
              <a:extLst>
                <a:ext uri="{FF2B5EF4-FFF2-40B4-BE49-F238E27FC236}">
                  <a16:creationId xmlns:a16="http://schemas.microsoft.com/office/drawing/2014/main" id="{EA8E01BA-7055-4707-906A-F08E2E2535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094009" y="6011795"/>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 name="Freeform 55">
              <a:extLst>
                <a:ext uri="{FF2B5EF4-FFF2-40B4-BE49-F238E27FC236}">
                  <a16:creationId xmlns:a16="http://schemas.microsoft.com/office/drawing/2014/main" id="{CDA2DE76-0D5E-4F6F-95E7-508B725F8A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264556" y="604198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2" name="Freeform 56">
              <a:extLst>
                <a:ext uri="{FF2B5EF4-FFF2-40B4-BE49-F238E27FC236}">
                  <a16:creationId xmlns:a16="http://schemas.microsoft.com/office/drawing/2014/main" id="{669578C5-3D06-4B77-A897-A014B441B5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92340" y="5985586"/>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3" name="Freeform 57">
              <a:extLst>
                <a:ext uri="{FF2B5EF4-FFF2-40B4-BE49-F238E27FC236}">
                  <a16:creationId xmlns:a16="http://schemas.microsoft.com/office/drawing/2014/main" id="{85AA3005-AAD0-4587-B352-ECD937D61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037697" y="602077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4" name="Freeform 59">
              <a:extLst>
                <a:ext uri="{FF2B5EF4-FFF2-40B4-BE49-F238E27FC236}">
                  <a16:creationId xmlns:a16="http://schemas.microsoft.com/office/drawing/2014/main" id="{B4E9730F-E8B1-4F7C-BA99-3B3016F104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473186" y="605207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5" name="Freeform 60">
              <a:extLst>
                <a:ext uri="{FF2B5EF4-FFF2-40B4-BE49-F238E27FC236}">
                  <a16:creationId xmlns:a16="http://schemas.microsoft.com/office/drawing/2014/main" id="{A8922D05-C325-4918-84E6-1C62AD7BE0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825017" y="600281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6" name="Freeform 61">
              <a:extLst>
                <a:ext uri="{FF2B5EF4-FFF2-40B4-BE49-F238E27FC236}">
                  <a16:creationId xmlns:a16="http://schemas.microsoft.com/office/drawing/2014/main" id="{38DD42E8-8604-45E3-99FE-72D479AF2C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572460" y="5957121"/>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7" name="Freeform 5">
              <a:extLst>
                <a:ext uri="{FF2B5EF4-FFF2-40B4-BE49-F238E27FC236}">
                  <a16:creationId xmlns:a16="http://schemas.microsoft.com/office/drawing/2014/main" id="{2E946C70-11C9-4C85-BE3B-1149117F38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908414" y="6286792"/>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8" name="Freeform 6">
              <a:extLst>
                <a:ext uri="{FF2B5EF4-FFF2-40B4-BE49-F238E27FC236}">
                  <a16:creationId xmlns:a16="http://schemas.microsoft.com/office/drawing/2014/main" id="{48F637C4-CFB7-4421-9DAB-6730244B2C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634353" y="62661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9" name="Freeform 7">
              <a:extLst>
                <a:ext uri="{FF2B5EF4-FFF2-40B4-BE49-F238E27FC236}">
                  <a16:creationId xmlns:a16="http://schemas.microsoft.com/office/drawing/2014/main" id="{6E137FD9-DCB4-4E5A-960B-350C3627EE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77783" y="6246129"/>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0" name="Freeform 8">
              <a:extLst>
                <a:ext uri="{FF2B5EF4-FFF2-40B4-BE49-F238E27FC236}">
                  <a16:creationId xmlns:a16="http://schemas.microsoft.com/office/drawing/2014/main" id="{9DCD8437-9BFD-44B4-AAC8-75388190F2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82245" y="624294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 name="Freeform 9">
              <a:extLst>
                <a:ext uri="{FF2B5EF4-FFF2-40B4-BE49-F238E27FC236}">
                  <a16:creationId xmlns:a16="http://schemas.microsoft.com/office/drawing/2014/main" id="{C9EEBF9B-D5F1-4EE3-A46A-A5A5E396A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268040" y="6282192"/>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 name="Freeform 11">
              <a:extLst>
                <a:ext uri="{FF2B5EF4-FFF2-40B4-BE49-F238E27FC236}">
                  <a16:creationId xmlns:a16="http://schemas.microsoft.com/office/drawing/2014/main" id="{3A77B17D-E4D2-444B-8D75-F0171A3E85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510851" y="6246285"/>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3" name="Freeform 12">
              <a:extLst>
                <a:ext uri="{FF2B5EF4-FFF2-40B4-BE49-F238E27FC236}">
                  <a16:creationId xmlns:a16="http://schemas.microsoft.com/office/drawing/2014/main" id="{5FDB9442-6054-49E2-948E-D30AD9E09F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028371" y="6264238"/>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4" name="Freeform 13">
              <a:extLst>
                <a:ext uri="{FF2B5EF4-FFF2-40B4-BE49-F238E27FC236}">
                  <a16:creationId xmlns:a16="http://schemas.microsoft.com/office/drawing/2014/main" id="{3E1DF8B7-7CB2-4181-8525-4EE2D5D9EE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56011" y="6301648"/>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5" name="Freeform 14">
              <a:extLst>
                <a:ext uri="{FF2B5EF4-FFF2-40B4-BE49-F238E27FC236}">
                  <a16:creationId xmlns:a16="http://schemas.microsoft.com/office/drawing/2014/main" id="{4B3B2382-7947-4BAF-BF2F-830393F8EF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333279" y="6267101"/>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6" name="Freeform 16">
              <a:extLst>
                <a:ext uri="{FF2B5EF4-FFF2-40B4-BE49-F238E27FC236}">
                  <a16:creationId xmlns:a16="http://schemas.microsoft.com/office/drawing/2014/main" id="{AC95E7F5-BA75-4053-AC8F-81ACC42626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773156" y="62397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7" name="Freeform 17">
              <a:extLst>
                <a:ext uri="{FF2B5EF4-FFF2-40B4-BE49-F238E27FC236}">
                  <a16:creationId xmlns:a16="http://schemas.microsoft.com/office/drawing/2014/main" id="{8D431126-FDB6-42AF-BC9E-58E4C417BA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98709" y="6264239"/>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8" name="Freeform 21">
              <a:extLst>
                <a:ext uri="{FF2B5EF4-FFF2-40B4-BE49-F238E27FC236}">
                  <a16:creationId xmlns:a16="http://schemas.microsoft.com/office/drawing/2014/main" id="{4AA2BE9B-BD88-4958-B98E-7363A0FD5C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47787" y="6218542"/>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9" name="Freeform 25">
              <a:extLst>
                <a:ext uri="{FF2B5EF4-FFF2-40B4-BE49-F238E27FC236}">
                  <a16:creationId xmlns:a16="http://schemas.microsoft.com/office/drawing/2014/main" id="{BA18EADE-8501-4251-ADCD-EB02B73DF1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90115" y="6200589"/>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0" name="Freeform 29">
              <a:extLst>
                <a:ext uri="{FF2B5EF4-FFF2-40B4-BE49-F238E27FC236}">
                  <a16:creationId xmlns:a16="http://schemas.microsoft.com/office/drawing/2014/main" id="{D1886B2F-FFB5-4032-A012-EAE8464DDA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11181" y="6179372"/>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1" name="Freeform 31">
              <a:extLst>
                <a:ext uri="{FF2B5EF4-FFF2-40B4-BE49-F238E27FC236}">
                  <a16:creationId xmlns:a16="http://schemas.microsoft.com/office/drawing/2014/main" id="{65048464-3972-4F85-858C-BD0D6CC8A6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3201" y="624134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2" name="Freeform 32">
              <a:extLst>
                <a:ext uri="{FF2B5EF4-FFF2-40B4-BE49-F238E27FC236}">
                  <a16:creationId xmlns:a16="http://schemas.microsoft.com/office/drawing/2014/main" id="{9B136B45-B116-4EA4-802D-0D9EC238C9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406775" y="597944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3" name="Freeform 33">
              <a:extLst>
                <a:ext uri="{FF2B5EF4-FFF2-40B4-BE49-F238E27FC236}">
                  <a16:creationId xmlns:a16="http://schemas.microsoft.com/office/drawing/2014/main" id="{F7DA7C34-DDA0-41AB-A47F-E981F63E23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327423" y="602840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4" name="Freeform 34">
              <a:extLst>
                <a:ext uri="{FF2B5EF4-FFF2-40B4-BE49-F238E27FC236}">
                  <a16:creationId xmlns:a16="http://schemas.microsoft.com/office/drawing/2014/main" id="{BB16C09B-E126-49FC-B0C4-2CB43FA0387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34031" y="6019431"/>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5" name="Freeform 35">
              <a:extLst>
                <a:ext uri="{FF2B5EF4-FFF2-40B4-BE49-F238E27FC236}">
                  <a16:creationId xmlns:a16="http://schemas.microsoft.com/office/drawing/2014/main" id="{A12A7CBF-E4C8-4085-88C3-03102FE468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24491" y="601290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6" name="Freeform 36">
              <a:extLst>
                <a:ext uri="{FF2B5EF4-FFF2-40B4-BE49-F238E27FC236}">
                  <a16:creationId xmlns:a16="http://schemas.microsoft.com/office/drawing/2014/main" id="{55CA9A4D-ABE6-426B-B7F0-F5B933349C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57884" y="598271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7" name="Freeform 37">
              <a:extLst>
                <a:ext uri="{FF2B5EF4-FFF2-40B4-BE49-F238E27FC236}">
                  <a16:creationId xmlns:a16="http://schemas.microsoft.com/office/drawing/2014/main" id="{8A4F3A5B-B199-4716-ADF4-5E33A7C0D1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49584" y="5970470"/>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8" name="Freeform 38">
              <a:extLst>
                <a:ext uri="{FF2B5EF4-FFF2-40B4-BE49-F238E27FC236}">
                  <a16:creationId xmlns:a16="http://schemas.microsoft.com/office/drawing/2014/main" id="{5846F32E-5DDD-4AF4-BE1C-5F1A3FF10D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29398" y="601045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59" name="Freeform 39">
              <a:extLst>
                <a:ext uri="{FF2B5EF4-FFF2-40B4-BE49-F238E27FC236}">
                  <a16:creationId xmlns:a16="http://schemas.microsoft.com/office/drawing/2014/main" id="{AFE38B2F-69BC-4661-84A3-EA04CDC3FE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580384" y="5998215"/>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0" name="Freeform 40">
              <a:extLst>
                <a:ext uri="{FF2B5EF4-FFF2-40B4-BE49-F238E27FC236}">
                  <a16:creationId xmlns:a16="http://schemas.microsoft.com/office/drawing/2014/main" id="{5CA6F12C-4208-48A6-B7B0-DD18CB3992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21911" y="5994951"/>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1" name="Freeform 41">
              <a:extLst>
                <a:ext uri="{FF2B5EF4-FFF2-40B4-BE49-F238E27FC236}">
                  <a16:creationId xmlns:a16="http://schemas.microsoft.com/office/drawing/2014/main" id="{0F08EA53-C6C6-49F1-B8DA-E20FFD6078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8116" y="59949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2" name="Freeform 42">
              <a:extLst>
                <a:ext uri="{FF2B5EF4-FFF2-40B4-BE49-F238E27FC236}">
                  <a16:creationId xmlns:a16="http://schemas.microsoft.com/office/drawing/2014/main" id="{6B6EA655-7497-4604-92DF-43CE7322ED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0716" y="5973734"/>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3" name="Freeform 44">
              <a:extLst>
                <a:ext uri="{FF2B5EF4-FFF2-40B4-BE49-F238E27FC236}">
                  <a16:creationId xmlns:a16="http://schemas.microsoft.com/office/drawing/2014/main" id="{082FFE9A-67C2-471A-AF37-ED9C238DB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639354" y="597699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4" name="Freeform 45">
              <a:extLst>
                <a:ext uri="{FF2B5EF4-FFF2-40B4-BE49-F238E27FC236}">
                  <a16:creationId xmlns:a16="http://schemas.microsoft.com/office/drawing/2014/main" id="{B0FD6176-7431-446D-91DB-56644A93C1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906" y="5952517"/>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5" name="Freeform 46">
              <a:extLst>
                <a:ext uri="{FF2B5EF4-FFF2-40B4-BE49-F238E27FC236}">
                  <a16:creationId xmlns:a16="http://schemas.microsoft.com/office/drawing/2014/main" id="{A46603FA-6405-410B-AD8A-3D75BE7A85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895937" y="6000664"/>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6" name="Freeform 47">
              <a:extLst>
                <a:ext uri="{FF2B5EF4-FFF2-40B4-BE49-F238E27FC236}">
                  <a16:creationId xmlns:a16="http://schemas.microsoft.com/office/drawing/2014/main" id="{6BE439BF-AE87-4F53-9DC9-72414AD1F1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865326" y="5973733"/>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7" name="Freeform 48">
              <a:extLst>
                <a:ext uri="{FF2B5EF4-FFF2-40B4-BE49-F238E27FC236}">
                  <a16:creationId xmlns:a16="http://schemas.microsoft.com/office/drawing/2014/main" id="{55C88911-7FE8-4196-8D02-DAB1B62D97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115444" y="59927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8" name="Freeform 49">
              <a:extLst>
                <a:ext uri="{FF2B5EF4-FFF2-40B4-BE49-F238E27FC236}">
                  <a16:creationId xmlns:a16="http://schemas.microsoft.com/office/drawing/2014/main" id="{BAD26C77-660F-4C9C-9A98-234048198B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5687" y="5955781"/>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69" name="Freeform 8">
              <a:extLst>
                <a:ext uri="{FF2B5EF4-FFF2-40B4-BE49-F238E27FC236}">
                  <a16:creationId xmlns:a16="http://schemas.microsoft.com/office/drawing/2014/main" id="{507A2021-3F23-43FC-AB0D-130B575906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83670" y="601943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0" name="Freeform 106">
              <a:extLst>
                <a:ext uri="{FF2B5EF4-FFF2-40B4-BE49-F238E27FC236}">
                  <a16:creationId xmlns:a16="http://schemas.microsoft.com/office/drawing/2014/main" id="{CB855C11-52EB-43D9-8831-1A26FCE12A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451" y="620454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1" name="Freeform 19">
              <a:extLst>
                <a:ext uri="{FF2B5EF4-FFF2-40B4-BE49-F238E27FC236}">
                  <a16:creationId xmlns:a16="http://schemas.microsoft.com/office/drawing/2014/main" id="{1A6AD416-1A17-49A9-8301-8C0A5A78CA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397390" y="6351960"/>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2" name="Freeform 20">
              <a:extLst>
                <a:ext uri="{FF2B5EF4-FFF2-40B4-BE49-F238E27FC236}">
                  <a16:creationId xmlns:a16="http://schemas.microsoft.com/office/drawing/2014/main" id="{F03687D9-14CC-461B-B4B5-907E10B6A1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40401" y="635615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3" name="Freeform 26">
              <a:extLst>
                <a:ext uri="{FF2B5EF4-FFF2-40B4-BE49-F238E27FC236}">
                  <a16:creationId xmlns:a16="http://schemas.microsoft.com/office/drawing/2014/main" id="{FCC639BE-A7F9-46A2-955A-3ACA454554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2049121" y="6351959"/>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4" name="Freeform 27">
              <a:extLst>
                <a:ext uri="{FF2B5EF4-FFF2-40B4-BE49-F238E27FC236}">
                  <a16:creationId xmlns:a16="http://schemas.microsoft.com/office/drawing/2014/main" id="{B3FED40E-A961-4D78-947A-5AC1BD510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625300" y="634257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5" name="Freeform 28">
              <a:extLst>
                <a:ext uri="{FF2B5EF4-FFF2-40B4-BE49-F238E27FC236}">
                  <a16:creationId xmlns:a16="http://schemas.microsoft.com/office/drawing/2014/main" id="{1445BCDF-9E07-46AD-A6B5-5BEFA223C1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851300" y="63519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6" name="Freeform 55">
              <a:extLst>
                <a:ext uri="{FF2B5EF4-FFF2-40B4-BE49-F238E27FC236}">
                  <a16:creationId xmlns:a16="http://schemas.microsoft.com/office/drawing/2014/main" id="{23324DC7-93D9-451A-9ABF-1B4D92BF22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988188" y="608391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7" name="Freeform 56">
              <a:extLst>
                <a:ext uri="{FF2B5EF4-FFF2-40B4-BE49-F238E27FC236}">
                  <a16:creationId xmlns:a16="http://schemas.microsoft.com/office/drawing/2014/main" id="{003474BA-A947-4598-96BB-BAACE2411D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080360" y="604597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8" name="Freeform 57">
              <a:extLst>
                <a:ext uri="{FF2B5EF4-FFF2-40B4-BE49-F238E27FC236}">
                  <a16:creationId xmlns:a16="http://schemas.microsoft.com/office/drawing/2014/main" id="{04426A72-0FD0-478F-AAC5-B49E142535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725717" y="608115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79" name="Freeform 60">
              <a:extLst>
                <a:ext uri="{FF2B5EF4-FFF2-40B4-BE49-F238E27FC236}">
                  <a16:creationId xmlns:a16="http://schemas.microsoft.com/office/drawing/2014/main" id="{17260BB0-9DCA-4927-89A5-1314AD40EB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513037" y="606320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0" name="Freeform 61">
              <a:extLst>
                <a:ext uri="{FF2B5EF4-FFF2-40B4-BE49-F238E27FC236}">
                  <a16:creationId xmlns:a16="http://schemas.microsoft.com/office/drawing/2014/main" id="{F459656F-63AC-4FC7-8D12-282B9B0C4C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260480" y="6017506"/>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1" name="Freeform 5">
              <a:extLst>
                <a:ext uri="{FF2B5EF4-FFF2-40B4-BE49-F238E27FC236}">
                  <a16:creationId xmlns:a16="http://schemas.microsoft.com/office/drawing/2014/main" id="{5C345A48-BE33-4B10-AF97-207DC7E2CC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96434" y="6347177"/>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2" name="Freeform 6">
              <a:extLst>
                <a:ext uri="{FF2B5EF4-FFF2-40B4-BE49-F238E27FC236}">
                  <a16:creationId xmlns:a16="http://schemas.microsoft.com/office/drawing/2014/main" id="{65503F74-3A89-46DD-AD4D-9BB164E252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310592" y="63458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3" name="Freeform 7">
              <a:extLst>
                <a:ext uri="{FF2B5EF4-FFF2-40B4-BE49-F238E27FC236}">
                  <a16:creationId xmlns:a16="http://schemas.microsoft.com/office/drawing/2014/main" id="{5D8D4A6C-9C30-46E6-953F-8FFE24534F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65803" y="6306514"/>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4" name="Freeform 8">
              <a:extLst>
                <a:ext uri="{FF2B5EF4-FFF2-40B4-BE49-F238E27FC236}">
                  <a16:creationId xmlns:a16="http://schemas.microsoft.com/office/drawing/2014/main" id="{844B12AB-BDBA-412B-8127-0671AB6BF8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0714" y="633931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5" name="Freeform 9">
              <a:extLst>
                <a:ext uri="{FF2B5EF4-FFF2-40B4-BE49-F238E27FC236}">
                  <a16:creationId xmlns:a16="http://schemas.microsoft.com/office/drawing/2014/main" id="{84AE8FA4-8AC5-4D0E-9FF8-B6F6D961FC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956060" y="6342577"/>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6" name="Freeform 11">
              <a:extLst>
                <a:ext uri="{FF2B5EF4-FFF2-40B4-BE49-F238E27FC236}">
                  <a16:creationId xmlns:a16="http://schemas.microsoft.com/office/drawing/2014/main" id="{462515DF-512D-49E0-B5FE-637D9E352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198871" y="6306670"/>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7" name="Freeform 12">
              <a:extLst>
                <a:ext uri="{FF2B5EF4-FFF2-40B4-BE49-F238E27FC236}">
                  <a16:creationId xmlns:a16="http://schemas.microsoft.com/office/drawing/2014/main" id="{342CB8A0-096D-4A9F-B962-294DB670BD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716391" y="6324623"/>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8" name="Freeform 13">
              <a:extLst>
                <a:ext uri="{FF2B5EF4-FFF2-40B4-BE49-F238E27FC236}">
                  <a16:creationId xmlns:a16="http://schemas.microsoft.com/office/drawing/2014/main" id="{6870353D-6B96-4946-8BB5-015BF6E6E2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44031" y="6362033"/>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89" name="Freeform 14">
              <a:extLst>
                <a:ext uri="{FF2B5EF4-FFF2-40B4-BE49-F238E27FC236}">
                  <a16:creationId xmlns:a16="http://schemas.microsoft.com/office/drawing/2014/main" id="{20249E38-6114-4065-8836-941D6C55D5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70859" y="6318096"/>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0" name="Freeform 16">
              <a:extLst>
                <a:ext uri="{FF2B5EF4-FFF2-40B4-BE49-F238E27FC236}">
                  <a16:creationId xmlns:a16="http://schemas.microsoft.com/office/drawing/2014/main" id="{BDA5073D-3C1B-4779-8DEF-FD9CD5308D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461176" y="6300142"/>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1" name="Freeform 17">
              <a:extLst>
                <a:ext uri="{FF2B5EF4-FFF2-40B4-BE49-F238E27FC236}">
                  <a16:creationId xmlns:a16="http://schemas.microsoft.com/office/drawing/2014/main" id="{79505220-ED85-46B5-A218-0991FA5794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39205" y="634135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2" name="Freeform 21">
              <a:extLst>
                <a:ext uri="{FF2B5EF4-FFF2-40B4-BE49-F238E27FC236}">
                  <a16:creationId xmlns:a16="http://schemas.microsoft.com/office/drawing/2014/main" id="{A8513416-DF87-4A83-8026-AF40654BAE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30057" y="6318096"/>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3" name="Freeform 25">
              <a:extLst>
                <a:ext uri="{FF2B5EF4-FFF2-40B4-BE49-F238E27FC236}">
                  <a16:creationId xmlns:a16="http://schemas.microsoft.com/office/drawing/2014/main" id="{AF0489C4-7984-4A49-9D02-ACE2DD3EC8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30591" y="630912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4" name="Freeform 29">
              <a:extLst>
                <a:ext uri="{FF2B5EF4-FFF2-40B4-BE49-F238E27FC236}">
                  <a16:creationId xmlns:a16="http://schemas.microsoft.com/office/drawing/2014/main" id="{3DB0DE7C-BF6D-4059-94C4-FD4D6E7BA9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497041" y="6299934"/>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5" name="Freeform 31">
              <a:extLst>
                <a:ext uri="{FF2B5EF4-FFF2-40B4-BE49-F238E27FC236}">
                  <a16:creationId xmlns:a16="http://schemas.microsoft.com/office/drawing/2014/main" id="{5B58E23E-6D06-4F24-B6F8-98AE632C2A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207517" y="633698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6" name="Freeform 32">
              <a:extLst>
                <a:ext uri="{FF2B5EF4-FFF2-40B4-BE49-F238E27FC236}">
                  <a16:creationId xmlns:a16="http://schemas.microsoft.com/office/drawing/2014/main" id="{7D87D95A-4B48-4140-BB5C-9A33AACBF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94795" y="603983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7" name="Freeform 33">
              <a:extLst>
                <a:ext uri="{FF2B5EF4-FFF2-40B4-BE49-F238E27FC236}">
                  <a16:creationId xmlns:a16="http://schemas.microsoft.com/office/drawing/2014/main" id="{6D78BEA4-B995-4BEC-A3B4-C580D646AD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015443" y="60887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8" name="Freeform 34">
              <a:extLst>
                <a:ext uri="{FF2B5EF4-FFF2-40B4-BE49-F238E27FC236}">
                  <a16:creationId xmlns:a16="http://schemas.microsoft.com/office/drawing/2014/main" id="{C075F1AC-7155-4487-8B7A-0C74E2C65D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22051" y="607981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99" name="Freeform 35">
              <a:extLst>
                <a:ext uri="{FF2B5EF4-FFF2-40B4-BE49-F238E27FC236}">
                  <a16:creationId xmlns:a16="http://schemas.microsoft.com/office/drawing/2014/main" id="{2923812A-0930-464A-B863-8232CDF9BE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806684" y="607679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0" name="Freeform 36">
              <a:extLst>
                <a:ext uri="{FF2B5EF4-FFF2-40B4-BE49-F238E27FC236}">
                  <a16:creationId xmlns:a16="http://schemas.microsoft.com/office/drawing/2014/main" id="{5B22D5AF-1F95-4943-ADBD-50BF0DDC9B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345904" y="60430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1" name="Freeform 37">
              <a:extLst>
                <a:ext uri="{FF2B5EF4-FFF2-40B4-BE49-F238E27FC236}">
                  <a16:creationId xmlns:a16="http://schemas.microsoft.com/office/drawing/2014/main" id="{09709304-5160-4325-BE4E-F970450FA8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37604" y="6030855"/>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2" name="Freeform 38">
              <a:extLst>
                <a:ext uri="{FF2B5EF4-FFF2-40B4-BE49-F238E27FC236}">
                  <a16:creationId xmlns:a16="http://schemas.microsoft.com/office/drawing/2014/main" id="{6086BD94-D139-4DEE-9FB6-849360DAB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517418" y="6070840"/>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 name="Freeform 39">
              <a:extLst>
                <a:ext uri="{FF2B5EF4-FFF2-40B4-BE49-F238E27FC236}">
                  <a16:creationId xmlns:a16="http://schemas.microsoft.com/office/drawing/2014/main" id="{84B8A4B1-C709-4864-851E-6A76DE4E52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268404" y="6058600"/>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4" name="Freeform 40">
              <a:extLst>
                <a:ext uri="{FF2B5EF4-FFF2-40B4-BE49-F238E27FC236}">
                  <a16:creationId xmlns:a16="http://schemas.microsoft.com/office/drawing/2014/main" id="{51183B3E-65BA-45BB-9238-E5553DA7E2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09931" y="6055336"/>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5" name="Freeform 41">
              <a:extLst>
                <a:ext uri="{FF2B5EF4-FFF2-40B4-BE49-F238E27FC236}">
                  <a16:creationId xmlns:a16="http://schemas.microsoft.com/office/drawing/2014/main" id="{B456CBC6-D8DB-4226-8743-8355D0C1E2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126136" y="6055335"/>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6" name="Freeform 42">
              <a:extLst>
                <a:ext uri="{FF2B5EF4-FFF2-40B4-BE49-F238E27FC236}">
                  <a16:creationId xmlns:a16="http://schemas.microsoft.com/office/drawing/2014/main" id="{2A43AE63-9201-415C-A88E-C52685BF9A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98736" y="60341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7" name="Freeform 44">
              <a:extLst>
                <a:ext uri="{FF2B5EF4-FFF2-40B4-BE49-F238E27FC236}">
                  <a16:creationId xmlns:a16="http://schemas.microsoft.com/office/drawing/2014/main" id="{0BB8C75E-6B9A-4E95-85CF-ACD2D2AD2B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327374" y="603738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8" name="Freeform 45">
              <a:extLst>
                <a:ext uri="{FF2B5EF4-FFF2-40B4-BE49-F238E27FC236}">
                  <a16:creationId xmlns:a16="http://schemas.microsoft.com/office/drawing/2014/main" id="{F593E6EC-FB46-40CB-825C-C1305B1FB1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555926" y="601290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9" name="Freeform 46">
              <a:extLst>
                <a:ext uri="{FF2B5EF4-FFF2-40B4-BE49-F238E27FC236}">
                  <a16:creationId xmlns:a16="http://schemas.microsoft.com/office/drawing/2014/main" id="{517F36F0-8630-4831-9057-6CA9B217BE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83957" y="606104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0" name="Freeform 47">
              <a:extLst>
                <a:ext uri="{FF2B5EF4-FFF2-40B4-BE49-F238E27FC236}">
                  <a16:creationId xmlns:a16="http://schemas.microsoft.com/office/drawing/2014/main" id="{9614B5E6-3CE1-465E-8381-646179E1B1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553346" y="6034118"/>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1" name="Freeform 48">
              <a:extLst>
                <a:ext uri="{FF2B5EF4-FFF2-40B4-BE49-F238E27FC236}">
                  <a16:creationId xmlns:a16="http://schemas.microsoft.com/office/drawing/2014/main" id="{5A40C31A-16AE-42C0-AC3B-52DCA2F5A2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804575" y="6052072"/>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12" name="Freeform 49">
              <a:extLst>
                <a:ext uri="{FF2B5EF4-FFF2-40B4-BE49-F238E27FC236}">
                  <a16:creationId xmlns:a16="http://schemas.microsoft.com/office/drawing/2014/main" id="{CE95CDB5-B8FA-431B-B9BE-7791AD92C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03707" y="601616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grpSp>
    </p:spTree>
    <p:extLst>
      <p:ext uri="{BB962C8B-B14F-4D97-AF65-F5344CB8AC3E}">
        <p14:creationId xmlns:p14="http://schemas.microsoft.com/office/powerpoint/2010/main" val="2978123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958EFC-2AF1-2980-B2F1-7D1EDD5F6E48}"/>
              </a:ext>
            </a:extLst>
          </p:cNvPr>
          <p:cNvSpPr>
            <a:spLocks noGrp="1"/>
          </p:cNvSpPr>
          <p:nvPr>
            <p:ph type="title"/>
          </p:nvPr>
        </p:nvSpPr>
        <p:spPr/>
        <p:txBody>
          <a:bodyPr/>
          <a:lstStyle/>
          <a:p>
            <a:r>
              <a:rPr lang="es-EC" dirty="0"/>
              <a:t>Valores ancestrales </a:t>
            </a:r>
          </a:p>
        </p:txBody>
      </p:sp>
      <p:sp>
        <p:nvSpPr>
          <p:cNvPr id="3" name="Marcador de contenido 2">
            <a:extLst>
              <a:ext uri="{FF2B5EF4-FFF2-40B4-BE49-F238E27FC236}">
                <a16:creationId xmlns:a16="http://schemas.microsoft.com/office/drawing/2014/main" id="{A86F9851-5B91-03BD-5205-B0E119343474}"/>
              </a:ext>
            </a:extLst>
          </p:cNvPr>
          <p:cNvSpPr>
            <a:spLocks noGrp="1"/>
          </p:cNvSpPr>
          <p:nvPr>
            <p:ph idx="1"/>
          </p:nvPr>
        </p:nvSpPr>
        <p:spPr/>
        <p:txBody>
          <a:bodyPr>
            <a:normAutofit/>
          </a:bodyPr>
          <a:lstStyle/>
          <a:p>
            <a:pPr algn="l"/>
            <a:r>
              <a:rPr lang="es-MX" b="0" i="0" dirty="0">
                <a:solidFill>
                  <a:srgbClr val="585A5D"/>
                </a:solidFill>
                <a:effectLst/>
                <a:latin typeface="miCentury"/>
              </a:rPr>
              <a:t>Los valores ancestrales constituyen una fuerza psicológica, moral de las personas, es decir, son formas de actuar sobre las diferentes realidades además es muy importante reflexionar sobre los valores culturales andinos, porque tiene un sentido de desarrollo personal y social que nos induce a entender, comprender la convivencia desde lo individual, hasta la comunidad con la sociedad.</a:t>
            </a:r>
          </a:p>
          <a:p>
            <a:endParaRPr lang="es-EC" dirty="0"/>
          </a:p>
        </p:txBody>
      </p:sp>
    </p:spTree>
    <p:extLst>
      <p:ext uri="{BB962C8B-B14F-4D97-AF65-F5344CB8AC3E}">
        <p14:creationId xmlns:p14="http://schemas.microsoft.com/office/powerpoint/2010/main" val="2524840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A636FF-43A6-6357-E284-8F0D7D641FBD}"/>
              </a:ext>
            </a:extLst>
          </p:cNvPr>
          <p:cNvSpPr>
            <a:spLocks noGrp="1"/>
          </p:cNvSpPr>
          <p:nvPr>
            <p:ph idx="1"/>
          </p:nvPr>
        </p:nvSpPr>
        <p:spPr/>
        <p:txBody>
          <a:bodyPr/>
          <a:lstStyle/>
          <a:p>
            <a:r>
              <a:rPr lang="es-MX" b="0" i="0" dirty="0">
                <a:solidFill>
                  <a:srgbClr val="585A5D"/>
                </a:solidFill>
                <a:effectLst/>
                <a:latin typeface="miCentury"/>
              </a:rPr>
              <a:t>Estos valores en el mundo andino son imprescindibles para el funcionamiento de las personas como también de las comunidades, porque los valores forman el carácter, el ser personal. </a:t>
            </a:r>
          </a:p>
          <a:p>
            <a:endParaRPr lang="es-MX" dirty="0">
              <a:solidFill>
                <a:srgbClr val="585A5D"/>
              </a:solidFill>
              <a:latin typeface="miCentury"/>
            </a:endParaRPr>
          </a:p>
          <a:p>
            <a:r>
              <a:rPr lang="es-MX" b="0" i="0" dirty="0">
                <a:solidFill>
                  <a:srgbClr val="585A5D"/>
                </a:solidFill>
                <a:effectLst/>
                <a:latin typeface="miCentury"/>
              </a:rPr>
              <a:t>En la cultura andina estas actitudes están basadas en la paridad y la complementariedad, también son valores que orientan el comportamiento humano hacia la ejecución de una actividad y la transformación social, entonces es el desarrollo de las comunidades.</a:t>
            </a:r>
          </a:p>
          <a:p>
            <a:endParaRPr lang="es-EC" dirty="0"/>
          </a:p>
        </p:txBody>
      </p:sp>
    </p:spTree>
    <p:extLst>
      <p:ext uri="{BB962C8B-B14F-4D97-AF65-F5344CB8AC3E}">
        <p14:creationId xmlns:p14="http://schemas.microsoft.com/office/powerpoint/2010/main" val="29165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0"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8" name="Rectangle 67">
            <a:extLst>
              <a:ext uri="{FF2B5EF4-FFF2-40B4-BE49-F238E27FC236}">
                <a16:creationId xmlns:a16="http://schemas.microsoft.com/office/drawing/2014/main" id="{58789E63-C78D-4210-8A38-DD6FB3B6B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mano sujetando la bola">
            <a:extLst>
              <a:ext uri="{FF2B5EF4-FFF2-40B4-BE49-F238E27FC236}">
                <a16:creationId xmlns:a16="http://schemas.microsoft.com/office/drawing/2014/main" id="{0F2B37A3-A247-A8FA-0738-53EFC040DB88}"/>
              </a:ext>
            </a:extLst>
          </p:cNvPr>
          <p:cNvPicPr>
            <a:picLocks noChangeAspect="1"/>
          </p:cNvPicPr>
          <p:nvPr/>
        </p:nvPicPr>
        <p:blipFill rotWithShape="1">
          <a:blip r:embed="rId2"/>
          <a:srcRect b="15414"/>
          <a:stretch/>
        </p:blipFill>
        <p:spPr>
          <a:xfrm>
            <a:off x="20" y="10"/>
            <a:ext cx="12191980" cy="6857990"/>
          </a:xfrm>
          <a:prstGeom prst="rect">
            <a:avLst/>
          </a:prstGeom>
        </p:spPr>
      </p:pic>
      <p:sp>
        <p:nvSpPr>
          <p:cNvPr id="70" name="Rectangle 69">
            <a:extLst>
              <a:ext uri="{FF2B5EF4-FFF2-40B4-BE49-F238E27FC236}">
                <a16:creationId xmlns:a16="http://schemas.microsoft.com/office/drawing/2014/main" id="{AC8494C5-ED44-4EAD-9213-4FBAA4BB74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82" cy="4213412"/>
          </a:xfrm>
          <a:prstGeom prst="rect">
            <a:avLst/>
          </a:prstGeom>
          <a:gradFill>
            <a:gsLst>
              <a:gs pos="100000">
                <a:srgbClr val="000000">
                  <a:alpha val="0"/>
                </a:srgbClr>
              </a:gs>
              <a:gs pos="0">
                <a:schemeClr val="tx1"/>
              </a:gs>
              <a:gs pos="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AB59D25-F879-7E16-33E6-A76E022CE7E3}"/>
              </a:ext>
            </a:extLst>
          </p:cNvPr>
          <p:cNvSpPr>
            <a:spLocks noGrp="1"/>
          </p:cNvSpPr>
          <p:nvPr>
            <p:ph type="title"/>
          </p:nvPr>
        </p:nvSpPr>
        <p:spPr>
          <a:xfrm>
            <a:off x="1809750" y="573741"/>
            <a:ext cx="8572500" cy="1733178"/>
          </a:xfrm>
        </p:spPr>
        <p:txBody>
          <a:bodyPr vert="horz" lIns="91440" tIns="45720" rIns="91440" bIns="45720" rtlCol="0" anchor="b">
            <a:normAutofit/>
          </a:bodyPr>
          <a:lstStyle/>
          <a:p>
            <a:pPr algn="ctr"/>
            <a:r>
              <a:rPr lang="en-US" sz="5400" dirty="0">
                <a:solidFill>
                  <a:srgbClr val="FFFFFF"/>
                </a:solidFill>
              </a:rPr>
              <a:t>Cultura </a:t>
            </a:r>
          </a:p>
        </p:txBody>
      </p:sp>
    </p:spTree>
    <p:extLst>
      <p:ext uri="{BB962C8B-B14F-4D97-AF65-F5344CB8AC3E}">
        <p14:creationId xmlns:p14="http://schemas.microsoft.com/office/powerpoint/2010/main" val="3034940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EA03E02-DC10-B3C2-52AD-319151080338}"/>
              </a:ext>
            </a:extLst>
          </p:cNvPr>
          <p:cNvSpPr>
            <a:spLocks noGrp="1"/>
          </p:cNvSpPr>
          <p:nvPr>
            <p:ph idx="1"/>
          </p:nvPr>
        </p:nvSpPr>
        <p:spPr/>
        <p:txBody>
          <a:bodyPr/>
          <a:lstStyle/>
          <a:p>
            <a:r>
              <a:rPr lang="es-MX" dirty="0"/>
              <a:t>Cultura es el conjunto aprendido de tradiciones y estilos de vida, socialmente adquiridos, de los miembros de una sociedad, incluyendo sus modos pautados y repetitivos de pensar, sentir y actuar (es decir, su conducta).</a:t>
            </a:r>
            <a:endParaRPr lang="es-EC" dirty="0"/>
          </a:p>
        </p:txBody>
      </p:sp>
    </p:spTree>
    <p:extLst>
      <p:ext uri="{BB962C8B-B14F-4D97-AF65-F5344CB8AC3E}">
        <p14:creationId xmlns:p14="http://schemas.microsoft.com/office/powerpoint/2010/main" val="1192371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1B0E-0AD9-075D-EE5E-1ABC3193DE43}"/>
              </a:ext>
            </a:extLst>
          </p:cNvPr>
          <p:cNvSpPr>
            <a:spLocks noGrp="1"/>
          </p:cNvSpPr>
          <p:nvPr>
            <p:ph type="title"/>
          </p:nvPr>
        </p:nvSpPr>
        <p:spPr/>
        <p:txBody>
          <a:bodyPr/>
          <a:lstStyle/>
          <a:p>
            <a:r>
              <a:rPr lang="es-EC" dirty="0"/>
              <a:t>Sociedad </a:t>
            </a:r>
          </a:p>
        </p:txBody>
      </p:sp>
      <p:sp>
        <p:nvSpPr>
          <p:cNvPr id="3" name="Marcador de contenido 2">
            <a:extLst>
              <a:ext uri="{FF2B5EF4-FFF2-40B4-BE49-F238E27FC236}">
                <a16:creationId xmlns:a16="http://schemas.microsoft.com/office/drawing/2014/main" id="{53FDC1A7-2030-D472-B4EF-6F4133AA1224}"/>
              </a:ext>
            </a:extLst>
          </p:cNvPr>
          <p:cNvSpPr>
            <a:spLocks noGrp="1"/>
          </p:cNvSpPr>
          <p:nvPr>
            <p:ph idx="1"/>
          </p:nvPr>
        </p:nvSpPr>
        <p:spPr/>
        <p:txBody>
          <a:bodyPr/>
          <a:lstStyle/>
          <a:p>
            <a:r>
              <a:rPr lang="es-MX" dirty="0"/>
              <a:t>Una sociedad es un grupo de personas que comparten un hábitat común y que dependen unos de otros para su supervivencia y bienestar.  Debido al hecho de que muchas grandes sociedades están constituidas por clases, grupos étnicos, regiones y otros subgrupos significativos, frecuentemente conviene referirse a las subculturas y estudiarlas. </a:t>
            </a:r>
            <a:endParaRPr lang="es-EC" dirty="0"/>
          </a:p>
        </p:txBody>
      </p:sp>
    </p:spTree>
    <p:extLst>
      <p:ext uri="{BB962C8B-B14F-4D97-AF65-F5344CB8AC3E}">
        <p14:creationId xmlns:p14="http://schemas.microsoft.com/office/powerpoint/2010/main" val="17039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5542B0-A139-ED04-5F62-F75EFEEEA989}"/>
              </a:ext>
            </a:extLst>
          </p:cNvPr>
          <p:cNvSpPr>
            <a:spLocks noGrp="1"/>
          </p:cNvSpPr>
          <p:nvPr>
            <p:ph type="title"/>
          </p:nvPr>
        </p:nvSpPr>
        <p:spPr/>
        <p:txBody>
          <a:bodyPr/>
          <a:lstStyle/>
          <a:p>
            <a:r>
              <a:rPr lang="es-EC" dirty="0"/>
              <a:t>Etnocentrismo </a:t>
            </a:r>
          </a:p>
        </p:txBody>
      </p:sp>
      <p:sp>
        <p:nvSpPr>
          <p:cNvPr id="3" name="Marcador de contenido 2">
            <a:extLst>
              <a:ext uri="{FF2B5EF4-FFF2-40B4-BE49-F238E27FC236}">
                <a16:creationId xmlns:a16="http://schemas.microsoft.com/office/drawing/2014/main" id="{B66BA90D-EC1F-7814-7D99-284C1F452362}"/>
              </a:ext>
            </a:extLst>
          </p:cNvPr>
          <p:cNvSpPr>
            <a:spLocks noGrp="1"/>
          </p:cNvSpPr>
          <p:nvPr>
            <p:ph idx="1"/>
          </p:nvPr>
        </p:nvSpPr>
        <p:spPr/>
        <p:txBody>
          <a:bodyPr/>
          <a:lstStyle/>
          <a:p>
            <a:r>
              <a:rPr lang="es-MX" dirty="0"/>
              <a:t>El etnocentrismo es la creencia de que nuestras propias pautas de conducta son siempre naturales, buenas, hermosas o importantes, y que los extraños, por el hecho de actuar de manera diferente, viven según modos salvajes, inhumanos, repugnantes o irracionales.  Las personas intolerantes hacia las diferencias culturales, normalmente, ignoran el siguiente hecho: Si hubieran sido </a:t>
            </a:r>
            <a:r>
              <a:rPr lang="es-MX" dirty="0" err="1"/>
              <a:t>endoculturados</a:t>
            </a:r>
            <a:r>
              <a:rPr lang="es-MX" dirty="0"/>
              <a:t> en el seno de otro grupo, todos estos estilos de vida supuestamente salvajes, inhumanos, repugnantes e irracionales serían ahora los suyos </a:t>
            </a:r>
            <a:endParaRPr lang="es-EC" dirty="0"/>
          </a:p>
        </p:txBody>
      </p:sp>
    </p:spTree>
    <p:extLst>
      <p:ext uri="{BB962C8B-B14F-4D97-AF65-F5344CB8AC3E}">
        <p14:creationId xmlns:p14="http://schemas.microsoft.com/office/powerpoint/2010/main" val="155985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DBEF18E-BC66-57D8-686E-94390E8EB031}"/>
              </a:ext>
            </a:extLst>
          </p:cNvPr>
          <p:cNvSpPr>
            <a:spLocks noGrp="1"/>
          </p:cNvSpPr>
          <p:nvPr>
            <p:ph idx="1"/>
          </p:nvPr>
        </p:nvSpPr>
        <p:spPr/>
        <p:txBody>
          <a:bodyPr>
            <a:normAutofit fontScale="92500" lnSpcReduction="20000"/>
          </a:bodyPr>
          <a:lstStyle/>
          <a:p>
            <a:pPr algn="l"/>
            <a:r>
              <a:rPr lang="es-MX" dirty="0"/>
              <a:t>La pluriculturalidad o pluralismo cultural es la condición de cohabitación más o menos organizada de diferentes culturas, etnias o pueblos en un mismo espacio territorial, compartiendo un devenir histórico y político, y constituyendo una misma totalidad nacional.</a:t>
            </a:r>
          </a:p>
          <a:p>
            <a:pPr algn="l"/>
            <a:r>
              <a:rPr lang="es-MX" dirty="0"/>
              <a:t>Dicho de otro modo, se trata de la existencia dentro de una misma nación de diversas culturas que se integran de maneras diferentes y desiguales, desarrollando lazos complejos entre sí y conformando un todo sumamente diverso. </a:t>
            </a:r>
          </a:p>
          <a:p>
            <a:pPr algn="l"/>
            <a:endParaRPr lang="es-MX" dirty="0"/>
          </a:p>
          <a:p>
            <a:pPr algn="l"/>
            <a:r>
              <a:rPr lang="es-MX" dirty="0"/>
              <a:t>No se debe confundir este concepto con el de multiculturalidad, ni con el de interculturalidad.</a:t>
            </a:r>
          </a:p>
          <a:p>
            <a:endParaRPr lang="es-EC" dirty="0"/>
          </a:p>
        </p:txBody>
      </p:sp>
    </p:spTree>
    <p:extLst>
      <p:ext uri="{BB962C8B-B14F-4D97-AF65-F5344CB8AC3E}">
        <p14:creationId xmlns:p14="http://schemas.microsoft.com/office/powerpoint/2010/main" val="661722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BC3DE19-AC11-558B-D722-3E16405D0769}"/>
              </a:ext>
            </a:extLst>
          </p:cNvPr>
          <p:cNvSpPr>
            <a:spLocks noGrp="1"/>
          </p:cNvSpPr>
          <p:nvPr>
            <p:ph idx="1"/>
          </p:nvPr>
        </p:nvSpPr>
        <p:spPr/>
        <p:txBody>
          <a:bodyPr/>
          <a:lstStyle/>
          <a:p>
            <a:r>
              <a:rPr lang="es-MX" sz="1900" dirty="0"/>
              <a:t>Un país puede denominarse pluricultural cuando tiene una historia de intensas mezclas culturales que determinan su sociedad actual, como es el caso de los países latinoamericanos, cuya identidad cultural está compuesta por una hibridación de las culturas europea, nativa y africana. De allí que este concepto sea preferido por las escuelas sociológicas de naciones y regiones culturales con este nivel de complejidad étnica.</a:t>
            </a:r>
            <a:br>
              <a:rPr lang="es-MX" b="0" i="0" dirty="0">
                <a:solidFill>
                  <a:srgbClr val="000000"/>
                </a:solidFill>
                <a:effectLst/>
                <a:latin typeface="Montserrat" panose="00000500000000000000" pitchFamily="2" charset="0"/>
              </a:rPr>
            </a:br>
            <a:endParaRPr lang="es-EC" dirty="0"/>
          </a:p>
        </p:txBody>
      </p:sp>
    </p:spTree>
    <p:extLst>
      <p:ext uri="{BB962C8B-B14F-4D97-AF65-F5344CB8AC3E}">
        <p14:creationId xmlns:p14="http://schemas.microsoft.com/office/powerpoint/2010/main" val="1877379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AE2680-6950-6273-8F0E-2E59F81B0EA9}"/>
              </a:ext>
            </a:extLst>
          </p:cNvPr>
          <p:cNvSpPr>
            <a:spLocks noGrp="1"/>
          </p:cNvSpPr>
          <p:nvPr>
            <p:ph idx="1"/>
          </p:nvPr>
        </p:nvSpPr>
        <p:spPr/>
        <p:txBody>
          <a:bodyPr>
            <a:normAutofit fontScale="47500" lnSpcReduction="20000"/>
          </a:bodyPr>
          <a:lstStyle/>
          <a:p>
            <a:pPr algn="l"/>
            <a:r>
              <a:rPr lang="es-MX" sz="2700" dirty="0"/>
              <a:t>El pluralismo cultural puede referirse o demostrarse en distintos referentes culturales, como pueden ser la lengua (pluralismo lingüístico), la religión (pluralismo religioso), la comida (pluralismo gastronómico), siempre y cuando exista entre los elementos involucrados un cierto margen de asimilación, compenetración e intercambio. Si los grupos culturales coexisten de manera aislada, sin tener relación alguna entre sí, no se considera un caso de pluriculturalismo.</a:t>
            </a:r>
          </a:p>
          <a:p>
            <a:pPr algn="l"/>
            <a:endParaRPr lang="es-MX" sz="2700" dirty="0"/>
          </a:p>
          <a:p>
            <a:pPr algn="l"/>
            <a:endParaRPr lang="es-MX" sz="2700" dirty="0"/>
          </a:p>
          <a:p>
            <a:pPr algn="l"/>
            <a:r>
              <a:rPr lang="es-MX" sz="2700" dirty="0"/>
              <a:t>En una sociedad </a:t>
            </a:r>
            <a:r>
              <a:rPr lang="es-MX" sz="2700" dirty="0" err="1"/>
              <a:t>pluriculturalista</a:t>
            </a:r>
            <a:r>
              <a:rPr lang="es-MX" sz="2700" dirty="0"/>
              <a:t> se aceptan en mayor o menor medida como propias las diversas manifestaciones culturales. Sin embargo, no necesariamente están al mismo nivel y pueden existir tensiones culturales y sociales, formas de discriminación y de lucha cultural. Por otro lado, estas fricciones forman parte de la cultura del país, y a menudo determinan sus leyes y su rumbo político.</a:t>
            </a:r>
          </a:p>
          <a:p>
            <a:br>
              <a:rPr lang="es-MX" b="0" i="0" dirty="0">
                <a:solidFill>
                  <a:srgbClr val="000000"/>
                </a:solidFill>
                <a:effectLst/>
                <a:latin typeface="Montserrat" panose="00000500000000000000" pitchFamily="2" charset="0"/>
              </a:rPr>
            </a:br>
            <a:br>
              <a:rPr lang="es-MX" b="0" i="0" dirty="0">
                <a:solidFill>
                  <a:srgbClr val="000000"/>
                </a:solidFill>
                <a:effectLst/>
                <a:latin typeface="Montserrat" panose="00000500000000000000" pitchFamily="2" charset="0"/>
              </a:rPr>
            </a:br>
            <a:endParaRPr lang="es-EC" dirty="0"/>
          </a:p>
        </p:txBody>
      </p:sp>
    </p:spTree>
    <p:extLst>
      <p:ext uri="{BB962C8B-B14F-4D97-AF65-F5344CB8AC3E}">
        <p14:creationId xmlns:p14="http://schemas.microsoft.com/office/powerpoint/2010/main" val="2590652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19ED08-607E-3E38-D337-13ED36BA402A}"/>
              </a:ext>
            </a:extLst>
          </p:cNvPr>
          <p:cNvSpPr>
            <a:spLocks noGrp="1"/>
          </p:cNvSpPr>
          <p:nvPr>
            <p:ph type="title"/>
          </p:nvPr>
        </p:nvSpPr>
        <p:spPr/>
        <p:txBody>
          <a:bodyPr/>
          <a:lstStyle/>
          <a:p>
            <a:r>
              <a:rPr lang="es-EC" dirty="0"/>
              <a:t>Características </a:t>
            </a:r>
          </a:p>
        </p:txBody>
      </p:sp>
      <p:sp>
        <p:nvSpPr>
          <p:cNvPr id="3" name="Marcador de contenido 2">
            <a:extLst>
              <a:ext uri="{FF2B5EF4-FFF2-40B4-BE49-F238E27FC236}">
                <a16:creationId xmlns:a16="http://schemas.microsoft.com/office/drawing/2014/main" id="{062CE451-2A6F-1C2D-8654-96EB70DB7C5C}"/>
              </a:ext>
            </a:extLst>
          </p:cNvPr>
          <p:cNvSpPr>
            <a:spLocks noGrp="1"/>
          </p:cNvSpPr>
          <p:nvPr>
            <p:ph idx="1"/>
          </p:nvPr>
        </p:nvSpPr>
        <p:spPr/>
        <p:txBody>
          <a:bodyPr>
            <a:normAutofit fontScale="92500" lnSpcReduction="10000"/>
          </a:bodyPr>
          <a:lstStyle/>
          <a:p>
            <a:r>
              <a:rPr lang="es-MX" dirty="0"/>
              <a:t>Consiste en la hibridación y convivencia de distintas raíces culturales en un mismo territorio y un mismo orden político. Es requisito excluyente que existan grados de asimilación o integración entre ellas.</a:t>
            </a:r>
          </a:p>
          <a:p>
            <a:r>
              <a:rPr lang="es-MX" dirty="0"/>
              <a:t>La cultura dominante integra diferentes aspectos de las raíces culturales, sin por eso estar exenta de discriminaciones, tensiones y otros problemas semejantes.</a:t>
            </a:r>
          </a:p>
          <a:p>
            <a:r>
              <a:rPr lang="es-MX" dirty="0"/>
              <a:t>Puede ser practicada por un individuo, comunidad o sociedad entera.</a:t>
            </a:r>
          </a:p>
          <a:p>
            <a:r>
              <a:rPr lang="es-MX" dirty="0"/>
              <a:t>Los miembros de una sociedad </a:t>
            </a:r>
            <a:r>
              <a:rPr lang="es-MX" dirty="0" err="1"/>
              <a:t>pluriculturalista</a:t>
            </a:r>
            <a:r>
              <a:rPr lang="es-MX" dirty="0"/>
              <a:t> conforman un todo organizado a través de procesos de integración e hibridación, en lugar de asimilación a una cultura mayor o dominante.</a:t>
            </a:r>
          </a:p>
          <a:p>
            <a:endParaRPr lang="es-MX" dirty="0"/>
          </a:p>
          <a:p>
            <a:endParaRPr lang="es-MX" dirty="0"/>
          </a:p>
        </p:txBody>
      </p:sp>
    </p:spTree>
    <p:extLst>
      <p:ext uri="{BB962C8B-B14F-4D97-AF65-F5344CB8AC3E}">
        <p14:creationId xmlns:p14="http://schemas.microsoft.com/office/powerpoint/2010/main" val="520710481"/>
      </p:ext>
    </p:extLst>
  </p:cSld>
  <p:clrMapOvr>
    <a:masterClrMapping/>
  </p:clrMapOvr>
</p:sld>
</file>

<file path=ppt/theme/theme1.xml><?xml version="1.0" encoding="utf-8"?>
<a:theme xmlns:a="http://schemas.openxmlformats.org/drawingml/2006/main" name="BohemianVTI">
  <a:themeElements>
    <a:clrScheme name="AnalogousFromLightSeedRightStep">
      <a:dk1>
        <a:srgbClr val="000000"/>
      </a:dk1>
      <a:lt1>
        <a:srgbClr val="FFFFFF"/>
      </a:lt1>
      <a:dk2>
        <a:srgbClr val="243641"/>
      </a:dk2>
      <a:lt2>
        <a:srgbClr val="E2E7E8"/>
      </a:lt2>
      <a:accent1>
        <a:srgbClr val="C4988C"/>
      </a:accent1>
      <a:accent2>
        <a:srgbClr val="B8A17A"/>
      </a:accent2>
      <a:accent3>
        <a:srgbClr val="A4A67B"/>
      </a:accent3>
      <a:accent4>
        <a:srgbClr val="90AA70"/>
      </a:accent4>
      <a:accent5>
        <a:srgbClr val="85AC7F"/>
      </a:accent5>
      <a:accent6>
        <a:srgbClr val="74B086"/>
      </a:accent6>
      <a:hlink>
        <a:srgbClr val="5B8B97"/>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78</TotalTime>
  <Words>748</Words>
  <Application>Microsoft Office PowerPoint</Application>
  <PresentationFormat>Panorámica</PresentationFormat>
  <Paragraphs>27</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Avenir Next LT Pro</vt:lpstr>
      <vt:lpstr>miCentury</vt:lpstr>
      <vt:lpstr>Modern Love</vt:lpstr>
      <vt:lpstr>Montserrat</vt:lpstr>
      <vt:lpstr>BohemianVTI</vt:lpstr>
      <vt:lpstr>CULTURA, PLURICULTURALIDAD Y VALORES ANCESTRALES </vt:lpstr>
      <vt:lpstr>Cultura </vt:lpstr>
      <vt:lpstr>Presentación de PowerPoint</vt:lpstr>
      <vt:lpstr>Sociedad </vt:lpstr>
      <vt:lpstr>Etnocentrismo </vt:lpstr>
      <vt:lpstr>Presentación de PowerPoint</vt:lpstr>
      <vt:lpstr>Presentación de PowerPoint</vt:lpstr>
      <vt:lpstr>Presentación de PowerPoint</vt:lpstr>
      <vt:lpstr>Características </vt:lpstr>
      <vt:lpstr>Valores ancestrales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 PLURICULTURALIDAD Y VALORES ANCESTRALES</dc:title>
  <dc:creator>Renata Patricia Aguilera Vasconez</dc:creator>
  <cp:lastModifiedBy>Francisco Felipe Andramuño Bermeo</cp:lastModifiedBy>
  <cp:revision>2</cp:revision>
  <dcterms:created xsi:type="dcterms:W3CDTF">2023-05-18T13:59:43Z</dcterms:created>
  <dcterms:modified xsi:type="dcterms:W3CDTF">2024-04-03T01:10:12Z</dcterms:modified>
</cp:coreProperties>
</file>