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60" r:id="rId4"/>
    <p:sldId id="259" r:id="rId5"/>
    <p:sldId id="257" r:id="rId6"/>
    <p:sldId id="262" r:id="rId7"/>
    <p:sldId id="261" r:id="rId8"/>
    <p:sldId id="265" r:id="rId9"/>
    <p:sldId id="264" r:id="rId10"/>
    <p:sldId id="269" r:id="rId11"/>
    <p:sldId id="266" r:id="rId12"/>
    <p:sldId id="267" r:id="rId13"/>
    <p:sldId id="268" r:id="rId14"/>
    <p:sldId id="263"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73" d="100"/>
          <a:sy n="73"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9EAE517F-0582-4396-81D2-CA69595480FD}"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5D78A-2121-4EFC-A9D3-2817F7C2145B}" type="slidenum">
              <a:rPr lang="en-US" smtClean="0"/>
              <a:t>‹Nº›</a:t>
            </a:fld>
            <a:endParaRPr lang="en-US"/>
          </a:p>
        </p:txBody>
      </p:sp>
    </p:spTree>
    <p:extLst>
      <p:ext uri="{BB962C8B-B14F-4D97-AF65-F5344CB8AC3E}">
        <p14:creationId xmlns:p14="http://schemas.microsoft.com/office/powerpoint/2010/main" val="802445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EAE517F-0582-4396-81D2-CA69595480FD}"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5D78A-2121-4EFC-A9D3-2817F7C2145B}" type="slidenum">
              <a:rPr lang="en-US" smtClean="0"/>
              <a:t>‹Nº›</a:t>
            </a:fld>
            <a:endParaRPr lang="en-US"/>
          </a:p>
        </p:txBody>
      </p:sp>
    </p:spTree>
    <p:extLst>
      <p:ext uri="{BB962C8B-B14F-4D97-AF65-F5344CB8AC3E}">
        <p14:creationId xmlns:p14="http://schemas.microsoft.com/office/powerpoint/2010/main" val="88808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EAE517F-0582-4396-81D2-CA69595480FD}"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5D78A-2121-4EFC-A9D3-2817F7C2145B}" type="slidenum">
              <a:rPr lang="en-US" smtClean="0"/>
              <a:t>‹Nº›</a:t>
            </a:fld>
            <a:endParaRPr lang="en-US"/>
          </a:p>
        </p:txBody>
      </p:sp>
    </p:spTree>
    <p:extLst>
      <p:ext uri="{BB962C8B-B14F-4D97-AF65-F5344CB8AC3E}">
        <p14:creationId xmlns:p14="http://schemas.microsoft.com/office/powerpoint/2010/main" val="1327114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EAE517F-0582-4396-81D2-CA69595480FD}"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5D78A-2121-4EFC-A9D3-2817F7C2145B}" type="slidenum">
              <a:rPr lang="en-US" smtClean="0"/>
              <a:t>‹Nº›</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52352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EAE517F-0582-4396-81D2-CA69595480FD}"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5D78A-2121-4EFC-A9D3-2817F7C2145B}" type="slidenum">
              <a:rPr lang="en-US" smtClean="0"/>
              <a:t>‹Nº›</a:t>
            </a:fld>
            <a:endParaRPr lang="en-US"/>
          </a:p>
        </p:txBody>
      </p:sp>
    </p:spTree>
    <p:extLst>
      <p:ext uri="{BB962C8B-B14F-4D97-AF65-F5344CB8AC3E}">
        <p14:creationId xmlns:p14="http://schemas.microsoft.com/office/powerpoint/2010/main" val="3085460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EAE517F-0582-4396-81D2-CA69595480FD}" type="datetimeFigureOut">
              <a:rPr lang="en-US" smtClean="0"/>
              <a:t>11/16/2023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5D78A-2121-4EFC-A9D3-2817F7C2145B}" type="slidenum">
              <a:rPr lang="en-US" smtClean="0"/>
              <a:t>‹Nº›</a:t>
            </a:fld>
            <a:endParaRPr lang="en-US"/>
          </a:p>
        </p:txBody>
      </p:sp>
    </p:spTree>
    <p:extLst>
      <p:ext uri="{BB962C8B-B14F-4D97-AF65-F5344CB8AC3E}">
        <p14:creationId xmlns:p14="http://schemas.microsoft.com/office/powerpoint/2010/main" val="1572743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EAE517F-0582-4396-81D2-CA69595480FD}" type="datetimeFigureOut">
              <a:rPr lang="en-US" smtClean="0"/>
              <a:t>11/16/2023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5D78A-2121-4EFC-A9D3-2817F7C2145B}" type="slidenum">
              <a:rPr lang="en-US" smtClean="0"/>
              <a:t>‹Nº›</a:t>
            </a:fld>
            <a:endParaRPr lang="en-US"/>
          </a:p>
        </p:txBody>
      </p:sp>
    </p:spTree>
    <p:extLst>
      <p:ext uri="{BB962C8B-B14F-4D97-AF65-F5344CB8AC3E}">
        <p14:creationId xmlns:p14="http://schemas.microsoft.com/office/powerpoint/2010/main" val="3220213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EAE517F-0582-4396-81D2-CA69595480FD}"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5D78A-2121-4EFC-A9D3-2817F7C2145B}" type="slidenum">
              <a:rPr lang="en-US" smtClean="0"/>
              <a:t>‹Nº›</a:t>
            </a:fld>
            <a:endParaRPr lang="en-US"/>
          </a:p>
        </p:txBody>
      </p:sp>
    </p:spTree>
    <p:extLst>
      <p:ext uri="{BB962C8B-B14F-4D97-AF65-F5344CB8AC3E}">
        <p14:creationId xmlns:p14="http://schemas.microsoft.com/office/powerpoint/2010/main" val="56059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EAE517F-0582-4396-81D2-CA69595480FD}"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5D78A-2121-4EFC-A9D3-2817F7C2145B}" type="slidenum">
              <a:rPr lang="en-US" smtClean="0"/>
              <a:t>‹Nº›</a:t>
            </a:fld>
            <a:endParaRPr lang="en-US"/>
          </a:p>
        </p:txBody>
      </p:sp>
    </p:spTree>
    <p:extLst>
      <p:ext uri="{BB962C8B-B14F-4D97-AF65-F5344CB8AC3E}">
        <p14:creationId xmlns:p14="http://schemas.microsoft.com/office/powerpoint/2010/main" val="78873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EAE517F-0582-4396-81D2-CA69595480FD}"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5D78A-2121-4EFC-A9D3-2817F7C2145B}" type="slidenum">
              <a:rPr lang="en-US" smtClean="0"/>
              <a:t>‹Nº›</a:t>
            </a:fld>
            <a:endParaRPr lang="en-US"/>
          </a:p>
        </p:txBody>
      </p:sp>
    </p:spTree>
    <p:extLst>
      <p:ext uri="{BB962C8B-B14F-4D97-AF65-F5344CB8AC3E}">
        <p14:creationId xmlns:p14="http://schemas.microsoft.com/office/powerpoint/2010/main" val="110916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EAE517F-0582-4396-81D2-CA69595480FD}"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5D78A-2121-4EFC-A9D3-2817F7C2145B}" type="slidenum">
              <a:rPr lang="en-US" smtClean="0"/>
              <a:t>‹Nº›</a:t>
            </a:fld>
            <a:endParaRPr lang="en-US"/>
          </a:p>
        </p:txBody>
      </p:sp>
    </p:spTree>
    <p:extLst>
      <p:ext uri="{BB962C8B-B14F-4D97-AF65-F5344CB8AC3E}">
        <p14:creationId xmlns:p14="http://schemas.microsoft.com/office/powerpoint/2010/main" val="218279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EAE517F-0582-4396-81D2-CA69595480FD}"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5D78A-2121-4EFC-A9D3-2817F7C2145B}" type="slidenum">
              <a:rPr lang="en-US" smtClean="0"/>
              <a:t>‹Nº›</a:t>
            </a:fld>
            <a:endParaRPr lang="en-US"/>
          </a:p>
        </p:txBody>
      </p:sp>
    </p:spTree>
    <p:extLst>
      <p:ext uri="{BB962C8B-B14F-4D97-AF65-F5344CB8AC3E}">
        <p14:creationId xmlns:p14="http://schemas.microsoft.com/office/powerpoint/2010/main" val="2652483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EAE517F-0582-4396-81D2-CA69595480FD}"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95D78A-2121-4EFC-A9D3-2817F7C2145B}" type="slidenum">
              <a:rPr lang="en-US" smtClean="0"/>
              <a:t>‹Nº›</a:t>
            </a:fld>
            <a:endParaRPr lang="en-US"/>
          </a:p>
        </p:txBody>
      </p:sp>
    </p:spTree>
    <p:extLst>
      <p:ext uri="{BB962C8B-B14F-4D97-AF65-F5344CB8AC3E}">
        <p14:creationId xmlns:p14="http://schemas.microsoft.com/office/powerpoint/2010/main" val="2511636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9EAE517F-0582-4396-81D2-CA69595480FD}" type="datetimeFigureOut">
              <a:rPr lang="en-US" smtClean="0"/>
              <a:t>11/16/2023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495D78A-2121-4EFC-A9D3-2817F7C2145B}" type="slidenum">
              <a:rPr lang="en-US" smtClean="0"/>
              <a:t>‹Nº›</a:t>
            </a:fld>
            <a:endParaRPr lang="en-US"/>
          </a:p>
        </p:txBody>
      </p:sp>
    </p:spTree>
    <p:extLst>
      <p:ext uri="{BB962C8B-B14F-4D97-AF65-F5344CB8AC3E}">
        <p14:creationId xmlns:p14="http://schemas.microsoft.com/office/powerpoint/2010/main" val="1141469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EAE517F-0582-4396-81D2-CA69595480FD}" type="datetimeFigureOut">
              <a:rPr lang="en-US" smtClean="0"/>
              <a:t>11/16/2023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495D78A-2121-4EFC-A9D3-2817F7C2145B}" type="slidenum">
              <a:rPr lang="en-US" smtClean="0"/>
              <a:t>‹Nº›</a:t>
            </a:fld>
            <a:endParaRPr lang="en-US"/>
          </a:p>
        </p:txBody>
      </p:sp>
    </p:spTree>
    <p:extLst>
      <p:ext uri="{BB962C8B-B14F-4D97-AF65-F5344CB8AC3E}">
        <p14:creationId xmlns:p14="http://schemas.microsoft.com/office/powerpoint/2010/main" val="377319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7" name="Date Placeholder 4"/>
          <p:cNvSpPr>
            <a:spLocks noGrp="1"/>
          </p:cNvSpPr>
          <p:nvPr>
            <p:ph type="dt" sz="half" idx="10"/>
          </p:nvPr>
        </p:nvSpPr>
        <p:spPr/>
        <p:txBody>
          <a:bodyPr/>
          <a:lstStyle/>
          <a:p>
            <a:fld id="{9EAE517F-0582-4396-81D2-CA69595480FD}" type="datetimeFigureOut">
              <a:rPr lang="en-US" smtClean="0"/>
              <a:t>11/16/2023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495D78A-2121-4EFC-A9D3-2817F7C2145B}" type="slidenum">
              <a:rPr lang="en-US" smtClean="0"/>
              <a:t>‹Nº›</a:t>
            </a:fld>
            <a:endParaRPr lang="en-US"/>
          </a:p>
        </p:txBody>
      </p:sp>
    </p:spTree>
    <p:extLst>
      <p:ext uri="{BB962C8B-B14F-4D97-AF65-F5344CB8AC3E}">
        <p14:creationId xmlns:p14="http://schemas.microsoft.com/office/powerpoint/2010/main" val="2876817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9EAE517F-0582-4396-81D2-CA69595480FD}"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5D78A-2121-4EFC-A9D3-2817F7C2145B}" type="slidenum">
              <a:rPr lang="en-US" smtClean="0"/>
              <a:t>‹Nº›</a:t>
            </a:fld>
            <a:endParaRPr lang="en-US"/>
          </a:p>
        </p:txBody>
      </p:sp>
    </p:spTree>
    <p:extLst>
      <p:ext uri="{BB962C8B-B14F-4D97-AF65-F5344CB8AC3E}">
        <p14:creationId xmlns:p14="http://schemas.microsoft.com/office/powerpoint/2010/main" val="2389916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EAE517F-0582-4396-81D2-CA69595480FD}" type="datetimeFigureOut">
              <a:rPr lang="en-US" smtClean="0"/>
              <a:t>11/16/2023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495D78A-2121-4EFC-A9D3-2817F7C2145B}" type="slidenum">
              <a:rPr lang="en-US" smtClean="0"/>
              <a:t>‹Nº›</a:t>
            </a:fld>
            <a:endParaRPr lang="en-US"/>
          </a:p>
        </p:txBody>
      </p:sp>
    </p:spTree>
    <p:extLst>
      <p:ext uri="{BB962C8B-B14F-4D97-AF65-F5344CB8AC3E}">
        <p14:creationId xmlns:p14="http://schemas.microsoft.com/office/powerpoint/2010/main" val="178087674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sZpxLsPcLq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jPAPOnxt1o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1565365"/>
            <a:ext cx="8825658" cy="3329581"/>
          </a:xfrm>
        </p:spPr>
        <p:txBody>
          <a:bodyPr/>
          <a:lstStyle/>
          <a:p>
            <a:r>
              <a:rPr lang="es-ES" dirty="0" smtClean="0"/>
              <a:t>LA COMUNICAIÓN, EL LENGUAJE Y LENGUA</a:t>
            </a:r>
            <a:endParaRPr lang="en-US" dirty="0"/>
          </a:p>
        </p:txBody>
      </p:sp>
      <p:sp>
        <p:nvSpPr>
          <p:cNvPr id="3" name="Subtítulo 2"/>
          <p:cNvSpPr>
            <a:spLocks noGrp="1"/>
          </p:cNvSpPr>
          <p:nvPr>
            <p:ph type="subTitle" idx="1"/>
          </p:nvPr>
        </p:nvSpPr>
        <p:spPr/>
        <p:txBody>
          <a:bodyPr/>
          <a:lstStyle/>
          <a:p>
            <a:r>
              <a:rPr lang="es-ES" dirty="0" smtClean="0"/>
              <a:t>UNIVERSIDAD NACIONAL DE CHIMBORAZO</a:t>
            </a:r>
            <a:endParaRPr lang="en-US" dirty="0"/>
          </a:p>
        </p:txBody>
      </p:sp>
    </p:spTree>
    <p:extLst>
      <p:ext uri="{BB962C8B-B14F-4D97-AF65-F5344CB8AC3E}">
        <p14:creationId xmlns:p14="http://schemas.microsoft.com/office/powerpoint/2010/main" val="3805377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sZpxLsPcLqU"/>
          <p:cNvPicPr>
            <a:picLocks noGrp="1" noRot="1" noChangeAspect="1"/>
          </p:cNvPicPr>
          <p:nvPr>
            <p:ph idx="1"/>
            <a:videoFile r:link="rId1"/>
          </p:nvPr>
        </p:nvPicPr>
        <p:blipFill>
          <a:blip r:embed="rId3"/>
          <a:stretch>
            <a:fillRect/>
          </a:stretch>
        </p:blipFill>
        <p:spPr>
          <a:xfrm>
            <a:off x="1018903" y="770709"/>
            <a:ext cx="10058400" cy="5630091"/>
          </a:xfrm>
          <a:prstGeom prst="rect">
            <a:avLst/>
          </a:prstGeom>
        </p:spPr>
      </p:pic>
    </p:spTree>
    <p:extLst>
      <p:ext uri="{BB962C8B-B14F-4D97-AF65-F5344CB8AC3E}">
        <p14:creationId xmlns:p14="http://schemas.microsoft.com/office/powerpoint/2010/main" val="2216607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3939" y="2124763"/>
            <a:ext cx="9404723" cy="1400530"/>
          </a:xfrm>
        </p:spPr>
        <p:txBody>
          <a:bodyPr/>
          <a:lstStyle/>
          <a:p>
            <a:pPr algn="just"/>
            <a:r>
              <a:rPr lang="es-ES" dirty="0"/>
              <a:t>La comunicación, el lenguaje y la lengua están estrechamente relacionados y se complementan entre sí en el proceso de interacción humana.</a:t>
            </a:r>
            <a:r>
              <a:rPr lang="en-US" dirty="0"/>
              <a:t/>
            </a:r>
            <a:br>
              <a:rPr lang="en-US" dirty="0"/>
            </a:br>
            <a:endParaRPr lang="en-US" dirty="0"/>
          </a:p>
        </p:txBody>
      </p:sp>
    </p:spTree>
    <p:extLst>
      <p:ext uri="{BB962C8B-B14F-4D97-AF65-F5344CB8AC3E}">
        <p14:creationId xmlns:p14="http://schemas.microsoft.com/office/powerpoint/2010/main" val="2288530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6" name="Rectángulo redondeado 5"/>
          <p:cNvSpPr/>
          <p:nvPr/>
        </p:nvSpPr>
        <p:spPr>
          <a:xfrm>
            <a:off x="280350" y="1227908"/>
            <a:ext cx="3076803" cy="52643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b="1" dirty="0"/>
              <a:t>Comunicación:</a:t>
            </a:r>
            <a:r>
              <a:rPr lang="es-ES" dirty="0"/>
              <a:t> </a:t>
            </a:r>
            <a:endParaRPr lang="es-ES" dirty="0" smtClean="0"/>
          </a:p>
          <a:p>
            <a:pPr algn="just"/>
            <a:r>
              <a:rPr lang="es-ES" dirty="0" smtClean="0"/>
              <a:t>La </a:t>
            </a:r>
            <a:r>
              <a:rPr lang="es-ES" dirty="0"/>
              <a:t>comunicación es el proceso mediante el cual se intercambian mensajes, ideas, emociones o información entre individuos. Puede ocurrir de diversas maneras: verbal, no verbal, escrita o mediante gestos</a:t>
            </a:r>
            <a:endParaRPr lang="en-US" dirty="0"/>
          </a:p>
        </p:txBody>
      </p:sp>
      <p:sp>
        <p:nvSpPr>
          <p:cNvPr id="8" name="Rectángulo redondeado 7"/>
          <p:cNvSpPr/>
          <p:nvPr/>
        </p:nvSpPr>
        <p:spPr>
          <a:xfrm>
            <a:off x="4361391" y="1227908"/>
            <a:ext cx="3188939" cy="51598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b="1" dirty="0"/>
              <a:t>Lenguaje:</a:t>
            </a:r>
            <a:r>
              <a:rPr lang="es-ES" dirty="0"/>
              <a:t> El lenguaje es el sistema de signos y reglas que utilizamos para comunicarnos. Incluye el uso de palabras, sonidos, gestos y símbolos que tienen significados compartidos dentro de una comunidad. Es la herramienta básica que empleamos para expresar ideas y establecer la comunicación</a:t>
            </a:r>
            <a:endParaRPr lang="en-US" dirty="0"/>
          </a:p>
        </p:txBody>
      </p:sp>
      <p:sp>
        <p:nvSpPr>
          <p:cNvPr id="9" name="Rectángulo redondeado 8"/>
          <p:cNvSpPr/>
          <p:nvPr/>
        </p:nvSpPr>
        <p:spPr>
          <a:xfrm>
            <a:off x="8370079" y="1188720"/>
            <a:ext cx="3361509" cy="519901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b="1" dirty="0"/>
              <a:t>Lengua:</a:t>
            </a:r>
            <a:r>
              <a:rPr lang="es-ES" dirty="0"/>
              <a:t> La lengua se refiere al sistema específico de signos y reglas lingüísticas que una comunidad o grupo de personas utiliza para comunicarse. Es el conjunto de normas gramaticales, fonológicas, semánticas y pragmáticas que rigen un idioma particular. Cada lengua tiene su estructura, vocabulario y reglas específicas que son compartidas por sus hablantes.</a:t>
            </a:r>
            <a:endParaRPr lang="en-US" dirty="0"/>
          </a:p>
        </p:txBody>
      </p:sp>
    </p:spTree>
    <p:extLst>
      <p:ext uri="{BB962C8B-B14F-4D97-AF65-F5344CB8AC3E}">
        <p14:creationId xmlns:p14="http://schemas.microsoft.com/office/powerpoint/2010/main" val="1324717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627018"/>
            <a:ext cx="8946541" cy="5621382"/>
          </a:xfrm>
        </p:spPr>
        <p:txBody>
          <a:bodyPr>
            <a:normAutofit/>
          </a:bodyPr>
          <a:lstStyle/>
          <a:p>
            <a:r>
              <a:rPr lang="es-ES" b="1" dirty="0"/>
              <a:t>Relación entre los tres conceptos:</a:t>
            </a:r>
            <a:endParaRPr lang="es-ES" dirty="0"/>
          </a:p>
          <a:p>
            <a:r>
              <a:rPr lang="es-ES" b="1" dirty="0"/>
              <a:t>La comunicación y el lenguaje:</a:t>
            </a:r>
            <a:r>
              <a:rPr lang="es-ES" dirty="0"/>
              <a:t> La comunicación utiliza el lenguaje como herramienta para transmitir mensajes. El lenguaje, en sus diversas formas (verbal, no verbal, escrito), es el vehículo principal de la comunicación.</a:t>
            </a:r>
          </a:p>
          <a:p>
            <a:r>
              <a:rPr lang="es-ES" b="1" dirty="0"/>
              <a:t>El lenguaje y la lengua:</a:t>
            </a:r>
            <a:r>
              <a:rPr lang="es-ES" dirty="0"/>
              <a:t> El lenguaje es la herramienta universal de comunicación, mientras que la lengua es un sistema específico y particular que utiliza ese lenguaje. Por ejemplo, el español y el inglés son lenguas específicas que utilizan el lenguaje como base para comunicarse.</a:t>
            </a:r>
          </a:p>
          <a:p>
            <a:r>
              <a:rPr lang="es-ES" b="1" dirty="0"/>
              <a:t>La comunicación y la lengua:</a:t>
            </a:r>
            <a:r>
              <a:rPr lang="es-ES" dirty="0"/>
              <a:t> La comunicación se realiza dentro de un marco específico que es la lengua. Las reglas gramaticales, vocabulario y convenciones de una lengua particular son fundamentales para que la comunicación sea efectiva dentro de una comunidad.</a:t>
            </a:r>
          </a:p>
          <a:p>
            <a:endParaRPr lang="en-US" dirty="0"/>
          </a:p>
        </p:txBody>
      </p:sp>
    </p:spTree>
    <p:extLst>
      <p:ext uri="{BB962C8B-B14F-4D97-AF65-F5344CB8AC3E}">
        <p14:creationId xmlns:p14="http://schemas.microsoft.com/office/powerpoint/2010/main" val="1980929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PAPOnxt1o0"/>
          <p:cNvPicPr>
            <a:picLocks noGrp="1" noRot="1" noChangeAspect="1"/>
          </p:cNvPicPr>
          <p:nvPr>
            <p:ph idx="1"/>
            <a:videoFile r:link="rId1"/>
          </p:nvPr>
        </p:nvPicPr>
        <p:blipFill>
          <a:blip r:embed="rId3"/>
          <a:stretch>
            <a:fillRect/>
          </a:stretch>
        </p:blipFill>
        <p:spPr>
          <a:xfrm>
            <a:off x="1580606" y="548640"/>
            <a:ext cx="8352663" cy="5682343"/>
          </a:xfrm>
          <a:prstGeom prst="rect">
            <a:avLst/>
          </a:prstGeom>
        </p:spPr>
      </p:pic>
    </p:spTree>
    <p:extLst>
      <p:ext uri="{BB962C8B-B14F-4D97-AF65-F5344CB8AC3E}">
        <p14:creationId xmlns:p14="http://schemas.microsoft.com/office/powerpoint/2010/main" val="1399171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FORMAS DE COMUNICACIÓN</a:t>
            </a:r>
            <a:endParaRPr lang="en-US" dirty="0"/>
          </a:p>
        </p:txBody>
      </p:sp>
      <p:sp>
        <p:nvSpPr>
          <p:cNvPr id="3" name="Marcador de contenido 2"/>
          <p:cNvSpPr>
            <a:spLocks noGrp="1"/>
          </p:cNvSpPr>
          <p:nvPr>
            <p:ph idx="1"/>
          </p:nvPr>
        </p:nvSpPr>
        <p:spPr/>
        <p:txBody>
          <a:bodyPr/>
          <a:lstStyle/>
          <a:p>
            <a:pPr algn="just"/>
            <a:r>
              <a:rPr lang="es-ES" dirty="0"/>
              <a:t>las formas de comunicación han evolucionado muchísimo a lo largo de la historia! Desde métodos muy básicos hasta la era digital actual, aquí tienes un recorrido por algunas de las formas de </a:t>
            </a:r>
            <a:r>
              <a:rPr lang="es-ES" dirty="0" smtClean="0"/>
              <a:t>comunicación </a:t>
            </a:r>
            <a:r>
              <a:rPr lang="es-ES" dirty="0"/>
              <a:t>más importantes y su evolución</a:t>
            </a:r>
            <a:r>
              <a:rPr lang="es-ES" dirty="0" smtClean="0"/>
              <a:t>:</a:t>
            </a:r>
          </a:p>
          <a:p>
            <a:pPr algn="just"/>
            <a:r>
              <a:rPr lang="es-ES" b="1" dirty="0"/>
              <a:t>Comunicación oral:</a:t>
            </a:r>
            <a:r>
              <a:rPr lang="es-ES" dirty="0"/>
              <a:t> Desde los inicios de la humanidad, la comunicación se basaba en relatos orales, historias y mitos transmitidos de generación en generación. Este método persistió durante siglos y aún sigue siendo fundamental en la interacción humana</a:t>
            </a:r>
            <a:r>
              <a:rPr lang="es-ES" dirty="0" smtClean="0"/>
              <a:t>.</a:t>
            </a:r>
          </a:p>
          <a:p>
            <a:pPr algn="just"/>
            <a:endParaRPr lang="en-US" dirty="0"/>
          </a:p>
        </p:txBody>
      </p:sp>
    </p:spTree>
    <p:extLst>
      <p:ext uri="{BB962C8B-B14F-4D97-AF65-F5344CB8AC3E}">
        <p14:creationId xmlns:p14="http://schemas.microsoft.com/office/powerpoint/2010/main" val="2414612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r>
              <a:rPr lang="es-ES" b="1" dirty="0"/>
              <a:t>Escritura:</a:t>
            </a:r>
            <a:r>
              <a:rPr lang="es-ES" dirty="0"/>
              <a:t> El desarrollo de la escritura marcó un gran avance en la comunicación. Desde los jeroglíficos egipcios hasta la escritura cuneiforme mesopotámica, pasando por los alfabetos griego y latino, la escritura permitió registrar información y expandir el conocimiento más allá de la comunicación oral.</a:t>
            </a:r>
          </a:p>
          <a:p>
            <a:r>
              <a:rPr lang="es-ES" b="1" dirty="0"/>
              <a:t>Imprenta:</a:t>
            </a:r>
            <a:r>
              <a:rPr lang="es-ES" dirty="0"/>
              <a:t> La invención de la imprenta por Johannes Gutenberg en el siglo XV revolucionó la difusión de la información al permitir la reproducción masiva de libros y textos. Esto democratizó el acceso al conocimiento y facilitó la comunicación a gran escala.</a:t>
            </a:r>
          </a:p>
          <a:p>
            <a:endParaRPr lang="en-US" dirty="0"/>
          </a:p>
        </p:txBody>
      </p:sp>
    </p:spTree>
    <p:extLst>
      <p:ext uri="{BB962C8B-B14F-4D97-AF65-F5344CB8AC3E}">
        <p14:creationId xmlns:p14="http://schemas.microsoft.com/office/powerpoint/2010/main" val="1135777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r>
              <a:rPr lang="es-ES" b="1" dirty="0"/>
              <a:t>Telégrafo y teléfono:</a:t>
            </a:r>
            <a:r>
              <a:rPr lang="es-ES" dirty="0"/>
              <a:t> La invención del telégrafo en el siglo XIX permitió la transmisión rápida de mensajes a larga distancia a través de señales eléctricas. Posteriormente, el teléfono revolucionó la comunicación permitiendo la voz en tiempo real a larga distancia.</a:t>
            </a:r>
          </a:p>
          <a:p>
            <a:r>
              <a:rPr lang="es-ES" b="1" dirty="0"/>
              <a:t>Radio y televisión:</a:t>
            </a:r>
            <a:r>
              <a:rPr lang="es-ES" dirty="0"/>
              <a:t> Estos medios masivos de comunicación llevaron la información y el entretenimiento a los hogares de millones de personas. La radio permitió la difusión de noticias y música, mientras que la televisión añadió el componente visual a la comunicación a distancia.</a:t>
            </a:r>
          </a:p>
          <a:p>
            <a:endParaRPr lang="en-US" dirty="0"/>
          </a:p>
        </p:txBody>
      </p:sp>
    </p:spTree>
    <p:extLst>
      <p:ext uri="{BB962C8B-B14F-4D97-AF65-F5344CB8AC3E}">
        <p14:creationId xmlns:p14="http://schemas.microsoft.com/office/powerpoint/2010/main" val="142788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r>
              <a:rPr lang="es-ES" b="1" dirty="0"/>
              <a:t>Internet y redes sociales:</a:t>
            </a:r>
            <a:r>
              <a:rPr lang="es-ES" dirty="0"/>
              <a:t> La llegada de internet y las redes sociales transformaron radicalmente la comunicación. Permitieron la conectividad instantánea, el intercambio de información en tiempo real y la interacción global entre personas de todo el mundo.</a:t>
            </a:r>
          </a:p>
          <a:p>
            <a:r>
              <a:rPr lang="es-ES" b="1" dirty="0"/>
              <a:t>Comunicación móvil y </a:t>
            </a:r>
            <a:r>
              <a:rPr lang="es-ES" b="1" dirty="0" err="1"/>
              <a:t>smartphones</a:t>
            </a:r>
            <a:r>
              <a:rPr lang="es-ES" b="1" dirty="0"/>
              <a:t>:</a:t>
            </a:r>
            <a:r>
              <a:rPr lang="es-ES" dirty="0"/>
              <a:t> La evolución de la tecnología llevó a la popularización de los </a:t>
            </a:r>
            <a:r>
              <a:rPr lang="es-ES" dirty="0" err="1"/>
              <a:t>smartphones</a:t>
            </a:r>
            <a:r>
              <a:rPr lang="es-ES" dirty="0"/>
              <a:t>, dispositivos que no solo permiten la comunicación verbal, sino también la mensajería instantánea, el acceso a internet y una amplia gama de aplicaciones.</a:t>
            </a:r>
          </a:p>
          <a:p>
            <a:endParaRPr lang="en-US" dirty="0"/>
          </a:p>
        </p:txBody>
      </p:sp>
    </p:spTree>
    <p:extLst>
      <p:ext uri="{BB962C8B-B14F-4D97-AF65-F5344CB8AC3E}">
        <p14:creationId xmlns:p14="http://schemas.microsoft.com/office/powerpoint/2010/main" val="3603834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r>
              <a:rPr lang="es-ES" dirty="0"/>
              <a:t>La evolución de las formas de comunicación ha sido impresionante, desde las formas más simples hasta la complejidad de la era digital. Cada avance ha ampliado las posibilidades de conexión entre las personas, transformando la manera en que nos relacionamos, compartimos información y nos comunicamos a nivel global.</a:t>
            </a:r>
            <a:endParaRPr lang="en-US" dirty="0"/>
          </a:p>
        </p:txBody>
      </p:sp>
    </p:spTree>
    <p:extLst>
      <p:ext uri="{BB962C8B-B14F-4D97-AF65-F5344CB8AC3E}">
        <p14:creationId xmlns:p14="http://schemas.microsoft.com/office/powerpoint/2010/main" val="1942015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COMUNICACIÓN</a:t>
            </a:r>
            <a:endParaRPr lang="en-US" dirty="0"/>
          </a:p>
        </p:txBody>
      </p:sp>
      <p:sp>
        <p:nvSpPr>
          <p:cNvPr id="3" name="Marcador de contenido 2"/>
          <p:cNvSpPr>
            <a:spLocks noGrp="1"/>
          </p:cNvSpPr>
          <p:nvPr>
            <p:ph idx="1"/>
          </p:nvPr>
        </p:nvSpPr>
        <p:spPr/>
        <p:txBody>
          <a:bodyPr/>
          <a:lstStyle/>
          <a:p>
            <a:pPr algn="just"/>
            <a:r>
              <a:rPr lang="es-ES" dirty="0"/>
              <a:t>La comunicación es un tema fundamental y fascinante. Podemos abordarla desde distintos ángulos para entenderla mejor</a:t>
            </a:r>
            <a:r>
              <a:rPr lang="es-ES" dirty="0" smtClean="0"/>
              <a:t>.</a:t>
            </a:r>
          </a:p>
          <a:p>
            <a:pPr algn="just"/>
            <a:r>
              <a:rPr lang="es-ES" b="1" dirty="0"/>
              <a:t>Concepto de Comunicación:</a:t>
            </a:r>
            <a:r>
              <a:rPr lang="es-ES" dirty="0"/>
              <a:t> La comunicación es un proceso dinámico e interactivo que implica el intercambio de información, ideas, emociones o mensajes entre dos o más personas. Este intercambio puede ser verbal, no verbal o escrito, y tiene como objetivo transmitir y comprender significados</a:t>
            </a:r>
          </a:p>
          <a:p>
            <a:endParaRPr lang="en-US" dirty="0"/>
          </a:p>
        </p:txBody>
      </p:sp>
      <p:sp>
        <p:nvSpPr>
          <p:cNvPr id="4" name="AutoShape 2" descr="Qué es la Comunicación? – Centro G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Imagen 5"/>
          <p:cNvPicPr>
            <a:picLocks noChangeAspect="1"/>
          </p:cNvPicPr>
          <p:nvPr/>
        </p:nvPicPr>
        <p:blipFill>
          <a:blip r:embed="rId2"/>
          <a:stretch>
            <a:fillRect/>
          </a:stretch>
        </p:blipFill>
        <p:spPr>
          <a:xfrm>
            <a:off x="4923881" y="4790719"/>
            <a:ext cx="2762250" cy="1657350"/>
          </a:xfrm>
          <a:prstGeom prst="rect">
            <a:avLst/>
          </a:prstGeom>
        </p:spPr>
      </p:pic>
    </p:spTree>
    <p:extLst>
      <p:ext uri="{BB962C8B-B14F-4D97-AF65-F5344CB8AC3E}">
        <p14:creationId xmlns:p14="http://schemas.microsoft.com/office/powerpoint/2010/main" val="395324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7566" y="916450"/>
            <a:ext cx="8946541" cy="4195481"/>
          </a:xfrm>
        </p:spPr>
        <p:txBody>
          <a:bodyPr/>
          <a:lstStyle/>
          <a:p>
            <a:r>
              <a:rPr lang="es-ES" b="1" dirty="0"/>
              <a:t>Elementos de la Comunicación:</a:t>
            </a:r>
            <a:endParaRPr lang="es-ES" dirty="0"/>
          </a:p>
          <a:p>
            <a:r>
              <a:rPr lang="es-ES" b="1" dirty="0"/>
              <a:t>Emisor:</a:t>
            </a:r>
            <a:r>
              <a:rPr lang="es-ES" dirty="0"/>
              <a:t> Persona que envía el mensaje.</a:t>
            </a:r>
          </a:p>
          <a:p>
            <a:r>
              <a:rPr lang="es-ES" b="1" dirty="0"/>
              <a:t>Receptor:</a:t>
            </a:r>
            <a:r>
              <a:rPr lang="es-ES" dirty="0"/>
              <a:t> Persona que recibe el mensaje.</a:t>
            </a:r>
          </a:p>
          <a:p>
            <a:r>
              <a:rPr lang="es-ES" b="1" dirty="0"/>
              <a:t>Mensaje:</a:t>
            </a:r>
            <a:r>
              <a:rPr lang="es-ES" dirty="0"/>
              <a:t> La información transmitida.</a:t>
            </a:r>
          </a:p>
          <a:p>
            <a:r>
              <a:rPr lang="es-ES" b="1" dirty="0"/>
              <a:t>Canal:</a:t>
            </a:r>
            <a:r>
              <a:rPr lang="es-ES" dirty="0"/>
              <a:t> Medio a través del cual se envía el mensaje (oral, escrito, gestual, etc.).</a:t>
            </a:r>
          </a:p>
          <a:p>
            <a:r>
              <a:rPr lang="es-ES" b="1" dirty="0"/>
              <a:t>Código:</a:t>
            </a:r>
            <a:r>
              <a:rPr lang="es-ES" dirty="0"/>
              <a:t> Conjunto de signos y reglas que dan significado al mensaje.</a:t>
            </a:r>
          </a:p>
          <a:p>
            <a:r>
              <a:rPr lang="es-ES" b="1" dirty="0"/>
              <a:t>Contexto:</a:t>
            </a:r>
            <a:r>
              <a:rPr lang="es-ES" dirty="0"/>
              <a:t> Situación o circunstancia en la que se produce la comunicación.</a:t>
            </a:r>
          </a:p>
          <a:p>
            <a:endParaRPr lang="en-US" dirty="0"/>
          </a:p>
        </p:txBody>
      </p:sp>
      <p:pic>
        <p:nvPicPr>
          <p:cNvPr id="5" name="Imagen 4"/>
          <p:cNvPicPr>
            <a:picLocks noChangeAspect="1"/>
          </p:cNvPicPr>
          <p:nvPr/>
        </p:nvPicPr>
        <p:blipFill>
          <a:blip r:embed="rId2"/>
          <a:stretch>
            <a:fillRect/>
          </a:stretch>
        </p:blipFill>
        <p:spPr>
          <a:xfrm>
            <a:off x="7889968" y="3014190"/>
            <a:ext cx="4062548" cy="3506144"/>
          </a:xfrm>
          <a:prstGeom prst="rect">
            <a:avLst/>
          </a:prstGeom>
        </p:spPr>
      </p:pic>
    </p:spTree>
    <p:extLst>
      <p:ext uri="{BB962C8B-B14F-4D97-AF65-F5344CB8AC3E}">
        <p14:creationId xmlns:p14="http://schemas.microsoft.com/office/powerpoint/2010/main" val="1573112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s-ES" b="1" dirty="0" smtClean="0"/>
          </a:p>
          <a:p>
            <a:r>
              <a:rPr lang="es-ES" b="1" dirty="0" smtClean="0"/>
              <a:t>Tipos </a:t>
            </a:r>
            <a:r>
              <a:rPr lang="es-ES" b="1" dirty="0"/>
              <a:t>de comunicación:</a:t>
            </a:r>
            <a:endParaRPr lang="es-ES" dirty="0"/>
          </a:p>
          <a:p>
            <a:r>
              <a:rPr lang="es-ES" b="1" dirty="0"/>
              <a:t>Verbal:</a:t>
            </a:r>
            <a:r>
              <a:rPr lang="es-ES" dirty="0"/>
              <a:t> Utilización de palabras habladas o escritas.</a:t>
            </a:r>
          </a:p>
          <a:p>
            <a:r>
              <a:rPr lang="es-ES" b="1" dirty="0"/>
              <a:t>No Verbal:</a:t>
            </a:r>
            <a:r>
              <a:rPr lang="es-ES" dirty="0"/>
              <a:t> Comunicación a través de gestos, expresiones faciales, postura, etc.</a:t>
            </a:r>
          </a:p>
          <a:p>
            <a:r>
              <a:rPr lang="es-ES" b="1" dirty="0"/>
              <a:t>Interpersonal:</a:t>
            </a:r>
            <a:r>
              <a:rPr lang="es-ES" dirty="0"/>
              <a:t> Entre dos o más personas.</a:t>
            </a:r>
          </a:p>
          <a:p>
            <a:r>
              <a:rPr lang="es-ES" b="1" dirty="0"/>
              <a:t>Masiva:</a:t>
            </a:r>
            <a:r>
              <a:rPr lang="es-ES" dirty="0"/>
              <a:t> De un emisor a un gran número de receptores (medios de comunicación).</a:t>
            </a:r>
          </a:p>
          <a:p>
            <a:endParaRPr lang="en-US" dirty="0"/>
          </a:p>
        </p:txBody>
      </p:sp>
    </p:spTree>
    <p:extLst>
      <p:ext uri="{BB962C8B-B14F-4D97-AF65-F5344CB8AC3E}">
        <p14:creationId xmlns:p14="http://schemas.microsoft.com/office/powerpoint/2010/main" val="3347048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a:bodyPr>
          <a:lstStyle/>
          <a:p>
            <a:pPr algn="just"/>
            <a:r>
              <a:rPr lang="es-ES" b="1" dirty="0" smtClean="0"/>
              <a:t>Ejemplos </a:t>
            </a:r>
            <a:r>
              <a:rPr lang="es-ES" b="1" dirty="0"/>
              <a:t>para ilustrar la Comunicación:</a:t>
            </a:r>
            <a:endParaRPr lang="es-ES" dirty="0"/>
          </a:p>
          <a:p>
            <a:pPr algn="just"/>
            <a:r>
              <a:rPr lang="es-ES" b="1" dirty="0"/>
              <a:t>Conversación cotidiana:</a:t>
            </a:r>
            <a:r>
              <a:rPr lang="es-ES" dirty="0"/>
              <a:t> Dos personas hablando sobre sus planos para el fin de semana.</a:t>
            </a:r>
          </a:p>
          <a:p>
            <a:pPr algn="just"/>
            <a:r>
              <a:rPr lang="es-ES" b="1" dirty="0"/>
              <a:t>Mensaje de texto:</a:t>
            </a:r>
            <a:r>
              <a:rPr lang="es-ES" dirty="0"/>
              <a:t> Enviar un mensaje a un amigo para quedar en un lugar específico.</a:t>
            </a:r>
          </a:p>
          <a:p>
            <a:pPr algn="just"/>
            <a:r>
              <a:rPr lang="es-ES" b="1" dirty="0"/>
              <a:t>Discurso político:</a:t>
            </a:r>
            <a:r>
              <a:rPr lang="es-ES" dirty="0"/>
              <a:t> Un político expresando sus ideas y propuestas ante una multitud.</a:t>
            </a:r>
          </a:p>
          <a:p>
            <a:pPr algn="just"/>
            <a:r>
              <a:rPr lang="es-ES" b="1" dirty="0"/>
              <a:t>Publicidad:</a:t>
            </a:r>
            <a:r>
              <a:rPr lang="es-ES" dirty="0"/>
              <a:t> Un anuncio de televisión que promociona un producto.</a:t>
            </a:r>
          </a:p>
          <a:p>
            <a:pPr algn="just"/>
            <a:r>
              <a:rPr lang="es-ES" b="1" dirty="0"/>
              <a:t>Lenguaje corporal:</a:t>
            </a:r>
            <a:r>
              <a:rPr lang="es-ES" dirty="0"/>
              <a:t> Una sonrisa, un gesto de enojo o un abrazo pueden comunicar emociones sin palabras.</a:t>
            </a:r>
          </a:p>
          <a:p>
            <a:endParaRPr lang="en-US" dirty="0"/>
          </a:p>
        </p:txBody>
      </p:sp>
    </p:spTree>
    <p:extLst>
      <p:ext uri="{BB962C8B-B14F-4D97-AF65-F5344CB8AC3E}">
        <p14:creationId xmlns:p14="http://schemas.microsoft.com/office/powerpoint/2010/main" val="939085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1974" y="365760"/>
            <a:ext cx="8946541" cy="5360125"/>
          </a:xfrm>
        </p:spPr>
        <p:txBody>
          <a:bodyPr>
            <a:normAutofit/>
          </a:bodyPr>
          <a:lstStyle/>
          <a:p>
            <a:r>
              <a:rPr lang="es-ES" b="1" dirty="0" smtClean="0"/>
              <a:t>LENGUAJE:</a:t>
            </a:r>
          </a:p>
          <a:p>
            <a:r>
              <a:rPr lang="es-ES" b="1" dirty="0" smtClean="0"/>
              <a:t>Concepto </a:t>
            </a:r>
            <a:r>
              <a:rPr lang="es-ES" b="1" dirty="0"/>
              <a:t>de Lenguaje:</a:t>
            </a:r>
            <a:r>
              <a:rPr lang="es-ES" dirty="0"/>
              <a:t> </a:t>
            </a:r>
            <a:endParaRPr lang="es-ES" dirty="0" smtClean="0"/>
          </a:p>
          <a:p>
            <a:r>
              <a:rPr lang="es-ES" dirty="0" smtClean="0"/>
              <a:t>El </a:t>
            </a:r>
            <a:r>
              <a:rPr lang="es-ES" dirty="0"/>
              <a:t>lenguaje es un sistema complejo y estructurado de signos, sonidos, palabras o gestos que utilizamos para comunicarnos. Es una herramienta fundamental para expresar ideas, emociones, pensamientos y transmitir información entre individuos.</a:t>
            </a:r>
          </a:p>
          <a:p>
            <a:r>
              <a:rPr lang="es-ES" b="1" dirty="0"/>
              <a:t>Componentes del Lenguaje:</a:t>
            </a:r>
            <a:endParaRPr lang="es-ES" dirty="0"/>
          </a:p>
          <a:p>
            <a:r>
              <a:rPr lang="es-ES" b="1" dirty="0"/>
              <a:t>Fonología:</a:t>
            </a:r>
            <a:r>
              <a:rPr lang="es-ES" dirty="0"/>
              <a:t> Estudio de los sonidos que conforman un idioma.</a:t>
            </a:r>
          </a:p>
          <a:p>
            <a:r>
              <a:rPr lang="es-ES" b="1" dirty="0"/>
              <a:t>Morfología:</a:t>
            </a:r>
            <a:r>
              <a:rPr lang="es-ES" dirty="0"/>
              <a:t> Estructura y formación de palabras.</a:t>
            </a:r>
          </a:p>
          <a:p>
            <a:r>
              <a:rPr lang="es-ES" b="1" dirty="0"/>
              <a:t>Sintaxis:</a:t>
            </a:r>
            <a:r>
              <a:rPr lang="es-ES" dirty="0"/>
              <a:t> Organización de palabras en oraciones y su significado.</a:t>
            </a:r>
          </a:p>
          <a:p>
            <a:r>
              <a:rPr lang="es-ES" b="1" dirty="0"/>
              <a:t>Semántica:</a:t>
            </a:r>
            <a:r>
              <a:rPr lang="es-ES" dirty="0"/>
              <a:t> Significado de las palabras y oraciones.</a:t>
            </a:r>
          </a:p>
          <a:p>
            <a:r>
              <a:rPr lang="es-ES" b="1" dirty="0"/>
              <a:t>Pragmática:</a:t>
            </a:r>
            <a:r>
              <a:rPr lang="es-ES" dirty="0"/>
              <a:t> Uso del lenguaje en contextos sociales y culturales.</a:t>
            </a:r>
          </a:p>
          <a:p>
            <a:endParaRPr lang="en-US" dirty="0"/>
          </a:p>
        </p:txBody>
      </p:sp>
      <p:pic>
        <p:nvPicPr>
          <p:cNvPr id="5" name="Imagen 4"/>
          <p:cNvPicPr>
            <a:picLocks noChangeAspect="1"/>
          </p:cNvPicPr>
          <p:nvPr/>
        </p:nvPicPr>
        <p:blipFill>
          <a:blip r:embed="rId2"/>
          <a:stretch>
            <a:fillRect/>
          </a:stretch>
        </p:blipFill>
        <p:spPr>
          <a:xfrm>
            <a:off x="8816612" y="4897210"/>
            <a:ext cx="2861582" cy="1657350"/>
          </a:xfrm>
          <a:prstGeom prst="rect">
            <a:avLst/>
          </a:prstGeom>
        </p:spPr>
      </p:pic>
    </p:spTree>
    <p:extLst>
      <p:ext uri="{BB962C8B-B14F-4D97-AF65-F5344CB8AC3E}">
        <p14:creationId xmlns:p14="http://schemas.microsoft.com/office/powerpoint/2010/main" val="4174102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875212"/>
            <a:ext cx="8946541" cy="5373188"/>
          </a:xfrm>
        </p:spPr>
        <p:txBody>
          <a:bodyPr>
            <a:normAutofit/>
          </a:bodyPr>
          <a:lstStyle/>
          <a:p>
            <a:pPr algn="just"/>
            <a:r>
              <a:rPr lang="es-ES" b="1" dirty="0" smtClean="0"/>
              <a:t>Tipos </a:t>
            </a:r>
            <a:r>
              <a:rPr lang="es-ES" b="1" dirty="0"/>
              <a:t>de Lenguaje:</a:t>
            </a:r>
            <a:endParaRPr lang="es-ES" dirty="0"/>
          </a:p>
          <a:p>
            <a:pPr algn="just"/>
            <a:r>
              <a:rPr lang="es-ES" b="1" dirty="0"/>
              <a:t>Verbal:</a:t>
            </a:r>
            <a:r>
              <a:rPr lang="es-ES" dirty="0"/>
              <a:t> Utilización de palabras habladas o escritas.</a:t>
            </a:r>
          </a:p>
          <a:p>
            <a:pPr algn="just"/>
            <a:r>
              <a:rPr lang="es-ES" b="1" dirty="0"/>
              <a:t>No Verbal:</a:t>
            </a:r>
            <a:r>
              <a:rPr lang="es-ES" dirty="0"/>
              <a:t> Comunicación a través de gestos, expresiones faciales, postura, etc.</a:t>
            </a:r>
          </a:p>
          <a:p>
            <a:pPr algn="just"/>
            <a:r>
              <a:rPr lang="es-ES" b="1" dirty="0"/>
              <a:t>Escrito:</a:t>
            </a:r>
            <a:r>
              <a:rPr lang="es-ES" dirty="0"/>
              <a:t> Uso del lenguaje en forma de texto.</a:t>
            </a:r>
          </a:p>
          <a:p>
            <a:pPr algn="just"/>
            <a:r>
              <a:rPr lang="es-ES" b="1" dirty="0"/>
              <a:t>Visual:</a:t>
            </a:r>
            <a:r>
              <a:rPr lang="es-ES" dirty="0"/>
              <a:t> Lenguaje a través de imágenes, señales, símbolos, etc.</a:t>
            </a:r>
          </a:p>
          <a:p>
            <a:pPr algn="just"/>
            <a:r>
              <a:rPr lang="es-ES" b="1" dirty="0"/>
              <a:t>Ejemplos para ilustrar el Lenguaje:</a:t>
            </a:r>
            <a:endParaRPr lang="es-ES" dirty="0"/>
          </a:p>
          <a:p>
            <a:pPr algn="just"/>
            <a:r>
              <a:rPr lang="es-ES" b="1" dirty="0"/>
              <a:t>Habla cotidiana:</a:t>
            </a:r>
            <a:r>
              <a:rPr lang="es-ES" dirty="0"/>
              <a:t> Conversación entre amigos sobre planos futuros.</a:t>
            </a:r>
          </a:p>
          <a:p>
            <a:pPr algn="just"/>
            <a:r>
              <a:rPr lang="es-ES" b="1" dirty="0"/>
              <a:t>Escritura:</a:t>
            </a:r>
            <a:r>
              <a:rPr lang="es-ES" dirty="0"/>
              <a:t> Un poema, una novela, un mensaje de texto.</a:t>
            </a:r>
          </a:p>
          <a:p>
            <a:pPr algn="just"/>
            <a:r>
              <a:rPr lang="es-ES" b="1" dirty="0"/>
              <a:t>Lenguaje corporal:</a:t>
            </a:r>
            <a:r>
              <a:rPr lang="es-ES" dirty="0"/>
              <a:t> Expresiones faciales, gestos, posturas.</a:t>
            </a:r>
          </a:p>
          <a:p>
            <a:pPr algn="just"/>
            <a:r>
              <a:rPr lang="es-ES" b="1" dirty="0"/>
              <a:t>Señalización:</a:t>
            </a:r>
            <a:r>
              <a:rPr lang="es-ES" dirty="0"/>
              <a:t> Señales de tráfico, símbolos universales como los de peligro o prohibición.</a:t>
            </a:r>
          </a:p>
          <a:p>
            <a:pPr algn="just"/>
            <a:r>
              <a:rPr lang="es-ES" b="1" dirty="0"/>
              <a:t>Arte visual:</a:t>
            </a:r>
            <a:r>
              <a:rPr lang="es-ES" dirty="0"/>
              <a:t> Pinturas, fotografías, diseño gráfico.</a:t>
            </a:r>
          </a:p>
          <a:p>
            <a:endParaRPr lang="en-US" dirty="0"/>
          </a:p>
        </p:txBody>
      </p:sp>
    </p:spTree>
    <p:extLst>
      <p:ext uri="{BB962C8B-B14F-4D97-AF65-F5344CB8AC3E}">
        <p14:creationId xmlns:p14="http://schemas.microsoft.com/office/powerpoint/2010/main" val="3965003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LENGUA</a:t>
            </a:r>
            <a:endParaRPr lang="en-US" dirty="0"/>
          </a:p>
        </p:txBody>
      </p:sp>
      <p:sp>
        <p:nvSpPr>
          <p:cNvPr id="3" name="Marcador de contenido 2"/>
          <p:cNvSpPr>
            <a:spLocks noGrp="1"/>
          </p:cNvSpPr>
          <p:nvPr>
            <p:ph idx="1"/>
          </p:nvPr>
        </p:nvSpPr>
        <p:spPr/>
        <p:txBody>
          <a:bodyPr/>
          <a:lstStyle/>
          <a:p>
            <a:r>
              <a:rPr lang="es-ES" b="1" dirty="0"/>
              <a:t>Concepto de Lengua:</a:t>
            </a:r>
            <a:r>
              <a:rPr lang="es-ES" dirty="0"/>
              <a:t> La lengua se refiere al sistema de signos lingüísticos que utiliza una comunidad para comunicarse. Es un conjunto de reglas, estructuras y convenciones que permiten a los hablantes de una misma comunidad entenderse y expresarse</a:t>
            </a:r>
            <a:r>
              <a:rPr lang="es-ES" dirty="0" smtClean="0"/>
              <a:t>.</a:t>
            </a:r>
          </a:p>
          <a:p>
            <a:r>
              <a:rPr lang="es-ES" b="1" dirty="0"/>
              <a:t>Elementos de la Lengua:</a:t>
            </a:r>
            <a:endParaRPr lang="es-ES" dirty="0"/>
          </a:p>
          <a:p>
            <a:r>
              <a:rPr lang="es-ES" b="1" dirty="0"/>
              <a:t>Fonología:</a:t>
            </a:r>
            <a:r>
              <a:rPr lang="es-ES" dirty="0"/>
              <a:t> Estudio de los sonidos del idioma y sus combinaciones.</a:t>
            </a:r>
          </a:p>
          <a:p>
            <a:r>
              <a:rPr lang="es-ES" b="1" dirty="0"/>
              <a:t>Morfología:</a:t>
            </a:r>
            <a:r>
              <a:rPr lang="es-ES" dirty="0"/>
              <a:t> Estructura y formación de las palabras.</a:t>
            </a:r>
          </a:p>
          <a:p>
            <a:r>
              <a:rPr lang="es-ES" b="1" dirty="0"/>
              <a:t>Sintaxis:</a:t>
            </a:r>
            <a:r>
              <a:rPr lang="es-ES" dirty="0"/>
              <a:t> Organización de las palabras en frases y oraciones.</a:t>
            </a:r>
          </a:p>
          <a:p>
            <a:r>
              <a:rPr lang="es-ES" b="1" dirty="0"/>
              <a:t>Semántica:</a:t>
            </a:r>
            <a:r>
              <a:rPr lang="es-ES" dirty="0"/>
              <a:t> Estudio del significado de las palabras y frases.</a:t>
            </a:r>
          </a:p>
          <a:p>
            <a:r>
              <a:rPr lang="es-ES" b="1" dirty="0"/>
              <a:t>Pragmática:</a:t>
            </a:r>
            <a:r>
              <a:rPr lang="es-ES" dirty="0"/>
              <a:t> Uso del lenguaje en contextos sociales y culturales.</a:t>
            </a:r>
          </a:p>
          <a:p>
            <a:endParaRPr lang="es-ES" dirty="0"/>
          </a:p>
          <a:p>
            <a:endParaRPr lang="en-US" dirty="0"/>
          </a:p>
        </p:txBody>
      </p:sp>
    </p:spTree>
    <p:extLst>
      <p:ext uri="{BB962C8B-B14F-4D97-AF65-F5344CB8AC3E}">
        <p14:creationId xmlns:p14="http://schemas.microsoft.com/office/powerpoint/2010/main" val="3824014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7472" y="718457"/>
            <a:ext cx="8946541" cy="5516879"/>
          </a:xfrm>
        </p:spPr>
        <p:txBody>
          <a:bodyPr>
            <a:normAutofit fontScale="85000" lnSpcReduction="10000"/>
          </a:bodyPr>
          <a:lstStyle/>
          <a:p>
            <a:r>
              <a:rPr lang="es-ES" b="1" dirty="0" smtClean="0"/>
              <a:t>Tipos </a:t>
            </a:r>
            <a:r>
              <a:rPr lang="es-ES" b="1" dirty="0"/>
              <a:t>de lengua:</a:t>
            </a:r>
            <a:endParaRPr lang="es-ES" dirty="0"/>
          </a:p>
          <a:p>
            <a:r>
              <a:rPr lang="es-ES" b="1" dirty="0"/>
              <a:t>Lengua Materna:</a:t>
            </a:r>
            <a:r>
              <a:rPr lang="es-ES" dirty="0"/>
              <a:t> El idioma que se aprende desde la infancia y se habla de manera natural.</a:t>
            </a:r>
          </a:p>
          <a:p>
            <a:r>
              <a:rPr lang="es-ES" b="1" dirty="0"/>
              <a:t>Lengua Extranjera:</a:t>
            </a:r>
            <a:r>
              <a:rPr lang="es-ES" dirty="0"/>
              <a:t> Un idioma aprendido además de la lengua materna.</a:t>
            </a:r>
          </a:p>
          <a:p>
            <a:r>
              <a:rPr lang="es-ES" b="1" dirty="0"/>
              <a:t>Lengua Escrita:</a:t>
            </a:r>
            <a:r>
              <a:rPr lang="es-ES" dirty="0"/>
              <a:t> Utilización del lenguaje en forma de texto.</a:t>
            </a:r>
          </a:p>
          <a:p>
            <a:r>
              <a:rPr lang="es-ES" b="1" dirty="0"/>
              <a:t>Lenguaje de Signos:</a:t>
            </a:r>
            <a:r>
              <a:rPr lang="es-ES" dirty="0"/>
              <a:t> Sistema de comunicación para personas con discapacidad auditiva</a:t>
            </a:r>
            <a:r>
              <a:rPr lang="es-ES" dirty="0" smtClean="0"/>
              <a:t>.</a:t>
            </a:r>
          </a:p>
          <a:p>
            <a:endParaRPr lang="es-ES" dirty="0"/>
          </a:p>
          <a:p>
            <a:r>
              <a:rPr lang="es-ES" b="1" dirty="0"/>
              <a:t>Ejemplos para ilustrar la lengua:</a:t>
            </a:r>
            <a:endParaRPr lang="es-ES" dirty="0"/>
          </a:p>
          <a:p>
            <a:r>
              <a:rPr lang="es-ES" b="1" dirty="0"/>
              <a:t>Español:</a:t>
            </a:r>
            <a:r>
              <a:rPr lang="es-ES" dirty="0"/>
              <a:t> Su fonología, morfología y sintaxis.</a:t>
            </a:r>
          </a:p>
          <a:p>
            <a:r>
              <a:rPr lang="es-ES" b="1" dirty="0"/>
              <a:t>Inglés:</a:t>
            </a:r>
            <a:r>
              <a:rPr lang="es-ES" dirty="0"/>
              <a:t> Diferencias en la estructura gramatical y sonidos en comparación con el español.</a:t>
            </a:r>
          </a:p>
          <a:p>
            <a:r>
              <a:rPr lang="es-ES" b="1" dirty="0"/>
              <a:t>Lenguaje Escrito:</a:t>
            </a:r>
            <a:r>
              <a:rPr lang="es-ES" dirty="0"/>
              <a:t> Un libro, un artículo de periódico, un correo electrónico.</a:t>
            </a:r>
          </a:p>
          <a:p>
            <a:r>
              <a:rPr lang="es-ES" b="1" dirty="0"/>
              <a:t>Lenguaje de signos:</a:t>
            </a:r>
            <a:r>
              <a:rPr lang="es-ES" dirty="0"/>
              <a:t> Gestos y movimientos utilizados por personas con discapacidad auditiva.</a:t>
            </a:r>
          </a:p>
          <a:p>
            <a:r>
              <a:rPr lang="es-ES" b="1" dirty="0"/>
              <a:t>Lenguaje Técnico:</a:t>
            </a:r>
            <a:r>
              <a:rPr lang="es-ES" dirty="0"/>
              <a:t> Vocabulario específico utilizado en ciertas disciplinas como la medicina o la informática.</a:t>
            </a:r>
          </a:p>
          <a:p>
            <a:endParaRPr lang="en-US" dirty="0"/>
          </a:p>
        </p:txBody>
      </p:sp>
      <p:pic>
        <p:nvPicPr>
          <p:cNvPr id="4" name="Imagen 3"/>
          <p:cNvPicPr>
            <a:picLocks noChangeAspect="1"/>
          </p:cNvPicPr>
          <p:nvPr/>
        </p:nvPicPr>
        <p:blipFill>
          <a:blip r:embed="rId2"/>
          <a:stretch>
            <a:fillRect/>
          </a:stretch>
        </p:blipFill>
        <p:spPr>
          <a:xfrm>
            <a:off x="8735513" y="1979430"/>
            <a:ext cx="3028950" cy="1861050"/>
          </a:xfrm>
          <a:prstGeom prst="rect">
            <a:avLst/>
          </a:prstGeom>
        </p:spPr>
      </p:pic>
    </p:spTree>
    <p:extLst>
      <p:ext uri="{BB962C8B-B14F-4D97-AF65-F5344CB8AC3E}">
        <p14:creationId xmlns:p14="http://schemas.microsoft.com/office/powerpoint/2010/main" val="18312047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39</TotalTime>
  <Words>1455</Words>
  <Application>Microsoft Office PowerPoint</Application>
  <PresentationFormat>Panorámica</PresentationFormat>
  <Paragraphs>83</Paragraphs>
  <Slides>19</Slides>
  <Notes>0</Notes>
  <HiddenSlides>0</HiddenSlides>
  <MMClips>2</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Century Gothic</vt:lpstr>
      <vt:lpstr>Wingdings 3</vt:lpstr>
      <vt:lpstr>Ion</vt:lpstr>
      <vt:lpstr>LA COMUNICAIÓN, EL LENGUAJE Y LENGUA</vt:lpstr>
      <vt:lpstr>LA COMUNICACIÓN</vt:lpstr>
      <vt:lpstr>Presentación de PowerPoint</vt:lpstr>
      <vt:lpstr>Presentación de PowerPoint</vt:lpstr>
      <vt:lpstr>Presentación de PowerPoint</vt:lpstr>
      <vt:lpstr>Presentación de PowerPoint</vt:lpstr>
      <vt:lpstr>Presentación de PowerPoint</vt:lpstr>
      <vt:lpstr>LENGUA</vt:lpstr>
      <vt:lpstr>Presentación de PowerPoint</vt:lpstr>
      <vt:lpstr>Presentación de PowerPoint</vt:lpstr>
      <vt:lpstr>La comunicación, el lenguaje y la lengua están estrechamente relacionados y se complementan entre sí en el proceso de interacción humana. </vt:lpstr>
      <vt:lpstr>Presentación de PowerPoint</vt:lpstr>
      <vt:lpstr>Presentación de PowerPoint</vt:lpstr>
      <vt:lpstr>Presentación de PowerPoint</vt:lpstr>
      <vt:lpstr>FORMAS DE COMUNICACIÓN</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Lily</dc:creator>
  <cp:lastModifiedBy>Lily</cp:lastModifiedBy>
  <cp:revision>5</cp:revision>
  <dcterms:created xsi:type="dcterms:W3CDTF">2023-11-16T13:59:21Z</dcterms:created>
  <dcterms:modified xsi:type="dcterms:W3CDTF">2023-11-16T14:38:44Z</dcterms:modified>
</cp:coreProperties>
</file>