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9"/>
    <p:restoredTop sz="94347"/>
  </p:normalViewPr>
  <p:slideViewPr>
    <p:cSldViewPr snapToGrid="0" snapToObjects="1">
      <p:cViewPr varScale="1">
        <p:scale>
          <a:sx n="82" d="100"/>
          <a:sy n="82" d="100"/>
        </p:scale>
        <p:origin x="22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300" y="1367673"/>
            <a:ext cx="4593432" cy="2665509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s-EC">
                <a:solidFill>
                  <a:schemeClr val="bg1"/>
                </a:solidFill>
              </a:rPr>
              <a:t>Cómo Desarrollar la Conciencia en los Niños</a:t>
            </a:r>
          </a:p>
        </p:txBody>
      </p:sp>
      <p:pic>
        <p:nvPicPr>
          <p:cNvPr id="6" name="Imagen 5" descr="Imagen que contiene interior, tabla, recamara, juguete&#10;&#10;Descripción generada automáticamente">
            <a:extLst>
              <a:ext uri="{FF2B5EF4-FFF2-40B4-BE49-F238E27FC236}">
                <a16:creationId xmlns:a16="http://schemas.microsoft.com/office/drawing/2014/main" id="{6EE43E33-3F22-480B-2877-870AB5EC85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97" r="15337"/>
          <a:stretch/>
        </p:blipFill>
        <p:spPr>
          <a:xfrm>
            <a:off x="20" y="10"/>
            <a:ext cx="3413395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72963" y="-1"/>
            <a:ext cx="663180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Cuadro de texto 2">
            <a:extLst>
              <a:ext uri="{FF2B5EF4-FFF2-40B4-BE49-F238E27FC236}">
                <a16:creationId xmlns:a16="http://schemas.microsoft.com/office/drawing/2014/main" id="{BF1F4862-39B3-D824-8DAE-3C32E925F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065" y="260291"/>
            <a:ext cx="5541976" cy="9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es-E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Carrera de Educación Inicial</a:t>
            </a:r>
            <a:endParaRPr lang="es-EC" sz="1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FACULTAD DE CIENCIAS DE LA EDUCACIÓN,</a:t>
            </a:r>
            <a:endParaRPr lang="es-EC" sz="1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HUMANAS Y TECNOLOGÍAS</a:t>
            </a:r>
            <a:endParaRPr lang="es-EC" sz="1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1C4DCF4-11E9-D64F-72C7-95BB9C72C3C1}"/>
              </a:ext>
            </a:extLst>
          </p:cNvPr>
          <p:cNvGrpSpPr/>
          <p:nvPr/>
        </p:nvGrpSpPr>
        <p:grpSpPr>
          <a:xfrm>
            <a:off x="4614282" y="5600825"/>
            <a:ext cx="4536862" cy="1148687"/>
            <a:chOff x="0" y="0"/>
            <a:chExt cx="10899315" cy="771525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212A6B68-3CAB-A095-9E93-CEB0ABCBD46E}"/>
                </a:ext>
              </a:extLst>
            </p:cNvPr>
            <p:cNvSpPr/>
            <p:nvPr/>
          </p:nvSpPr>
          <p:spPr>
            <a:xfrm>
              <a:off x="0" y="0"/>
              <a:ext cx="10696575" cy="7715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F718ABBD-0BAA-35BE-4578-9928C5B01296}"/>
                </a:ext>
              </a:extLst>
            </p:cNvPr>
            <p:cNvSpPr/>
            <p:nvPr/>
          </p:nvSpPr>
          <p:spPr>
            <a:xfrm>
              <a:off x="23751" y="427512"/>
              <a:ext cx="252000" cy="252000"/>
            </a:xfrm>
            <a:prstGeom prst="rect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_tradnl"/>
            </a:p>
          </p:txBody>
        </p:sp>
        <p:sp>
          <p:nvSpPr>
            <p:cNvPr id="16" name="Cuadro de texto 2">
              <a:extLst>
                <a:ext uri="{FF2B5EF4-FFF2-40B4-BE49-F238E27FC236}">
                  <a16:creationId xmlns:a16="http://schemas.microsoft.com/office/drawing/2014/main" id="{E363AD1E-B392-D372-12E3-44AC95903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603" y="89684"/>
              <a:ext cx="6536658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r"/>
              <a:r>
                <a:rPr lang="es-MX" sz="2000" b="1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Unach</a:t>
              </a:r>
              <a:r>
                <a:rPr lang="es-MX" sz="20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.edu.ec</a:t>
              </a:r>
              <a:endParaRPr lang="es-EC" sz="1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241F408F-2F39-55BF-2984-FDC008250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606" y="223059"/>
              <a:ext cx="4737709" cy="4593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Grupo 2 - Lectura reflexiva: Empatía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dirty="0" err="1"/>
              <a:t>ectura</a:t>
            </a:r>
            <a:r>
              <a:rPr dirty="0"/>
              <a:t>: 'La </a:t>
            </a:r>
            <a:r>
              <a:rPr dirty="0" err="1"/>
              <a:t>niña</a:t>
            </a:r>
            <a:r>
              <a:rPr dirty="0"/>
              <a:t> que </a:t>
            </a:r>
            <a:r>
              <a:rPr dirty="0" err="1"/>
              <a:t>entendía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sentimientos</a:t>
            </a:r>
            <a:r>
              <a:rPr dirty="0"/>
              <a:t> de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demás</a:t>
            </a:r>
            <a:r>
              <a:rPr dirty="0"/>
              <a:t>'.</a:t>
            </a:r>
          </a:p>
          <a:p>
            <a:r>
              <a:rPr dirty="0" err="1"/>
              <a:t>Actividades</a:t>
            </a:r>
            <a:r>
              <a:rPr dirty="0"/>
              <a:t>:</a:t>
            </a:r>
          </a:p>
          <a:p>
            <a:r>
              <a:rPr dirty="0"/>
              <a:t>- </a:t>
            </a:r>
            <a:r>
              <a:rPr dirty="0" err="1"/>
              <a:t>Identificar</a:t>
            </a:r>
            <a:r>
              <a:rPr dirty="0"/>
              <a:t> </a:t>
            </a:r>
            <a:r>
              <a:rPr dirty="0" err="1"/>
              <a:t>emociones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historia</a:t>
            </a:r>
            <a:endParaRPr dirty="0"/>
          </a:p>
          <a:p>
            <a:r>
              <a:rPr dirty="0"/>
              <a:t>- </a:t>
            </a:r>
            <a:r>
              <a:rPr dirty="0" err="1"/>
              <a:t>Contar</a:t>
            </a:r>
            <a:r>
              <a:rPr dirty="0"/>
              <a:t> </a:t>
            </a:r>
            <a:r>
              <a:rPr dirty="0" err="1"/>
              <a:t>experiencias</a:t>
            </a:r>
            <a:r>
              <a:rPr dirty="0"/>
              <a:t> </a:t>
            </a:r>
            <a:r>
              <a:rPr dirty="0" err="1"/>
              <a:t>personales</a:t>
            </a:r>
            <a:r>
              <a:rPr dirty="0"/>
              <a:t> </a:t>
            </a:r>
            <a:r>
              <a:rPr dirty="0" err="1"/>
              <a:t>similares</a:t>
            </a:r>
            <a:endParaRPr dirty="0"/>
          </a:p>
          <a:p>
            <a:r>
              <a:rPr dirty="0"/>
              <a:t>- </a:t>
            </a:r>
            <a:r>
              <a:rPr dirty="0" err="1"/>
              <a:t>Reflexionar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la </a:t>
            </a:r>
            <a:r>
              <a:rPr dirty="0" err="1"/>
              <a:t>importancia</a:t>
            </a:r>
            <a:r>
              <a:rPr dirty="0"/>
              <a:t> de </a:t>
            </a:r>
            <a:r>
              <a:rPr dirty="0" err="1"/>
              <a:t>ponerse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lugar</a:t>
            </a:r>
            <a:r>
              <a:rPr dirty="0"/>
              <a:t> del </a:t>
            </a:r>
            <a:r>
              <a:rPr dirty="0" err="1"/>
              <a:t>otro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Grupo 3 - Estudio de caso: Conflicto por materiales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Caso: Dos niños discuten porque uno no quiere compartir.</a:t>
            </a:r>
          </a:p>
          <a:p>
            <a:r>
              <a:t>Preguntas:</a:t>
            </a:r>
          </a:p>
          <a:p>
            <a:r>
              <a:t>- ¿Cómo resolver el conflicto?</a:t>
            </a:r>
          </a:p>
          <a:p>
            <a:r>
              <a:t>- ¿Qué alternativas de solución existen?</a:t>
            </a:r>
          </a:p>
          <a:p>
            <a:r>
              <a:t>- ¿Qué aprendemos sobre la convivencia?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Grupo 4 - Dinámica colaborativa: Solidaridad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Actividad: Construir una torre con materiales reciclados entre todos.</a:t>
            </a:r>
          </a:p>
          <a:p>
            <a:r>
              <a:t>Objetivo: Observar la colaboración y la ayuda mutua.</a:t>
            </a:r>
          </a:p>
          <a:p>
            <a:r>
              <a:t>Reflexión:</a:t>
            </a:r>
          </a:p>
          <a:p>
            <a:r>
              <a:t>- ¿Cómo fue trabajar juntos?</a:t>
            </a:r>
          </a:p>
          <a:p>
            <a:r>
              <a:t>- ¿Qué significa ser solidario?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Grupo 5 - Cuento dramatizado: Respeto a las diferencias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Cuento</a:t>
            </a:r>
            <a:r>
              <a:rPr dirty="0"/>
              <a:t>: 'El </a:t>
            </a:r>
            <a:r>
              <a:rPr dirty="0" err="1"/>
              <a:t>sapo</a:t>
            </a:r>
            <a:r>
              <a:rPr dirty="0"/>
              <a:t> que </a:t>
            </a:r>
            <a:r>
              <a:rPr dirty="0" err="1"/>
              <a:t>quería</a:t>
            </a:r>
            <a:r>
              <a:rPr dirty="0"/>
              <a:t> volar'.</a:t>
            </a:r>
          </a:p>
          <a:p>
            <a:r>
              <a:rPr dirty="0" err="1"/>
              <a:t>Actividad</a:t>
            </a:r>
            <a:r>
              <a:rPr dirty="0"/>
              <a:t>:</a:t>
            </a:r>
          </a:p>
          <a:p>
            <a:r>
              <a:rPr dirty="0"/>
              <a:t>- </a:t>
            </a:r>
            <a:r>
              <a:rPr dirty="0" err="1"/>
              <a:t>Representar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cuento</a:t>
            </a:r>
            <a:r>
              <a:rPr dirty="0"/>
              <a:t> con un </a:t>
            </a:r>
            <a:r>
              <a:rPr dirty="0" err="1"/>
              <a:t>pequeño</a:t>
            </a:r>
            <a:r>
              <a:rPr dirty="0"/>
              <a:t> </a:t>
            </a:r>
            <a:r>
              <a:rPr dirty="0" err="1"/>
              <a:t>teatro</a:t>
            </a:r>
            <a:endParaRPr dirty="0"/>
          </a:p>
          <a:p>
            <a:r>
              <a:rPr dirty="0"/>
              <a:t>- </a:t>
            </a:r>
            <a:r>
              <a:rPr dirty="0" err="1"/>
              <a:t>Reflexionar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cómo</a:t>
            </a:r>
            <a:r>
              <a:rPr dirty="0"/>
              <a:t> </a:t>
            </a:r>
            <a:r>
              <a:rPr dirty="0" err="1"/>
              <a:t>aceptamos</a:t>
            </a:r>
            <a:r>
              <a:rPr dirty="0"/>
              <a:t> a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demás</a:t>
            </a:r>
            <a:endParaRPr dirty="0"/>
          </a:p>
          <a:p>
            <a:r>
              <a:rPr dirty="0"/>
              <a:t>- ¿Por </a:t>
            </a:r>
            <a:r>
              <a:rPr dirty="0" err="1"/>
              <a:t>qué</a:t>
            </a:r>
            <a:r>
              <a:rPr dirty="0"/>
              <a:t> es </a:t>
            </a:r>
            <a:r>
              <a:rPr dirty="0" err="1"/>
              <a:t>importante</a:t>
            </a:r>
            <a:r>
              <a:rPr dirty="0"/>
              <a:t> </a:t>
            </a:r>
            <a:r>
              <a:rPr dirty="0" err="1"/>
              <a:t>respetar</a:t>
            </a:r>
            <a:r>
              <a:rPr dirty="0"/>
              <a:t> las </a:t>
            </a:r>
            <a:r>
              <a:rPr dirty="0" err="1"/>
              <a:t>diferencias</a:t>
            </a:r>
            <a:r>
              <a:rPr dirty="0"/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Grupo 6 - Dilema moral: Amistad vs. verdad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Situación: Tu mejor amigo rompe algo y te pide que no lo digas.</a:t>
            </a:r>
          </a:p>
          <a:p>
            <a:r>
              <a:t>Debate:</a:t>
            </a:r>
          </a:p>
          <a:p>
            <a:r>
              <a:t>- ¿Qué harías en esa situación?</a:t>
            </a:r>
          </a:p>
          <a:p>
            <a:r>
              <a:t>- ¿Es más importante la verdad o la amistad?</a:t>
            </a:r>
          </a:p>
          <a:p>
            <a:r>
              <a:t>- ¿Cómo actuar con responsabilidad?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 tren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401F9CFE-4882-E153-1A6A-23F8C6C3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91" r="10402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261" y="-13641"/>
            <a:ext cx="3959712" cy="1899912"/>
          </a:xfrm>
        </p:spPr>
        <p:txBody>
          <a:bodyPr>
            <a:normAutofit/>
          </a:bodyPr>
          <a:lstStyle/>
          <a:p>
            <a:r>
              <a:rPr lang="es-EC" sz="6600" b="1" dirty="0"/>
              <a:t>Cierre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986" y="1736778"/>
            <a:ext cx="3959712" cy="3742762"/>
          </a:xfrm>
        </p:spPr>
        <p:txBody>
          <a:bodyPr>
            <a:noAutofit/>
          </a:bodyPr>
          <a:lstStyle/>
          <a:p>
            <a:r>
              <a:rPr lang="es-EC" dirty="0"/>
              <a:t>Compartir lo trabajado por cada grupo</a:t>
            </a:r>
          </a:p>
          <a:p>
            <a:r>
              <a:rPr lang="es-EC" dirty="0"/>
              <a:t>Identificar valores comunes en las actividades</a:t>
            </a:r>
          </a:p>
          <a:p>
            <a:r>
              <a:rPr lang="es-EC" dirty="0"/>
              <a:t>Reflexionar sobre cómo aplicar lo aprendido en la vida cotidiana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agen 3" descr="Un tren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2FE63871-E046-4DC5-516C-EF4D6E5C74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19" r="9530" b="-1"/>
          <a:stretch/>
        </p:blipFill>
        <p:spPr>
          <a:xfrm>
            <a:off x="20" y="10"/>
            <a:ext cx="746029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39536" y="0"/>
            <a:ext cx="3904464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169" y="0"/>
            <a:ext cx="3782831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22759" y="0"/>
            <a:ext cx="189729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139" y="-738356"/>
            <a:ext cx="4716651" cy="1588422"/>
          </a:xfrm>
        </p:spPr>
        <p:txBody>
          <a:bodyPr anchor="b">
            <a:normAutofit/>
          </a:bodyPr>
          <a:lstStyle/>
          <a:p>
            <a:r>
              <a:rPr lang="es-EC" dirty="0"/>
              <a:t>Introducción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9536" y="1173833"/>
            <a:ext cx="4020561" cy="4510333"/>
          </a:xfrm>
        </p:spPr>
        <p:txBody>
          <a:bodyPr>
            <a:normAutofit fontScale="92500" lnSpcReduction="20000"/>
          </a:bodyPr>
          <a:lstStyle/>
          <a:p>
            <a:r>
              <a:rPr lang="es-EC" dirty="0"/>
              <a:t>La conciencia es la capacidad de reconocer pensamientos, emociones y acciones.</a:t>
            </a:r>
          </a:p>
          <a:p>
            <a:endParaRPr lang="es-EC" dirty="0"/>
          </a:p>
          <a:p>
            <a:r>
              <a:rPr lang="es-EC" dirty="0"/>
              <a:t>Desarrollarla en los niños es esencial para su crecimiento emocional, social y moral.</a:t>
            </a:r>
          </a:p>
          <a:p>
            <a:pPr marL="0" indent="0">
              <a:buNone/>
            </a:pPr>
            <a:endParaRPr lang="es-EC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5" y="5279510"/>
            <a:ext cx="7261411" cy="1245275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¿Qué es la conciencia en los niños?</a:t>
            </a:r>
          </a:p>
        </p:txBody>
      </p:sp>
      <p:pic>
        <p:nvPicPr>
          <p:cNvPr id="6" name="Imagen 5" descr="Un tren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ACFF2347-6472-B52D-E988-9218C4DFD7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81" r="2" b="2"/>
          <a:stretch/>
        </p:blipFill>
        <p:spPr>
          <a:xfrm>
            <a:off x="20" y="10"/>
            <a:ext cx="9143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tren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0463D4A8-CB73-2EC0-D762-23961523E0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61" r="13033" b="-1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112A39-FFBF-9A61-8AE8-2D2268560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44" y="713889"/>
            <a:ext cx="5084252" cy="5950382"/>
          </a:xfrm>
        </p:spPr>
        <p:txBody>
          <a:bodyPr>
            <a:normAutofit/>
          </a:bodyPr>
          <a:lstStyle/>
          <a:p>
            <a:r>
              <a:rPr lang="es-EC" sz="3600" dirty="0"/>
              <a:t>Reconocimiento de pensamientos y emociones</a:t>
            </a:r>
          </a:p>
          <a:p>
            <a:r>
              <a:rPr lang="es-EC" sz="3600" dirty="0"/>
              <a:t>Distinguir entre lo correcto e incorrecto</a:t>
            </a:r>
          </a:p>
          <a:p>
            <a:r>
              <a:rPr lang="es-EC" sz="3600" dirty="0"/>
              <a:t>Comprensión del impacto de sus actos</a:t>
            </a:r>
          </a:p>
          <a:p>
            <a:r>
              <a:rPr lang="es-EC" sz="3600" dirty="0"/>
              <a:t>Desarrollo de la empatía y la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90807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5" y="5279511"/>
            <a:ext cx="7261411" cy="1183282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Estrategias para fomentar la conciencia</a:t>
            </a:r>
          </a:p>
        </p:txBody>
      </p:sp>
      <p:pic>
        <p:nvPicPr>
          <p:cNvPr id="6" name="Imagen 5" descr="Un tren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A63E29C3-2206-6ADA-61C3-6446A1726D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81" r="2" b="2"/>
          <a:stretch/>
        </p:blipFill>
        <p:spPr>
          <a:xfrm>
            <a:off x="20" y="10"/>
            <a:ext cx="9143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tren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B543F8D4-DC5A-56E2-8C07-A6BC97FF75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61" r="13033" b="-1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60DDCA-23BF-D795-1A39-AAA8E996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04" y="310932"/>
            <a:ext cx="4114696" cy="6089867"/>
          </a:xfrm>
        </p:spPr>
        <p:txBody>
          <a:bodyPr>
            <a:normAutofit lnSpcReduction="10000"/>
          </a:bodyPr>
          <a:lstStyle/>
          <a:p>
            <a:r>
              <a:rPr lang="es-ES_tradnl" sz="4000" dirty="0"/>
              <a:t>Cuentos con valores</a:t>
            </a:r>
          </a:p>
          <a:p>
            <a:r>
              <a:rPr lang="es-ES_tradnl" sz="4000" dirty="0"/>
              <a:t>Juegos de roles</a:t>
            </a:r>
          </a:p>
          <a:p>
            <a:r>
              <a:rPr lang="es-ES_tradnl" sz="4000" dirty="0"/>
              <a:t>Círculos de diálogo</a:t>
            </a:r>
          </a:p>
          <a:p>
            <a:r>
              <a:rPr lang="es-ES_tradnl" sz="4000" dirty="0"/>
              <a:t>Actividades colaborativas</a:t>
            </a:r>
          </a:p>
          <a:p>
            <a:r>
              <a:rPr lang="es-ES_tradnl" sz="4000" dirty="0"/>
              <a:t>Reflexión sobre experiencias cotidianas</a:t>
            </a:r>
          </a:p>
        </p:txBody>
      </p:sp>
    </p:spTree>
    <p:extLst>
      <p:ext uri="{BB962C8B-B14F-4D97-AF65-F5344CB8AC3E}">
        <p14:creationId xmlns:p14="http://schemas.microsoft.com/office/powerpoint/2010/main" val="21790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5" y="5279510"/>
            <a:ext cx="7261411" cy="1338265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Trabajemos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grupos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Imagen 5" descr="Un tren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E223381C-9847-0328-516D-36A24ECA0B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81" r="2" b="2"/>
          <a:stretch/>
        </p:blipFill>
        <p:spPr>
          <a:xfrm>
            <a:off x="20" y="10"/>
            <a:ext cx="9143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1C09B5-B92E-98D5-C3A9-7E698C0C9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9339"/>
            <a:ext cx="8229600" cy="6226444"/>
          </a:xfrm>
        </p:spPr>
        <p:txBody>
          <a:bodyPr>
            <a:normAutofit fontScale="85000" lnSpcReduction="10000"/>
          </a:bodyPr>
          <a:lstStyle/>
          <a:p>
            <a:r>
              <a:rPr sz="3600" dirty="0" err="1"/>
              <a:t>Cada</a:t>
            </a:r>
            <a:r>
              <a:rPr sz="3600" dirty="0"/>
              <a:t> </a:t>
            </a:r>
            <a:r>
              <a:rPr sz="3600" dirty="0" err="1"/>
              <a:t>grupo</a:t>
            </a:r>
            <a:r>
              <a:rPr sz="3600" dirty="0"/>
              <a:t> </a:t>
            </a:r>
            <a:r>
              <a:rPr sz="3600" dirty="0" err="1"/>
              <a:t>trabajará</a:t>
            </a:r>
            <a:r>
              <a:rPr sz="3600" dirty="0"/>
              <a:t> con un </a:t>
            </a:r>
            <a:r>
              <a:rPr sz="3600" dirty="0" err="1"/>
              <a:t>caso</a:t>
            </a:r>
            <a:r>
              <a:rPr sz="3600" dirty="0"/>
              <a:t> o </a:t>
            </a:r>
            <a:r>
              <a:rPr sz="3600" dirty="0" err="1"/>
              <a:t>actividad</a:t>
            </a:r>
            <a:r>
              <a:rPr sz="3600" dirty="0"/>
              <a:t> </a:t>
            </a:r>
            <a:r>
              <a:rPr sz="3600" dirty="0" err="1"/>
              <a:t>práctica</a:t>
            </a:r>
            <a:r>
              <a:rPr sz="3600" dirty="0"/>
              <a:t>:</a:t>
            </a:r>
          </a:p>
          <a:p>
            <a:r>
              <a:rPr sz="3600" dirty="0"/>
              <a:t>Grupo 1: </a:t>
            </a:r>
            <a:r>
              <a:rPr sz="3600" dirty="0" err="1"/>
              <a:t>Juego</a:t>
            </a:r>
            <a:r>
              <a:rPr sz="3600" dirty="0"/>
              <a:t> de roles </a:t>
            </a:r>
            <a:r>
              <a:rPr lang="es-EC" sz="3600" dirty="0"/>
              <a:t>–</a:t>
            </a:r>
            <a:r>
              <a:rPr sz="3600" dirty="0"/>
              <a:t> </a:t>
            </a:r>
            <a:r>
              <a:rPr sz="3600" dirty="0" err="1"/>
              <a:t>Honestidad</a:t>
            </a:r>
            <a:r>
              <a:rPr lang="en-US" sz="3600" dirty="0"/>
              <a:t> (Veronica)</a:t>
            </a:r>
            <a:endParaRPr sz="3600" dirty="0"/>
          </a:p>
          <a:p>
            <a:r>
              <a:rPr sz="3600" dirty="0"/>
              <a:t>Grupo 2: </a:t>
            </a:r>
            <a:r>
              <a:rPr sz="3600" dirty="0" err="1"/>
              <a:t>Lectura</a:t>
            </a:r>
            <a:r>
              <a:rPr sz="3600" dirty="0"/>
              <a:t> </a:t>
            </a:r>
            <a:r>
              <a:rPr sz="3600" dirty="0" err="1"/>
              <a:t>reflexiva</a:t>
            </a:r>
            <a:r>
              <a:rPr sz="3600" dirty="0"/>
              <a:t> </a:t>
            </a:r>
            <a:r>
              <a:rPr lang="es-EC" sz="3600" dirty="0"/>
              <a:t>–</a:t>
            </a:r>
            <a:r>
              <a:rPr sz="3600" dirty="0"/>
              <a:t> </a:t>
            </a:r>
            <a:r>
              <a:rPr sz="3600" dirty="0" err="1"/>
              <a:t>Empatía</a:t>
            </a:r>
            <a:r>
              <a:rPr lang="en-US" sz="3600" dirty="0"/>
              <a:t> (Dayanara)</a:t>
            </a:r>
            <a:endParaRPr sz="3600" dirty="0"/>
          </a:p>
          <a:p>
            <a:r>
              <a:rPr sz="3600" dirty="0"/>
              <a:t>Grupo 3: </a:t>
            </a:r>
            <a:r>
              <a:rPr sz="3600" dirty="0" err="1"/>
              <a:t>Estudio</a:t>
            </a:r>
            <a:r>
              <a:rPr sz="3600" dirty="0"/>
              <a:t> de </a:t>
            </a:r>
            <a:r>
              <a:rPr sz="3600" dirty="0" err="1"/>
              <a:t>caso</a:t>
            </a:r>
            <a:r>
              <a:rPr sz="3600" dirty="0"/>
              <a:t> - </a:t>
            </a:r>
            <a:r>
              <a:rPr sz="3600" dirty="0" err="1"/>
              <a:t>Conflicto</a:t>
            </a:r>
            <a:r>
              <a:rPr sz="3600" dirty="0"/>
              <a:t> </a:t>
            </a:r>
            <a:r>
              <a:rPr sz="3600" dirty="0" err="1"/>
              <a:t>por</a:t>
            </a:r>
            <a:r>
              <a:rPr sz="3600" dirty="0"/>
              <a:t> </a:t>
            </a:r>
            <a:r>
              <a:rPr sz="3600" dirty="0" err="1"/>
              <a:t>materiales</a:t>
            </a:r>
            <a:r>
              <a:rPr lang="en-US" sz="3600" dirty="0"/>
              <a:t>(Jennifer)</a:t>
            </a:r>
            <a:endParaRPr sz="3600" dirty="0"/>
          </a:p>
          <a:p>
            <a:r>
              <a:rPr sz="3600" dirty="0"/>
              <a:t>Grupo 4: </a:t>
            </a:r>
            <a:r>
              <a:rPr sz="3600" dirty="0" err="1"/>
              <a:t>Dinámica</a:t>
            </a:r>
            <a:r>
              <a:rPr sz="3600" dirty="0"/>
              <a:t> </a:t>
            </a:r>
            <a:r>
              <a:rPr sz="3600" dirty="0" err="1"/>
              <a:t>colaborativa</a:t>
            </a:r>
            <a:r>
              <a:rPr sz="3600" dirty="0"/>
              <a:t> </a:t>
            </a:r>
            <a:r>
              <a:rPr lang="es-EC" sz="3600" dirty="0"/>
              <a:t>–</a:t>
            </a:r>
            <a:r>
              <a:rPr sz="3600" dirty="0"/>
              <a:t> </a:t>
            </a:r>
            <a:r>
              <a:rPr sz="3600" dirty="0" err="1"/>
              <a:t>Solidaridad</a:t>
            </a:r>
            <a:r>
              <a:rPr lang="en-US" sz="3600" dirty="0"/>
              <a:t> (</a:t>
            </a:r>
            <a:r>
              <a:rPr lang="en-US" sz="3600" dirty="0" err="1"/>
              <a:t>Josselin</a:t>
            </a:r>
            <a:r>
              <a:rPr lang="en-US" sz="3600" dirty="0"/>
              <a:t>)</a:t>
            </a:r>
            <a:endParaRPr sz="3600" dirty="0"/>
          </a:p>
          <a:p>
            <a:r>
              <a:rPr sz="3600" dirty="0"/>
              <a:t>Grupo 5: </a:t>
            </a:r>
            <a:r>
              <a:rPr sz="3600" dirty="0" err="1"/>
              <a:t>Cuento</a:t>
            </a:r>
            <a:r>
              <a:rPr sz="3600" dirty="0"/>
              <a:t> </a:t>
            </a:r>
            <a:r>
              <a:rPr sz="3600" dirty="0" err="1"/>
              <a:t>dramatizado</a:t>
            </a:r>
            <a:r>
              <a:rPr sz="3600" dirty="0"/>
              <a:t> - </a:t>
            </a:r>
            <a:r>
              <a:rPr sz="3600" dirty="0" err="1"/>
              <a:t>Respeto</a:t>
            </a:r>
            <a:r>
              <a:rPr sz="3600" dirty="0"/>
              <a:t> a las </a:t>
            </a:r>
            <a:r>
              <a:rPr sz="3600" dirty="0" err="1"/>
              <a:t>diferencias</a:t>
            </a:r>
            <a:r>
              <a:rPr lang="en-US" sz="3600" dirty="0"/>
              <a:t>(Sonia)</a:t>
            </a:r>
            <a:endParaRPr sz="3600" dirty="0"/>
          </a:p>
          <a:p>
            <a:r>
              <a:rPr sz="3600" dirty="0"/>
              <a:t>Grupo 6: </a:t>
            </a:r>
            <a:r>
              <a:rPr sz="3600" dirty="0" err="1"/>
              <a:t>Dilema</a:t>
            </a:r>
            <a:r>
              <a:rPr sz="3600" dirty="0"/>
              <a:t> moral - Amistad vs. </a:t>
            </a:r>
            <a:r>
              <a:rPr sz="3600" dirty="0" err="1"/>
              <a:t>verdad</a:t>
            </a:r>
            <a:r>
              <a:rPr lang="en-US" sz="3600" dirty="0"/>
              <a:t>(Madeline)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679615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Grupo 1 - Juego de roles: Honestidad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Situación: Un niño encuentra dinero en el aula.</a:t>
            </a:r>
          </a:p>
          <a:p>
            <a:r>
              <a:t>Preguntas para reflexionar:</a:t>
            </a:r>
          </a:p>
          <a:p>
            <a:r>
              <a:t>- ¿Qué harías tú?</a:t>
            </a:r>
          </a:p>
          <a:p>
            <a:r>
              <a:t>- ¿Cómo se sentiría la persona que lo perdió?</a:t>
            </a:r>
          </a:p>
          <a:p>
            <a:r>
              <a:t>- ¿Qué valor se está poniendo en práctica?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499</Words>
  <Application>Microsoft Macintosh PowerPoint</Application>
  <PresentationFormat>Presentación en pantalla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Meiryo</vt:lpstr>
      <vt:lpstr>Arial</vt:lpstr>
      <vt:lpstr>Calibri</vt:lpstr>
      <vt:lpstr>Century Gothic</vt:lpstr>
      <vt:lpstr>Office Theme</vt:lpstr>
      <vt:lpstr>Cómo Desarrollar la Conciencia en los Niños</vt:lpstr>
      <vt:lpstr>Introducción</vt:lpstr>
      <vt:lpstr>¿Qué es la conciencia en los niños?</vt:lpstr>
      <vt:lpstr>Presentación de PowerPoint</vt:lpstr>
      <vt:lpstr>Estrategias para fomentar la conciencia</vt:lpstr>
      <vt:lpstr>Presentación de PowerPoint</vt:lpstr>
      <vt:lpstr>Trabajemos en grupos</vt:lpstr>
      <vt:lpstr>Presentación de PowerPoint</vt:lpstr>
      <vt:lpstr>Grupo 1 - Juego de roles: Honestidad</vt:lpstr>
      <vt:lpstr>Grupo 2 - Lectura reflexiva: Empatía</vt:lpstr>
      <vt:lpstr>Grupo 3 - Estudio de caso: Conflicto por materiales</vt:lpstr>
      <vt:lpstr>Grupo 4 - Dinámica colaborativa: Solidaridad</vt:lpstr>
      <vt:lpstr>Grupo 5 - Cuento dramatizado: Respeto a las diferencias</vt:lpstr>
      <vt:lpstr>Grupo 6 - Dilema moral: Amistad vs. verdad</vt:lpstr>
      <vt:lpstr>Cierre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Luis Fernando Alvear Ortiz</cp:lastModifiedBy>
  <cp:revision>3</cp:revision>
  <dcterms:created xsi:type="dcterms:W3CDTF">2013-01-27T09:14:16Z</dcterms:created>
  <dcterms:modified xsi:type="dcterms:W3CDTF">2025-04-08T03:18:30Z</dcterms:modified>
  <cp:category/>
</cp:coreProperties>
</file>