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0275213" cy="428037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jiA7GZUnob+kQUK/c7CnZ9//+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2712" y="16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/>
            </a:lvl1pPr>
            <a:lvl2pPr lvl="1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/>
            </a:lvl2pPr>
            <a:lvl3pPr lvl="2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/>
            </a:lvl3pPr>
            <a:lvl4pPr lvl="3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4pPr>
            <a:lvl5pPr lvl="4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5pPr>
            <a:lvl6pPr lvl="5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6pPr>
            <a:lvl7pPr lvl="6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7pPr>
            <a:lvl8pPr lvl="7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8pPr>
            <a:lvl9pPr lvl="8" algn="ctr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558310" y="11917631"/>
            <a:ext cx="27158594" cy="2611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6792642" y="17151963"/>
            <a:ext cx="36274211" cy="65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6452763" y="10813091"/>
            <a:ext cx="36274211" cy="1920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6622"/>
              <a:buNone/>
              <a:defRPr sz="662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960"/>
              <a:buNone/>
              <a:defRPr sz="59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085368" y="15635264"/>
            <a:ext cx="12807832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5326828" y="10492870"/>
            <a:ext cx="12870909" cy="51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5326828" y="15635264"/>
            <a:ext cx="12870909" cy="2299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01382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0595"/>
              <a:buChar char="•"/>
              <a:defRPr sz="10595"/>
            </a:lvl1pPr>
            <a:lvl2pPr marL="914400" lvl="1" indent="-817308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9271"/>
              <a:buChar char="•"/>
              <a:defRPr sz="9271"/>
            </a:lvl2pPr>
            <a:lvl3pPr marL="1371600" lvl="2" indent="-733171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Char char="•"/>
              <a:defRPr sz="7946"/>
            </a:lvl3pPr>
            <a:lvl4pPr marL="1828800" lvl="3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4pPr>
            <a:lvl5pPr marL="2286000" lvl="4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5pPr>
            <a:lvl6pPr marL="2743200" lvl="5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6pPr>
            <a:lvl7pPr marL="3200400" lvl="6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7pPr>
            <a:lvl8pPr marL="3657600" lvl="7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8pPr>
            <a:lvl9pPr marL="4114800" lvl="8" indent="-649096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2870909" y="6162959"/>
            <a:ext cx="15326827" cy="3041841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085364" y="12841129"/>
            <a:ext cx="9764544" cy="2378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880108" y="23225853"/>
            <a:ext cx="28411877" cy="987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lang="es-ES" sz="35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CONTENIDO: Times New Roman  (Regular ) 35 pts. TABLAS, GRÁFICOS y FOTOS</a:t>
            </a:r>
            <a:endParaRPr sz="35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67057" y="34884986"/>
            <a:ext cx="28304970" cy="263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lang="es-ES" sz="35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CONTENIDO: Times New Roman  (Regular ) 35 pts.</a:t>
            </a:r>
            <a:endParaRPr sz="35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090136" y="38835312"/>
            <a:ext cx="28304970" cy="263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lang="es-ES" sz="35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CONTENIDO: Times New Roman  (Regular ) 35 pts.</a:t>
            </a:r>
            <a:endParaRPr sz="35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148991" y="11744833"/>
            <a:ext cx="28183961" cy="270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lang="es-ES" sz="35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CONTENIDO: Times New Roman  (Regular ) 35 pts. (Descripción de la Temática. Interrogantes y Objetivos de Investigación. Hipótesis de ser el caso)</a:t>
            </a:r>
            <a:endParaRPr sz="35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284912" y="15900683"/>
            <a:ext cx="28252879" cy="187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lang="es-ES" sz="35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CONTENIDO: Times New Roman  (Regular ) 35 pts.</a:t>
            </a:r>
            <a:endParaRPr sz="35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9992109" y="2217032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284912" y="19295345"/>
            <a:ext cx="28252879" cy="249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None/>
            </a:pPr>
            <a:r>
              <a:rPr lang="es-ES" sz="3500" b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CONTENIDO: Times New Roman  (Regular ) 35 pts.</a:t>
            </a:r>
            <a:endParaRPr sz="3500" b="0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284912" y="5540521"/>
            <a:ext cx="28252879" cy="252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600"/>
              <a:buFont typeface="Arial"/>
              <a:buNone/>
            </a:pPr>
            <a:r>
              <a:rPr lang="es-ES" sz="9600" b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Título: Times New Roman (Bold) 100 pts.</a:t>
            </a:r>
            <a:endParaRPr sz="9600" b="1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284913" y="8586130"/>
            <a:ext cx="28690262" cy="99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000"/>
              <a:buFont typeface="Arial"/>
              <a:buNone/>
            </a:pPr>
            <a:r>
              <a:rPr lang="es-ES" sz="7000" b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Autor(es): Times New Roman  (Bold) 70 pts.</a:t>
            </a:r>
            <a:endParaRPr sz="7000" b="1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</a:pPr>
            <a:endParaRPr sz="7000" b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284912" y="9612511"/>
            <a:ext cx="28690262" cy="83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rial"/>
              <a:buNone/>
            </a:pPr>
            <a:r>
              <a:rPr lang="es-ES" sz="6000" b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Filiación: Times New Roman  (Bold) 60 pts.</a:t>
            </a:r>
            <a:endParaRPr sz="6000" b="1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7430750" y="64293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284912" y="10728633"/>
            <a:ext cx="23051266" cy="85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ES" sz="5500" b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Introducción: Times New Roman  (Bold) 55pts.</a:t>
            </a:r>
            <a:endParaRPr sz="5500" b="1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148991" y="14995461"/>
            <a:ext cx="23051266" cy="82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ES" sz="5500" b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Objetivo: Times New Roman  (Bold) 55pts.</a:t>
            </a:r>
            <a:endParaRPr sz="5500" b="1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148991" y="18310367"/>
            <a:ext cx="23051266" cy="82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ES" sz="5500" b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Metodología: Times New Roman  (Bold) 55pts.</a:t>
            </a:r>
            <a:endParaRPr sz="5500" b="1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983229" y="22098087"/>
            <a:ext cx="23051266" cy="82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ES" sz="5500" b="1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Resultados: Times New Roman  (Bold) 55pts.</a:t>
            </a:r>
            <a:endParaRPr sz="5500" b="1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090136" y="33814283"/>
            <a:ext cx="23051266" cy="82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ES" sz="5500" b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Conclusiones: Times New Roman  (Bold) 55pts.</a:t>
            </a:r>
            <a:endParaRPr sz="5500" b="1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983229" y="37850334"/>
            <a:ext cx="23051266" cy="82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ES" sz="5500" b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Referencias: Times New Roman  (Bold) 55pts.</a:t>
            </a:r>
            <a:endParaRPr sz="5500" b="1" u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A14499-1FD3-9FF9-95AC-C13806450362}"/>
              </a:ext>
            </a:extLst>
          </p:cNvPr>
          <p:cNvSpPr txBox="1"/>
          <p:nvPr/>
        </p:nvSpPr>
        <p:spPr>
          <a:xfrm>
            <a:off x="3984171" y="11283391"/>
            <a:ext cx="21031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EC" b="1" i="1" dirty="0">
                <a:solidFill>
                  <a:srgbClr val="000000"/>
                </a:solidFill>
                <a:effectLst/>
                <a:latin typeface="Raleway" pitchFamily="2" charset="0"/>
              </a:rPr>
              <a:t>NORMAS DE PRESENTACIÓN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/>
            <a:r>
              <a:rPr lang="es-EC" b="1" i="0" dirty="0">
                <a:solidFill>
                  <a:srgbClr val="000000"/>
                </a:solidFill>
                <a:effectLst/>
                <a:latin typeface="Raleway" pitchFamily="2" charset="0"/>
              </a:rPr>
              <a:t>1. Póster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Los pósteres deberán ser impresos en lona a full color, en tamaño (0,60 cm x 160 cm) conforme al formato establecido.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Los pósteres deberán tener 4 ojales (2 superiores y 2 inferiores), mismos que serán colgados el día del evento en arañas publicitarias para su presentación.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Los participantes deberán enviar para postulación: el poster en formato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pdf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 (1 profesor y máximo 2 estudiantes) considerando que no se puede realizar ningún cambio en el formato establecido.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/>
            <a:br>
              <a:rPr lang="es-EC" b="1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r>
              <a:rPr lang="es-EC" b="1" i="0" dirty="0">
                <a:solidFill>
                  <a:srgbClr val="000000"/>
                </a:solidFill>
                <a:effectLst/>
                <a:latin typeface="Raleway" pitchFamily="2" charset="0"/>
              </a:rPr>
              <a:t>2. Diseño 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/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Tipo y tamaño de texto: el texto deberá ser escrito en letra Times New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Roman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 con la siguiente consideración: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C" b="1" i="0" dirty="0">
                <a:solidFill>
                  <a:srgbClr val="000000"/>
                </a:solidFill>
                <a:effectLst/>
                <a:latin typeface="Raleway" pitchFamily="2" charset="0"/>
              </a:rPr>
              <a:t>Título: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 Times New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Roman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 (Mayúsculas)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C" b="1" i="0" dirty="0">
                <a:solidFill>
                  <a:srgbClr val="000000"/>
                </a:solidFill>
                <a:effectLst/>
                <a:latin typeface="Raleway" pitchFamily="2" charset="0"/>
              </a:rPr>
              <a:t>Nombres: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 Times New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Roman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 (Tipo oración)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C" b="1" i="0" dirty="0">
                <a:solidFill>
                  <a:srgbClr val="000000"/>
                </a:solidFill>
                <a:effectLst/>
                <a:latin typeface="Raleway" pitchFamily="2" charset="0"/>
              </a:rPr>
              <a:t>Filiación: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 Times New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Roman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 (Tipo oración)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C" b="1" i="0" dirty="0">
                <a:solidFill>
                  <a:srgbClr val="000000"/>
                </a:solidFill>
                <a:effectLst/>
                <a:latin typeface="Raleway" pitchFamily="2" charset="0"/>
              </a:rPr>
              <a:t>Introducción, Objetivos, Discusión, Referencias: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 Times New </a:t>
            </a:r>
            <a:r>
              <a:rPr lang="es-EC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Roman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C" b="1" i="0" dirty="0">
                <a:solidFill>
                  <a:srgbClr val="000000"/>
                </a:solidFill>
                <a:effectLst/>
                <a:latin typeface="Raleway" pitchFamily="2" charset="0"/>
              </a:rPr>
              <a:t>Área de texto e imágenes: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 el área de texto no puede ser modificado del formato establecido y se podrá incluir el número de imágenes que los autores estimen pertinente.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C" b="1" i="0" dirty="0">
                <a:solidFill>
                  <a:srgbClr val="000000"/>
                </a:solidFill>
                <a:effectLst/>
                <a:latin typeface="Raleway" pitchFamily="2" charset="0"/>
              </a:rPr>
              <a:t>Imágenes: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 se deberán utilizar imágenes de alta calidad, no pixeladas o borrosas.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C" b="1" i="0" dirty="0">
                <a:solidFill>
                  <a:srgbClr val="000000"/>
                </a:solidFill>
                <a:effectLst/>
                <a:latin typeface="Raleway" pitchFamily="2" charset="0"/>
              </a:rPr>
              <a:t>Color: 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Utilizar como color el </a:t>
            </a:r>
            <a:r>
              <a:rPr lang="es-EC" b="1" i="0" dirty="0">
                <a:solidFill>
                  <a:srgbClr val="000000"/>
                </a:solidFill>
                <a:effectLst/>
                <a:latin typeface="Raleway" pitchFamily="2" charset="0"/>
              </a:rPr>
              <a:t>AZUL OSCURO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 para el texto, respetando los colores de fondo de la plantilla adjunta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C" b="1" i="0" dirty="0">
                <a:solidFill>
                  <a:srgbClr val="000000"/>
                </a:solidFill>
                <a:effectLst/>
                <a:latin typeface="Raleway" pitchFamily="2" charset="0"/>
              </a:rPr>
              <a:t>Figuras: </a:t>
            </a:r>
            <a:r>
              <a:rPr lang="es-EC" b="0" i="0" dirty="0">
                <a:solidFill>
                  <a:srgbClr val="000000"/>
                </a:solidFill>
                <a:effectLst/>
                <a:latin typeface="Raleway" pitchFamily="2" charset="0"/>
              </a:rPr>
              <a:t>Identificar apropiadamente los ejes con sus unidades, debe contener una leyenda que autodescriba la figura.</a:t>
            </a:r>
            <a:endParaRPr lang="es-EC" b="0" i="0" dirty="0">
              <a:solidFill>
                <a:srgbClr val="9CAF13"/>
              </a:solidFill>
              <a:effectLst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84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Personalizado</PresentationFormat>
  <Paragraphs>31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Raleway</vt:lpstr>
      <vt:lpstr>Times New Roman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Diana Marcela Marcillo Benavides</dc:creator>
  <cp:lastModifiedBy>NN</cp:lastModifiedBy>
  <cp:revision>1</cp:revision>
  <dcterms:created xsi:type="dcterms:W3CDTF">2022-07-21T23:56:16Z</dcterms:created>
  <dcterms:modified xsi:type="dcterms:W3CDTF">2025-01-04T16:59:03Z</dcterms:modified>
</cp:coreProperties>
</file>