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DC0AC-89E8-4F63-825B-14412BF405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A5CA137-E9BF-4E7B-83A6-606FB00F81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49D5C8CB-4BD2-4A83-8288-3A832083DB2B}"/>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5" name="Marcador de pie de página 4">
            <a:extLst>
              <a:ext uri="{FF2B5EF4-FFF2-40B4-BE49-F238E27FC236}">
                <a16:creationId xmlns:a16="http://schemas.microsoft.com/office/drawing/2014/main" id="{67A9E82B-43A1-4DE8-AD23-D18E3D34E72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3957D9B-504E-4D1A-B6C7-5941F9E29229}"/>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152975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E7873-C4A1-4CD5-8B0E-A4FC99D81EC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E805CF0-76E7-4BC3-AC97-E2C2FA3AD9A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0816F8D-21C5-4FF1-AC78-7B7B438CDD87}"/>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5" name="Marcador de pie de página 4">
            <a:extLst>
              <a:ext uri="{FF2B5EF4-FFF2-40B4-BE49-F238E27FC236}">
                <a16:creationId xmlns:a16="http://schemas.microsoft.com/office/drawing/2014/main" id="{F6FA88C1-DF6E-4C30-923E-843B7091CF4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3E44D57-07CF-4257-A4C5-08421D90706A}"/>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399026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A06E46-1786-4C77-A483-A960E6E21C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3A4FCE6-9D5B-4E4C-BCF2-545790376FA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277175A-EE96-4E0B-8B3A-3FA335A635F6}"/>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5" name="Marcador de pie de página 4">
            <a:extLst>
              <a:ext uri="{FF2B5EF4-FFF2-40B4-BE49-F238E27FC236}">
                <a16:creationId xmlns:a16="http://schemas.microsoft.com/office/drawing/2014/main" id="{C1DCA55C-7308-4C08-B377-F238B07AA85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5A94ADB-CDCE-4516-97F0-8D141A38284D}"/>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273893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D865D-48A6-4A05-A10E-865958290C3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EF09DE0-C743-46C9-AE1F-308C39FF1FC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CA0FC56-7E0A-46DA-9B4A-A77D03F443D6}"/>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5" name="Marcador de pie de página 4">
            <a:extLst>
              <a:ext uri="{FF2B5EF4-FFF2-40B4-BE49-F238E27FC236}">
                <a16:creationId xmlns:a16="http://schemas.microsoft.com/office/drawing/2014/main" id="{89F789A6-BAE0-4961-B35E-B54115E982A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407680-AE05-4DD1-8055-6E654AD1D34F}"/>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160697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2ED46-BEAD-47E6-AADA-AB687E4AA4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ACA0A71-FA82-454E-9D7F-DF2B16372D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19E5D8A9-06C1-436D-A253-D3EB81E55E74}"/>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5" name="Marcador de pie de página 4">
            <a:extLst>
              <a:ext uri="{FF2B5EF4-FFF2-40B4-BE49-F238E27FC236}">
                <a16:creationId xmlns:a16="http://schemas.microsoft.com/office/drawing/2014/main" id="{D455ABAB-3CFA-417C-A4BC-29FF589F328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0CB7404-05F2-4787-B648-FB99B456D41E}"/>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35953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98632-374A-4D08-942B-024F4992390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3CCF6A3-A231-49C6-98C2-3DA5758C723C}"/>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976710E-CE27-41EA-A0C1-21B9FFEBB8B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186B9DD-82AE-4717-BCE9-1EFE6C9CACC5}"/>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6" name="Marcador de pie de página 5">
            <a:extLst>
              <a:ext uri="{FF2B5EF4-FFF2-40B4-BE49-F238E27FC236}">
                <a16:creationId xmlns:a16="http://schemas.microsoft.com/office/drawing/2014/main" id="{C5A9564F-4A3B-421C-BD0D-2650FE655E7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F62ABC3-73F5-4CCF-9EB3-A98D5E8225E6}"/>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155401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2BF1A-F840-454D-AFB1-20EE3B8C949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F71C651-F194-4876-B17F-05A9A64659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DE61F76-9DA0-44BB-9B85-5846971F2DA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B461431-DD80-4C90-9B48-E0A8E338BC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06FEDA9-DE83-424E-8C0C-03F17FA37AF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272380E-6D4F-4F46-907E-6AEE66B81072}"/>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8" name="Marcador de pie de página 7">
            <a:extLst>
              <a:ext uri="{FF2B5EF4-FFF2-40B4-BE49-F238E27FC236}">
                <a16:creationId xmlns:a16="http://schemas.microsoft.com/office/drawing/2014/main" id="{F1C5B423-AF8D-42C5-B1C2-ED1B279E540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527A283-716D-4069-91B0-905590B4F21E}"/>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63105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791A7-9EEC-4C62-83BE-BF3A14340B6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5F26664-1920-479C-AED3-8F1D21BE43BE}"/>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4" name="Marcador de pie de página 3">
            <a:extLst>
              <a:ext uri="{FF2B5EF4-FFF2-40B4-BE49-F238E27FC236}">
                <a16:creationId xmlns:a16="http://schemas.microsoft.com/office/drawing/2014/main" id="{0DDA5E7A-780A-40A1-A4E2-F4769429BA5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33FA407D-4F6A-41D3-B29F-AE30590CE424}"/>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16611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516E9E-6290-44C3-8339-CE7BEBD9CD24}"/>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3" name="Marcador de pie de página 2">
            <a:extLst>
              <a:ext uri="{FF2B5EF4-FFF2-40B4-BE49-F238E27FC236}">
                <a16:creationId xmlns:a16="http://schemas.microsoft.com/office/drawing/2014/main" id="{3B5A1720-C2EE-4401-B602-63C2394C0C42}"/>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2EFF021C-5BA6-46D7-940C-DE59B686A187}"/>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20354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0FD9A-1BF5-4170-9759-45B882BB24E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70485C0-F9BE-4801-B400-0BEE6A6FD1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60871B8-6508-40E5-80D9-BCF568481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FC53A3F-0C39-446F-A39B-8BCF629EEFD8}"/>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6" name="Marcador de pie de página 5">
            <a:extLst>
              <a:ext uri="{FF2B5EF4-FFF2-40B4-BE49-F238E27FC236}">
                <a16:creationId xmlns:a16="http://schemas.microsoft.com/office/drawing/2014/main" id="{E43AB437-2E7E-4779-B319-DCA739AFF8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218DD82-33AB-435A-833B-5207AA66B813}"/>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190379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F9036A-6451-4262-87A2-156E25F540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9CD65A2A-FBB8-4AD4-A1B4-452ABB52C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FDDD67AD-50B7-4885-B654-178406F5A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4307A91-2761-4401-8DA4-4C55BFA2AF56}"/>
              </a:ext>
            </a:extLst>
          </p:cNvPr>
          <p:cNvSpPr>
            <a:spLocks noGrp="1"/>
          </p:cNvSpPr>
          <p:nvPr>
            <p:ph type="dt" sz="half" idx="10"/>
          </p:nvPr>
        </p:nvSpPr>
        <p:spPr/>
        <p:txBody>
          <a:bodyPr/>
          <a:lstStyle/>
          <a:p>
            <a:fld id="{6A90918F-CE12-406E-BC84-BAC26D1AE2CA}" type="datetimeFigureOut">
              <a:rPr lang="es-EC" smtClean="0"/>
              <a:t>28/05/2018</a:t>
            </a:fld>
            <a:endParaRPr lang="es-EC"/>
          </a:p>
        </p:txBody>
      </p:sp>
      <p:sp>
        <p:nvSpPr>
          <p:cNvPr id="6" name="Marcador de pie de página 5">
            <a:extLst>
              <a:ext uri="{FF2B5EF4-FFF2-40B4-BE49-F238E27FC236}">
                <a16:creationId xmlns:a16="http://schemas.microsoft.com/office/drawing/2014/main" id="{EEFD733C-5211-452C-B5FE-AB0DC9356A2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6F5A67A-F906-4C94-A5C3-BAFBCFD224C2}"/>
              </a:ext>
            </a:extLst>
          </p:cNvPr>
          <p:cNvSpPr>
            <a:spLocks noGrp="1"/>
          </p:cNvSpPr>
          <p:nvPr>
            <p:ph type="sldNum" sz="quarter" idx="12"/>
          </p:nvPr>
        </p:nvSpPr>
        <p:spPr/>
        <p:txBody>
          <a:bodyPr/>
          <a:lstStyle/>
          <a:p>
            <a:fld id="{7E018838-CA22-4EEB-80EB-450E15230646}" type="slidenum">
              <a:rPr lang="es-EC" smtClean="0"/>
              <a:t>‹Nº›</a:t>
            </a:fld>
            <a:endParaRPr lang="es-EC"/>
          </a:p>
        </p:txBody>
      </p:sp>
    </p:spTree>
    <p:extLst>
      <p:ext uri="{BB962C8B-B14F-4D97-AF65-F5344CB8AC3E}">
        <p14:creationId xmlns:p14="http://schemas.microsoft.com/office/powerpoint/2010/main" val="118749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4ACC55-B36D-40E6-AA2C-DC6FD1049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5E38BC7-3BEC-4112-B8EE-EB14B22E10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71E08B3-03AC-4A0E-8935-E2E459BEE6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0918F-CE12-406E-BC84-BAC26D1AE2CA}" type="datetimeFigureOut">
              <a:rPr lang="es-EC" smtClean="0"/>
              <a:t>28/05/2018</a:t>
            </a:fld>
            <a:endParaRPr lang="es-EC"/>
          </a:p>
        </p:txBody>
      </p:sp>
      <p:sp>
        <p:nvSpPr>
          <p:cNvPr id="5" name="Marcador de pie de página 4">
            <a:extLst>
              <a:ext uri="{FF2B5EF4-FFF2-40B4-BE49-F238E27FC236}">
                <a16:creationId xmlns:a16="http://schemas.microsoft.com/office/drawing/2014/main" id="{D4570C3D-2824-4631-921D-2D7E397FC9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E4661C08-8502-454F-B599-319E988BC3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18838-CA22-4EEB-80EB-450E15230646}" type="slidenum">
              <a:rPr lang="es-EC" smtClean="0"/>
              <a:t>‹Nº›</a:t>
            </a:fld>
            <a:endParaRPr lang="es-EC"/>
          </a:p>
        </p:txBody>
      </p:sp>
    </p:spTree>
    <p:extLst>
      <p:ext uri="{BB962C8B-B14F-4D97-AF65-F5344CB8AC3E}">
        <p14:creationId xmlns:p14="http://schemas.microsoft.com/office/powerpoint/2010/main" val="106397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E9F53-BA7D-45DB-A140-5EE2404031C3}"/>
              </a:ext>
            </a:extLst>
          </p:cNvPr>
          <p:cNvSpPr>
            <a:spLocks noGrp="1"/>
          </p:cNvSpPr>
          <p:nvPr>
            <p:ph type="ctrTitle"/>
          </p:nvPr>
        </p:nvSpPr>
        <p:spPr/>
        <p:txBody>
          <a:bodyPr/>
          <a:lstStyle/>
          <a:p>
            <a:r>
              <a:rPr lang="es-EC" dirty="0"/>
              <a:t>TEJIDO CARTILAGINOSO</a:t>
            </a:r>
          </a:p>
        </p:txBody>
      </p:sp>
      <p:sp>
        <p:nvSpPr>
          <p:cNvPr id="3" name="Subtítulo 2">
            <a:extLst>
              <a:ext uri="{FF2B5EF4-FFF2-40B4-BE49-F238E27FC236}">
                <a16:creationId xmlns:a16="http://schemas.microsoft.com/office/drawing/2014/main" id="{D8DE181B-5E4B-444D-A6C0-E34E3C3537C3}"/>
              </a:ext>
            </a:extLst>
          </p:cNvPr>
          <p:cNvSpPr>
            <a:spLocks noGrp="1"/>
          </p:cNvSpPr>
          <p:nvPr>
            <p:ph type="subTitle" idx="1"/>
          </p:nvPr>
        </p:nvSpPr>
        <p:spPr/>
        <p:txBody>
          <a:bodyPr/>
          <a:lstStyle/>
          <a:p>
            <a:r>
              <a:rPr lang="es-EC" dirty="0"/>
              <a:t>DRA ROSA VELEZ </a:t>
            </a:r>
          </a:p>
        </p:txBody>
      </p:sp>
    </p:spTree>
    <p:extLst>
      <p:ext uri="{BB962C8B-B14F-4D97-AF65-F5344CB8AC3E}">
        <p14:creationId xmlns:p14="http://schemas.microsoft.com/office/powerpoint/2010/main" val="117517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A155CC-C0FE-4BBA-9B8C-C7AA3CE50EFD}"/>
              </a:ext>
            </a:extLst>
          </p:cNvPr>
          <p:cNvSpPr>
            <a:spLocks noGrp="1"/>
          </p:cNvSpPr>
          <p:nvPr>
            <p:ph idx="1"/>
          </p:nvPr>
        </p:nvSpPr>
        <p:spPr>
          <a:xfrm>
            <a:off x="838200" y="545465"/>
            <a:ext cx="10515600" cy="4351338"/>
          </a:xfrm>
        </p:spPr>
        <p:txBody>
          <a:bodyPr/>
          <a:lstStyle/>
          <a:p>
            <a:pPr algn="just"/>
            <a:r>
              <a:rPr lang="es-EC" dirty="0"/>
              <a:t>El </a:t>
            </a:r>
            <a:r>
              <a:rPr lang="es-EC" b="1" dirty="0"/>
              <a:t>tejido cartilaginoso</a:t>
            </a:r>
            <a:r>
              <a:rPr lang="es-EC" dirty="0"/>
              <a:t>, o </a:t>
            </a:r>
            <a:r>
              <a:rPr lang="es-EC" b="1" dirty="0"/>
              <a:t>cartílago</a:t>
            </a:r>
            <a:r>
              <a:rPr lang="es-EC" dirty="0"/>
              <a:t>, es un tipo de tejido conectivo especializado, elástico, carente de vasos sanguíneos, formados principalmente por matriz extracelular y por células dispersas denominadas condrocitos. </a:t>
            </a:r>
          </a:p>
          <a:p>
            <a:pPr algn="just"/>
            <a:r>
              <a:rPr lang="es-EC" dirty="0"/>
              <a:t>La parte exterior del cartílago, llamada</a:t>
            </a:r>
            <a:r>
              <a:rPr lang="es-EC" b="1" dirty="0">
                <a:solidFill>
                  <a:srgbClr val="FF0000"/>
                </a:solidFill>
              </a:rPr>
              <a:t> pericondrio</a:t>
            </a:r>
            <a:r>
              <a:rPr lang="es-EC" dirty="0"/>
              <a:t>, es la encargada de brindar el soporte vital a los condrocitos.</a:t>
            </a:r>
          </a:p>
        </p:txBody>
      </p:sp>
      <p:pic>
        <p:nvPicPr>
          <p:cNvPr id="5" name="Picture 2" descr="Image result for tejido cartilaginoso">
            <a:extLst>
              <a:ext uri="{FF2B5EF4-FFF2-40B4-BE49-F238E27FC236}">
                <a16:creationId xmlns:a16="http://schemas.microsoft.com/office/drawing/2014/main" id="{650617FD-5368-4A80-AB1A-80870661A2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60" t="37128" r="7714" b="8297"/>
          <a:stretch/>
        </p:blipFill>
        <p:spPr bwMode="auto">
          <a:xfrm>
            <a:off x="2368061" y="3429000"/>
            <a:ext cx="7455877" cy="231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0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7C272-1563-4C49-A757-76C889EB2787}"/>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97511A6-D99D-42EA-82C8-79EDD9747850}"/>
              </a:ext>
            </a:extLst>
          </p:cNvPr>
          <p:cNvSpPr>
            <a:spLocks noGrp="1"/>
          </p:cNvSpPr>
          <p:nvPr>
            <p:ph idx="1"/>
          </p:nvPr>
        </p:nvSpPr>
        <p:spPr/>
        <p:txBody>
          <a:bodyPr/>
          <a:lstStyle/>
          <a:p>
            <a:pPr algn="just"/>
            <a:r>
              <a:rPr lang="es-EC" dirty="0"/>
              <a:t>El cartílago se encuentra revistiendo articulaciones, en las uniones entre las costillas y el esternón, como refuerzo en la tráquea y bronquios, en el oído externo y en el tabique nasal. También se encuentra en embriones de vertebrados y peces cartilaginosos.</a:t>
            </a:r>
          </a:p>
          <a:p>
            <a:pPr algn="just"/>
            <a:r>
              <a:rPr lang="es-EC" dirty="0"/>
              <a:t>Los cartílagos sirven para acomodar las superficies de los cóndilos femorales a las cavidades glenoideas de la tibia, para amortiguar los golpes al caminar y los saltos, para prevenir el desgaste por rozamiento y, por lo tanto, para permitir los movimientos de la articulación. Es una estructura de soporte y da cierta movilidad a las articulaciones.</a:t>
            </a:r>
          </a:p>
          <a:p>
            <a:endParaRPr lang="es-EC" dirty="0"/>
          </a:p>
        </p:txBody>
      </p:sp>
    </p:spTree>
    <p:extLst>
      <p:ext uri="{BB962C8B-B14F-4D97-AF65-F5344CB8AC3E}">
        <p14:creationId xmlns:p14="http://schemas.microsoft.com/office/powerpoint/2010/main" val="57236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48EED-0334-4833-8E6D-877DBF488E77}"/>
              </a:ext>
            </a:extLst>
          </p:cNvPr>
          <p:cNvSpPr>
            <a:spLocks noGrp="1"/>
          </p:cNvSpPr>
          <p:nvPr>
            <p:ph type="title"/>
          </p:nvPr>
        </p:nvSpPr>
        <p:spPr/>
        <p:txBody>
          <a:bodyPr/>
          <a:lstStyle/>
          <a:p>
            <a:r>
              <a:rPr lang="es-EC" dirty="0"/>
              <a:t>Clasificación</a:t>
            </a:r>
            <a:br>
              <a:rPr lang="es-EC" dirty="0"/>
            </a:br>
            <a:endParaRPr lang="es-EC" dirty="0"/>
          </a:p>
        </p:txBody>
      </p:sp>
      <p:sp>
        <p:nvSpPr>
          <p:cNvPr id="3" name="Marcador de contenido 2">
            <a:extLst>
              <a:ext uri="{FF2B5EF4-FFF2-40B4-BE49-F238E27FC236}">
                <a16:creationId xmlns:a16="http://schemas.microsoft.com/office/drawing/2014/main" id="{EDE7659F-D602-47DF-8086-8B4970C00A79}"/>
              </a:ext>
            </a:extLst>
          </p:cNvPr>
          <p:cNvSpPr>
            <a:spLocks noGrp="1"/>
          </p:cNvSpPr>
          <p:nvPr>
            <p:ph idx="1"/>
          </p:nvPr>
        </p:nvSpPr>
        <p:spPr>
          <a:xfrm>
            <a:off x="838200" y="1136308"/>
            <a:ext cx="10515600" cy="3168406"/>
          </a:xfrm>
        </p:spPr>
        <p:txBody>
          <a:bodyPr>
            <a:normAutofit fontScale="92500" lnSpcReduction="20000"/>
          </a:bodyPr>
          <a:lstStyle/>
          <a:p>
            <a:pPr algn="just"/>
            <a:r>
              <a:rPr lang="es-EC" b="1" u="sng" dirty="0">
                <a:solidFill>
                  <a:srgbClr val="C00000"/>
                </a:solidFill>
              </a:rPr>
              <a:t>Cartílago Hialino</a:t>
            </a:r>
            <a:r>
              <a:rPr lang="es-EC" dirty="0"/>
              <a:t>: Posee condrocitos dispuestos en grupos (grupos isogénicos) cada grupo rodeado de la matriz territorial, y entre ellos hay matriz interterritorial. Estas matrices contienen principalmente fibrillas de colágeno tipo II, el cual interacciona con proteoglucanos. Está rodeado por pericondrio (exceptuando el cartílago articular). Es avascular. Es el tipo de cartílago más abundante del cuerpo. Tiene un aspecto blanquecino azulado. Se encuentra en cartílago del aparato respiratorio: el esqueleto nasal, la laringe, la tráquea, los bronquios; y en los arcos costales (costillas), los extremos articulares de los huesos y en el esqueleto temporal del embrión. Es avascular, nutriéndose por difusión a partir del líquido sinovial. Es de pocas fibras.</a:t>
            </a:r>
          </a:p>
          <a:p>
            <a:endParaRPr lang="es-EC" dirty="0"/>
          </a:p>
        </p:txBody>
      </p:sp>
      <p:pic>
        <p:nvPicPr>
          <p:cNvPr id="5" name="Imagen 4">
            <a:extLst>
              <a:ext uri="{FF2B5EF4-FFF2-40B4-BE49-F238E27FC236}">
                <a16:creationId xmlns:a16="http://schemas.microsoft.com/office/drawing/2014/main" id="{8B99754F-3B72-4341-8154-427AEFE8D95C}"/>
              </a:ext>
            </a:extLst>
          </p:cNvPr>
          <p:cNvPicPr>
            <a:picLocks noChangeAspect="1"/>
          </p:cNvPicPr>
          <p:nvPr/>
        </p:nvPicPr>
        <p:blipFill>
          <a:blip r:embed="rId2"/>
          <a:stretch>
            <a:fillRect/>
          </a:stretch>
        </p:blipFill>
        <p:spPr>
          <a:xfrm>
            <a:off x="5870159" y="3948430"/>
            <a:ext cx="5215183" cy="2544445"/>
          </a:xfrm>
          <a:prstGeom prst="rect">
            <a:avLst/>
          </a:prstGeom>
        </p:spPr>
      </p:pic>
    </p:spTree>
    <p:extLst>
      <p:ext uri="{BB962C8B-B14F-4D97-AF65-F5344CB8AC3E}">
        <p14:creationId xmlns:p14="http://schemas.microsoft.com/office/powerpoint/2010/main" val="315668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51CAAD-29CD-4E28-87E8-BB825FE3969B}"/>
              </a:ext>
            </a:extLst>
          </p:cNvPr>
          <p:cNvSpPr>
            <a:spLocks noGrp="1"/>
          </p:cNvSpPr>
          <p:nvPr>
            <p:ph idx="1"/>
          </p:nvPr>
        </p:nvSpPr>
        <p:spPr>
          <a:xfrm>
            <a:off x="838200" y="432923"/>
            <a:ext cx="10515600" cy="4351338"/>
          </a:xfrm>
        </p:spPr>
        <p:txBody>
          <a:bodyPr/>
          <a:lstStyle/>
          <a:p>
            <a:pPr algn="just"/>
            <a:r>
              <a:rPr lang="es-EC" b="1" dirty="0">
                <a:solidFill>
                  <a:srgbClr val="C00000"/>
                </a:solidFill>
              </a:rPr>
              <a:t>Cartílago Fibroso</a:t>
            </a:r>
            <a:r>
              <a:rPr lang="es-EC" dirty="0">
                <a:solidFill>
                  <a:srgbClr val="C00000"/>
                </a:solidFill>
              </a:rPr>
              <a:t> o </a:t>
            </a:r>
            <a:r>
              <a:rPr lang="es-EC" b="1" dirty="0">
                <a:solidFill>
                  <a:srgbClr val="C00000"/>
                </a:solidFill>
              </a:rPr>
              <a:t>fibrocartílago</a:t>
            </a:r>
            <a:r>
              <a:rPr lang="es-EC" dirty="0"/>
              <a:t>: Es una forma de transición entre el tejido conectivo denso regular y el cartílago hialino. Está compuesto por condrocitos y fibroblastos, rodeados de fibras de colágeno tipo I. </a:t>
            </a:r>
          </a:p>
          <a:p>
            <a:pPr algn="just"/>
            <a:r>
              <a:rPr lang="es-EC" dirty="0"/>
              <a:t>Carece de pericondrio. Suele ser avascular. Se encuentra en los discos intervertebrales, bordes articulares, discos articulares y meniscos, articulaciones esternoclaviculares, mandíbula, sínfisis púbica, así como en los sitios de inserción de los ligamentos y tendones.</a:t>
            </a:r>
          </a:p>
          <a:p>
            <a:endParaRPr lang="es-EC" dirty="0"/>
          </a:p>
        </p:txBody>
      </p:sp>
      <p:pic>
        <p:nvPicPr>
          <p:cNvPr id="4" name="Imagen 3">
            <a:extLst>
              <a:ext uri="{FF2B5EF4-FFF2-40B4-BE49-F238E27FC236}">
                <a16:creationId xmlns:a16="http://schemas.microsoft.com/office/drawing/2014/main" id="{0879A4BD-7ACB-4626-A450-F19F77FC441B}"/>
              </a:ext>
            </a:extLst>
          </p:cNvPr>
          <p:cNvPicPr>
            <a:picLocks noChangeAspect="1"/>
          </p:cNvPicPr>
          <p:nvPr/>
        </p:nvPicPr>
        <p:blipFill>
          <a:blip r:embed="rId2"/>
          <a:stretch>
            <a:fillRect/>
          </a:stretch>
        </p:blipFill>
        <p:spPr>
          <a:xfrm>
            <a:off x="3007876" y="3731920"/>
            <a:ext cx="6176247" cy="2908030"/>
          </a:xfrm>
          <a:prstGeom prst="rect">
            <a:avLst/>
          </a:prstGeom>
        </p:spPr>
      </p:pic>
    </p:spTree>
    <p:extLst>
      <p:ext uri="{BB962C8B-B14F-4D97-AF65-F5344CB8AC3E}">
        <p14:creationId xmlns:p14="http://schemas.microsoft.com/office/powerpoint/2010/main" val="10549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9F9E40-60B8-48F2-A5F2-47E1F429072D}"/>
              </a:ext>
            </a:extLst>
          </p:cNvPr>
          <p:cNvSpPr>
            <a:spLocks noGrp="1"/>
          </p:cNvSpPr>
          <p:nvPr>
            <p:ph idx="1"/>
          </p:nvPr>
        </p:nvSpPr>
        <p:spPr>
          <a:xfrm>
            <a:off x="838200" y="615803"/>
            <a:ext cx="10515600" cy="3590437"/>
          </a:xfrm>
        </p:spPr>
        <p:txBody>
          <a:bodyPr>
            <a:normAutofit fontScale="92500" lnSpcReduction="20000"/>
          </a:bodyPr>
          <a:lstStyle/>
          <a:p>
            <a:pPr algn="just"/>
            <a:r>
              <a:rPr lang="es-EC" b="1" u="sng" dirty="0">
                <a:solidFill>
                  <a:srgbClr val="C00000"/>
                </a:solidFill>
              </a:rPr>
              <a:t>Cartílago Elástico</a:t>
            </a:r>
            <a:r>
              <a:rPr lang="es-EC" dirty="0">
                <a:solidFill>
                  <a:srgbClr val="C00000"/>
                </a:solidFill>
              </a:rPr>
              <a:t>: </a:t>
            </a:r>
            <a:r>
              <a:rPr lang="es-EC" dirty="0"/>
              <a:t>Formado por condrocitos rodeados de las matrices territorial e interterritorial, que contienen colágeno tipo II, el cual interacciona con proteoglucanos y fibras elásticas. Está rodeado de pericondrio. Es avascular. </a:t>
            </a:r>
          </a:p>
          <a:p>
            <a:pPr algn="just"/>
            <a:r>
              <a:rPr lang="es-EC" dirty="0"/>
              <a:t>Forma la epiglotis, cartílago corniculado o de Santorini, en la laringe, el oído externo (meato acústico) y en las paredes del conducto auditivo externo y la trompa de Eustaquio. Forma el pabellón de la oreja. Es amarillento y presenta mayor elasticidad y flexibilidad que el hialino. Su principal diferencia con este último es que la matriz presenta un entretejido denso de finas fibras elásticas que son basófilas y se tiñen con hematoxilina y eosina, así como orceína. </a:t>
            </a:r>
          </a:p>
        </p:txBody>
      </p:sp>
      <p:pic>
        <p:nvPicPr>
          <p:cNvPr id="4" name="Imagen 3">
            <a:extLst>
              <a:ext uri="{FF2B5EF4-FFF2-40B4-BE49-F238E27FC236}">
                <a16:creationId xmlns:a16="http://schemas.microsoft.com/office/drawing/2014/main" id="{F3FE0D0F-DA31-4DA0-954F-82BBB0C35D94}"/>
              </a:ext>
            </a:extLst>
          </p:cNvPr>
          <p:cNvPicPr>
            <a:picLocks noChangeAspect="1"/>
          </p:cNvPicPr>
          <p:nvPr/>
        </p:nvPicPr>
        <p:blipFill>
          <a:blip r:embed="rId2"/>
          <a:stretch>
            <a:fillRect/>
          </a:stretch>
        </p:blipFill>
        <p:spPr>
          <a:xfrm>
            <a:off x="4276577" y="3891696"/>
            <a:ext cx="5253697" cy="2734187"/>
          </a:xfrm>
          <a:prstGeom prst="rect">
            <a:avLst/>
          </a:prstGeom>
        </p:spPr>
      </p:pic>
    </p:spTree>
    <p:extLst>
      <p:ext uri="{BB962C8B-B14F-4D97-AF65-F5344CB8AC3E}">
        <p14:creationId xmlns:p14="http://schemas.microsoft.com/office/powerpoint/2010/main" val="42779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B1D99-361C-465A-85E1-EC42771E29C3}"/>
              </a:ext>
            </a:extLst>
          </p:cNvPr>
          <p:cNvSpPr>
            <a:spLocks noGrp="1"/>
          </p:cNvSpPr>
          <p:nvPr>
            <p:ph type="title"/>
          </p:nvPr>
        </p:nvSpPr>
        <p:spPr/>
        <p:txBody>
          <a:bodyPr/>
          <a:lstStyle/>
          <a:p>
            <a:r>
              <a:rPr lang="es-EC" dirty="0"/>
              <a:t>Células </a:t>
            </a:r>
          </a:p>
        </p:txBody>
      </p:sp>
      <p:sp>
        <p:nvSpPr>
          <p:cNvPr id="3" name="Marcador de contenido 2">
            <a:extLst>
              <a:ext uri="{FF2B5EF4-FFF2-40B4-BE49-F238E27FC236}">
                <a16:creationId xmlns:a16="http://schemas.microsoft.com/office/drawing/2014/main" id="{74F6A004-233F-4432-990F-C913C8FEC453}"/>
              </a:ext>
            </a:extLst>
          </p:cNvPr>
          <p:cNvSpPr>
            <a:spLocks noGrp="1"/>
          </p:cNvSpPr>
          <p:nvPr>
            <p:ph idx="1"/>
          </p:nvPr>
        </p:nvSpPr>
        <p:spPr>
          <a:xfrm>
            <a:off x="838200" y="1431729"/>
            <a:ext cx="10515600" cy="4351338"/>
          </a:xfrm>
        </p:spPr>
        <p:txBody>
          <a:bodyPr>
            <a:normAutofit lnSpcReduction="10000"/>
          </a:bodyPr>
          <a:lstStyle/>
          <a:p>
            <a:pPr algn="just"/>
            <a:r>
              <a:rPr lang="es-EC" b="1" dirty="0">
                <a:solidFill>
                  <a:srgbClr val="FF0000"/>
                </a:solidFill>
              </a:rPr>
              <a:t>Condroblastos: </a:t>
            </a:r>
            <a:r>
              <a:rPr lang="es-EC" dirty="0"/>
              <a:t>se encargan de la síntesis y secreción de la matriz cartilaginosa. Se encuentran en el pericondrio. Son pequeños y fusiformes. Se dividen con cierta frecuencia y están aislados. Al diferenciarse crecen y se vuelven más esféricos, desarrollan el aparato de Golgi y el </a:t>
            </a:r>
            <a:r>
              <a:rPr lang="es-EC" dirty="0" err="1"/>
              <a:t>RER</a:t>
            </a:r>
            <a:r>
              <a:rPr lang="es-EC" dirty="0"/>
              <a:t>, y van adentrándose en la matriz cartilaginosa, diferenciándose en condrocitos.</a:t>
            </a:r>
          </a:p>
          <a:p>
            <a:pPr algn="just"/>
            <a:r>
              <a:rPr lang="es-EC" b="1" dirty="0">
                <a:solidFill>
                  <a:srgbClr val="FF0000"/>
                </a:solidFill>
              </a:rPr>
              <a:t>Condrocitos</a:t>
            </a:r>
            <a:r>
              <a:rPr lang="es-EC" dirty="0"/>
              <a:t>: son maduros, más grandes, conforme más al centro de la matriz son más redondeados. Los jóvenes aún se dividen. Se encargan de mantener la matriz, secretando colágeno y </a:t>
            </a:r>
            <a:r>
              <a:rPr lang="es-EC" dirty="0" err="1"/>
              <a:t>glucosaminoglucanos</a:t>
            </a:r>
            <a:r>
              <a:rPr lang="es-EC" dirty="0"/>
              <a:t> (GAG). Están agrupados en grupos isogénicos, cada uno rodeado por matriz territorial, y a su vez están aislados por la matriz extracelular, llamada matriz interterritorial.</a:t>
            </a:r>
          </a:p>
          <a:p>
            <a:endParaRPr lang="es-EC" dirty="0"/>
          </a:p>
        </p:txBody>
      </p:sp>
    </p:spTree>
    <p:extLst>
      <p:ext uri="{BB962C8B-B14F-4D97-AF65-F5344CB8AC3E}">
        <p14:creationId xmlns:p14="http://schemas.microsoft.com/office/powerpoint/2010/main" val="309316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ilage-es.svg">
            <a:extLst>
              <a:ext uri="{FF2B5EF4-FFF2-40B4-BE49-F238E27FC236}">
                <a16:creationId xmlns:a16="http://schemas.microsoft.com/office/drawing/2014/main" id="{0C14C6B5-43D2-4ADA-800E-06CE69C3D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0"/>
            <a:ext cx="6372664" cy="66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801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373</Words>
  <Application>Microsoft Office PowerPoint</Application>
  <PresentationFormat>Panorámica</PresentationFormat>
  <Paragraphs>15</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TEJIDO CARTILAGINOSO</vt:lpstr>
      <vt:lpstr>Presentación de PowerPoint</vt:lpstr>
      <vt:lpstr>Presentación de PowerPoint</vt:lpstr>
      <vt:lpstr>Clasificación </vt:lpstr>
      <vt:lpstr>Presentación de PowerPoint</vt:lpstr>
      <vt:lpstr>Presentación de PowerPoint</vt:lpstr>
      <vt:lpstr>Células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 VELEZ</dc:creator>
  <cp:lastModifiedBy>ROSA VELEZ</cp:lastModifiedBy>
  <cp:revision>18</cp:revision>
  <dcterms:created xsi:type="dcterms:W3CDTF">2018-05-23T09:59:28Z</dcterms:created>
  <dcterms:modified xsi:type="dcterms:W3CDTF">2018-05-28T13:03:46Z</dcterms:modified>
</cp:coreProperties>
</file>