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1" r:id="rId2"/>
    <p:sldId id="272" r:id="rId3"/>
    <p:sldId id="339" r:id="rId4"/>
    <p:sldId id="307" r:id="rId5"/>
    <p:sldId id="335" r:id="rId6"/>
    <p:sldId id="296" r:id="rId7"/>
    <p:sldId id="349" r:id="rId8"/>
    <p:sldId id="350" r:id="rId9"/>
    <p:sldId id="342" r:id="rId10"/>
    <p:sldId id="353" r:id="rId11"/>
    <p:sldId id="351" r:id="rId12"/>
    <p:sldId id="352" r:id="rId13"/>
    <p:sldId id="329" r:id="rId14"/>
    <p:sldId id="331" r:id="rId15"/>
    <p:sldId id="332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4ED0-7850-4A6F-8A81-3CF1D8D890C4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3D493-D89A-4BE5-89B6-E1F1B2F4DC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018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933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61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39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253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>
            <a:spLocks noGrp="1"/>
          </p:cNvSpPr>
          <p:nvPr>
            <p:ph type="pic" idx="2"/>
          </p:nvPr>
        </p:nvSpPr>
        <p:spPr>
          <a:xfrm>
            <a:off x="-300" y="0"/>
            <a:ext cx="12192000" cy="5825600"/>
          </a:xfrm>
          <a:prstGeom prst="snip2DiagRect">
            <a:avLst>
              <a:gd name="adj1" fmla="val 0"/>
              <a:gd name="adj2" fmla="val 16667"/>
            </a:avLst>
          </a:prstGeom>
          <a:noFill/>
          <a:ln>
            <a:noFill/>
          </a:ln>
        </p:spPr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3467" y="3225800"/>
            <a:ext cx="5646800" cy="22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3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3467" y="5734963"/>
            <a:ext cx="5646800" cy="4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871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528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64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76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28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26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766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719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430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FD63-FA31-49EC-8041-2ACCD7C2C132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BE165-2700-488E-BE98-2B27F0B884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327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29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2418" r="3119" b="18127"/>
          <a:stretch/>
        </p:blipFill>
        <p:spPr>
          <a:xfrm>
            <a:off x="-300" y="0"/>
            <a:ext cx="12192000" cy="5825600"/>
          </a:xfrm>
          <a:prstGeom prst="snip2DiagRect">
            <a:avLst>
              <a:gd name="adj1" fmla="val 0"/>
              <a:gd name="adj2" fmla="val 19615"/>
            </a:avLst>
          </a:prstGeom>
        </p:spPr>
      </p:pic>
      <p:grpSp>
        <p:nvGrpSpPr>
          <p:cNvPr id="218" name="Google Shape;218;p29"/>
          <p:cNvGrpSpPr/>
          <p:nvPr/>
        </p:nvGrpSpPr>
        <p:grpSpPr>
          <a:xfrm>
            <a:off x="-2546288" y="-1140101"/>
            <a:ext cx="14895205" cy="8562276"/>
            <a:chOff x="-1909716" y="-855076"/>
            <a:chExt cx="11171404" cy="6421707"/>
          </a:xfrm>
        </p:grpSpPr>
        <p:grpSp>
          <p:nvGrpSpPr>
            <p:cNvPr id="219" name="Google Shape;219;p29"/>
            <p:cNvGrpSpPr/>
            <p:nvPr/>
          </p:nvGrpSpPr>
          <p:grpSpPr>
            <a:xfrm rot="1180837">
              <a:off x="-1727850" y="878506"/>
              <a:ext cx="10807672" cy="2954542"/>
              <a:chOff x="-553366" y="2927810"/>
              <a:chExt cx="6312473" cy="1756827"/>
            </a:xfrm>
          </p:grpSpPr>
          <p:sp>
            <p:nvSpPr>
              <p:cNvPr id="220" name="Google Shape;220;p29"/>
              <p:cNvSpPr/>
              <p:nvPr/>
            </p:nvSpPr>
            <p:spPr>
              <a:xfrm rot="5221006">
                <a:off x="2245370" y="794418"/>
                <a:ext cx="901093" cy="5450310"/>
              </a:xfrm>
              <a:custGeom>
                <a:avLst/>
                <a:gdLst/>
                <a:ahLst/>
                <a:cxnLst/>
                <a:rect l="l" t="t" r="r" b="b"/>
                <a:pathLst>
                  <a:path w="18721" h="113235" fill="none" extrusionOk="0">
                    <a:moveTo>
                      <a:pt x="0" y="113235"/>
                    </a:moveTo>
                    <a:lnTo>
                      <a:pt x="18721" y="1"/>
                    </a:lnTo>
                  </a:path>
                </a:pathLst>
              </a:custGeom>
              <a:noFill/>
              <a:ln w="47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1" name="Google Shape;221;p29"/>
              <p:cNvSpPr/>
              <p:nvPr/>
            </p:nvSpPr>
            <p:spPr>
              <a:xfrm rot="5221006">
                <a:off x="2227412" y="802733"/>
                <a:ext cx="916206" cy="5541184"/>
              </a:xfrm>
              <a:custGeom>
                <a:avLst/>
                <a:gdLst/>
                <a:ahLst/>
                <a:cxnLst/>
                <a:rect l="l" t="t" r="r" b="b"/>
                <a:pathLst>
                  <a:path w="19035" h="115123" fill="none" extrusionOk="0">
                    <a:moveTo>
                      <a:pt x="1" y="115123"/>
                    </a:moveTo>
                    <a:lnTo>
                      <a:pt x="19035" y="0"/>
                    </a:lnTo>
                  </a:path>
                </a:pathLst>
              </a:custGeom>
              <a:noFill/>
              <a:ln w="430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2" name="Google Shape;222;p29"/>
              <p:cNvSpPr/>
              <p:nvPr/>
            </p:nvSpPr>
            <p:spPr>
              <a:xfrm rot="5221006">
                <a:off x="2209639" y="811496"/>
                <a:ext cx="931320" cy="5631818"/>
              </a:xfrm>
              <a:custGeom>
                <a:avLst/>
                <a:gdLst/>
                <a:ahLst/>
                <a:cxnLst/>
                <a:rect l="l" t="t" r="r" b="b"/>
                <a:pathLst>
                  <a:path w="19349" h="117006" fill="none" extrusionOk="0">
                    <a:moveTo>
                      <a:pt x="0" y="117006"/>
                    </a:moveTo>
                    <a:lnTo>
                      <a:pt x="19348" y="1"/>
                    </a:lnTo>
                  </a:path>
                </a:pathLst>
              </a:custGeom>
              <a:noFill/>
              <a:ln w="38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3" name="Google Shape;223;p29"/>
              <p:cNvSpPr/>
              <p:nvPr/>
            </p:nvSpPr>
            <p:spPr>
              <a:xfrm rot="5221006">
                <a:off x="2191674" y="819819"/>
                <a:ext cx="946145" cy="5722404"/>
              </a:xfrm>
              <a:custGeom>
                <a:avLst/>
                <a:gdLst/>
                <a:ahLst/>
                <a:cxnLst/>
                <a:rect l="l" t="t" r="r" b="b"/>
                <a:pathLst>
                  <a:path w="19657" h="118888" fill="none" extrusionOk="0">
                    <a:moveTo>
                      <a:pt x="1" y="118888"/>
                    </a:moveTo>
                    <a:lnTo>
                      <a:pt x="19656" y="0"/>
                    </a:lnTo>
                  </a:path>
                </a:pathLst>
              </a:custGeom>
              <a:noFill/>
              <a:ln w="33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4" name="Google Shape;224;p29"/>
              <p:cNvSpPr/>
              <p:nvPr/>
            </p:nvSpPr>
            <p:spPr>
              <a:xfrm rot="5221006">
                <a:off x="2174061" y="828414"/>
                <a:ext cx="960922" cy="5813038"/>
              </a:xfrm>
              <a:custGeom>
                <a:avLst/>
                <a:gdLst/>
                <a:ahLst/>
                <a:cxnLst/>
                <a:rect l="l" t="t" r="r" b="b"/>
                <a:pathLst>
                  <a:path w="19964" h="120771" fill="none" extrusionOk="0">
                    <a:moveTo>
                      <a:pt x="0" y="120771"/>
                    </a:moveTo>
                    <a:lnTo>
                      <a:pt x="19963" y="1"/>
                    </a:lnTo>
                  </a:path>
                </a:pathLst>
              </a:custGeom>
              <a:noFill/>
              <a:ln w="292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5" name="Google Shape;225;p29"/>
              <p:cNvSpPr/>
              <p:nvPr/>
            </p:nvSpPr>
            <p:spPr>
              <a:xfrm rot="5221006">
                <a:off x="2155942" y="836851"/>
                <a:ext cx="976324" cy="5903961"/>
              </a:xfrm>
              <a:custGeom>
                <a:avLst/>
                <a:gdLst/>
                <a:ahLst/>
                <a:cxnLst/>
                <a:rect l="l" t="t" r="r" b="b"/>
                <a:pathLst>
                  <a:path w="20284" h="122660" fill="none" extrusionOk="0">
                    <a:moveTo>
                      <a:pt x="1" y="122659"/>
                    </a:moveTo>
                    <a:lnTo>
                      <a:pt x="20284" y="0"/>
                    </a:lnTo>
                  </a:path>
                </a:pathLst>
              </a:custGeom>
              <a:noFill/>
              <a:ln w="24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6" name="Google Shape;226;p29"/>
              <p:cNvSpPr/>
              <p:nvPr/>
            </p:nvSpPr>
            <p:spPr>
              <a:xfrm rot="5221006">
                <a:off x="2138201" y="845325"/>
                <a:ext cx="991390" cy="5994546"/>
              </a:xfrm>
              <a:custGeom>
                <a:avLst/>
                <a:gdLst/>
                <a:ahLst/>
                <a:cxnLst/>
                <a:rect l="l" t="t" r="r" b="b"/>
                <a:pathLst>
                  <a:path w="20597" h="124542" fill="none" extrusionOk="0">
                    <a:moveTo>
                      <a:pt x="0" y="124542"/>
                    </a:moveTo>
                    <a:lnTo>
                      <a:pt x="20597" y="1"/>
                    </a:lnTo>
                  </a:path>
                </a:pathLst>
              </a:custGeom>
              <a:noFill/>
              <a:ln w="200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" name="Google Shape;227;p29"/>
              <p:cNvSpPr/>
              <p:nvPr/>
            </p:nvSpPr>
            <p:spPr>
              <a:xfrm rot="5221006">
                <a:off x="2120372" y="853760"/>
                <a:ext cx="1006263" cy="6085517"/>
              </a:xfrm>
              <a:custGeom>
                <a:avLst/>
                <a:gdLst/>
                <a:ahLst/>
                <a:cxnLst/>
                <a:rect l="l" t="t" r="r" b="b"/>
                <a:pathLst>
                  <a:path w="20906" h="126432" fill="none" extrusionOk="0">
                    <a:moveTo>
                      <a:pt x="1" y="126431"/>
                    </a:moveTo>
                    <a:lnTo>
                      <a:pt x="20905" y="1"/>
                    </a:lnTo>
                  </a:path>
                </a:pathLst>
              </a:custGeom>
              <a:noFill/>
              <a:ln w="137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8" name="Google Shape;228;p29"/>
              <p:cNvSpPr/>
              <p:nvPr/>
            </p:nvSpPr>
            <p:spPr>
              <a:xfrm rot="5221006">
                <a:off x="2102558" y="862212"/>
                <a:ext cx="1021377" cy="6176103"/>
              </a:xfrm>
              <a:custGeom>
                <a:avLst/>
                <a:gdLst/>
                <a:ahLst/>
                <a:cxnLst/>
                <a:rect l="l" t="t" r="r" b="b"/>
                <a:pathLst>
                  <a:path w="21220" h="128314" fill="none" extrusionOk="0">
                    <a:moveTo>
                      <a:pt x="1" y="128313"/>
                    </a:moveTo>
                    <a:lnTo>
                      <a:pt x="21219" y="0"/>
                    </a:lnTo>
                  </a:path>
                </a:pathLst>
              </a:custGeom>
              <a:noFill/>
              <a:ln w="925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9" name="Google Shape;229;p29"/>
              <p:cNvSpPr/>
              <p:nvPr/>
            </p:nvSpPr>
            <p:spPr>
              <a:xfrm rot="5221006">
                <a:off x="2084649" y="870526"/>
                <a:ext cx="1036442" cy="6267026"/>
              </a:xfrm>
              <a:custGeom>
                <a:avLst/>
                <a:gdLst/>
                <a:ahLst/>
                <a:cxnLst/>
                <a:rect l="l" t="t" r="r" b="b"/>
                <a:pathLst>
                  <a:path w="21533" h="130203" fill="none" extrusionOk="0">
                    <a:moveTo>
                      <a:pt x="0" y="130202"/>
                    </a:moveTo>
                    <a:lnTo>
                      <a:pt x="21532" y="1"/>
                    </a:lnTo>
                  </a:path>
                </a:pathLst>
              </a:custGeom>
              <a:noFill/>
              <a:ln w="450" cap="flat" cmpd="sng">
                <a:solidFill>
                  <a:schemeClr val="lt2"/>
                </a:solidFill>
                <a:prstDash val="solid"/>
                <a:miter lim="6152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230" name="Google Shape;230;p29"/>
            <p:cNvGrpSpPr/>
            <p:nvPr/>
          </p:nvGrpSpPr>
          <p:grpSpPr>
            <a:xfrm>
              <a:off x="0" y="774300"/>
              <a:ext cx="9144003" cy="4369200"/>
              <a:chOff x="0" y="774300"/>
              <a:chExt cx="9144003" cy="4369200"/>
            </a:xfrm>
          </p:grpSpPr>
          <p:pic>
            <p:nvPicPr>
              <p:cNvPr id="231" name="Google Shape;231;p29"/>
              <p:cNvPicPr preferRelativeResize="0"/>
              <p:nvPr/>
            </p:nvPicPr>
            <p:blipFill rotWithShape="1">
              <a:blip r:embed="rId4">
                <a:alphaModFix/>
              </a:blip>
              <a:srcRect t="14383"/>
              <a:stretch/>
            </p:blipFill>
            <p:spPr>
              <a:xfrm>
                <a:off x="0" y="1219200"/>
                <a:ext cx="9144003" cy="39243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2" name="Google Shape;232;p29"/>
              <p:cNvPicPr preferRelativeResize="0"/>
              <p:nvPr/>
            </p:nvPicPr>
            <p:blipFill rotWithShape="1">
              <a:blip r:embed="rId5">
                <a:alphaModFix/>
              </a:blip>
              <a:srcRect t="15052"/>
              <a:stretch/>
            </p:blipFill>
            <p:spPr>
              <a:xfrm>
                <a:off x="0" y="774300"/>
                <a:ext cx="9144003" cy="436919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234" name="Google Shape;234;p29"/>
          <p:cNvSpPr txBox="1">
            <a:spLocks noGrp="1"/>
          </p:cNvSpPr>
          <p:nvPr>
            <p:ph type="ctrTitle"/>
          </p:nvPr>
        </p:nvSpPr>
        <p:spPr>
          <a:xfrm>
            <a:off x="154818" y="3625929"/>
            <a:ext cx="4731081" cy="6853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just"/>
            <a:r>
              <a:rPr lang="es-MX" sz="2667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PLURALISMO JURÍDICO</a:t>
            </a:r>
            <a:r>
              <a:rPr lang="es-MX" sz="2667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es-MX" sz="2667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es-MX" sz="2667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235" name="Google Shape;235;p29"/>
          <p:cNvCxnSpPr/>
          <p:nvPr/>
        </p:nvCxnSpPr>
        <p:spPr>
          <a:xfrm>
            <a:off x="3325052" y="4281110"/>
            <a:ext cx="2955600" cy="0"/>
          </a:xfrm>
          <a:prstGeom prst="straightConnector1">
            <a:avLst/>
          </a:prstGeom>
          <a:noFill/>
          <a:ln w="9525" cap="flat" cmpd="dbl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36" name="Google Shape;236;p29"/>
          <p:cNvPicPr preferRelativeResize="0"/>
          <p:nvPr/>
        </p:nvPicPr>
        <p:blipFill rotWithShape="1">
          <a:blip r:embed="rId6">
            <a:alphaModFix/>
          </a:blip>
          <a:srcRect t="6290" b="-2324"/>
          <a:stretch/>
        </p:blipFill>
        <p:spPr>
          <a:xfrm>
            <a:off x="8064500" y="1"/>
            <a:ext cx="4127499" cy="1625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niversidad Nacional de Chimborazo | Brands of the World™ | Download vector  logos and logotype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4" y="-27899"/>
            <a:ext cx="4128247" cy="141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718618" y="4402674"/>
            <a:ext cx="60666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 smtClean="0">
                <a:solidFill>
                  <a:schemeClr val="bg1"/>
                </a:solidFill>
              </a:rPr>
              <a:t>Dr</a:t>
            </a:r>
            <a:r>
              <a:rPr lang="es-MX" sz="2400" b="1" dirty="0">
                <a:solidFill>
                  <a:schemeClr val="bg1"/>
                </a:solidFill>
              </a:rPr>
              <a:t>. Carlos Ernesto, Herrera Acosta PhD</a:t>
            </a:r>
            <a:r>
              <a:rPr lang="es-MX" sz="2400" b="1" dirty="0" smtClean="0">
                <a:solidFill>
                  <a:schemeClr val="bg1"/>
                </a:solidFill>
              </a:rPr>
              <a:t>.</a:t>
            </a:r>
          </a:p>
          <a:p>
            <a:pPr algn="r"/>
            <a:r>
              <a:rPr lang="es-MX" sz="2400" b="1" dirty="0" smtClean="0">
                <a:solidFill>
                  <a:schemeClr val="bg1"/>
                </a:solidFill>
              </a:rPr>
              <a:t>0984821011</a:t>
            </a:r>
          </a:p>
          <a:p>
            <a:pPr algn="r"/>
            <a:r>
              <a:rPr lang="es-MX" sz="2400" b="1" dirty="0" smtClean="0">
                <a:solidFill>
                  <a:schemeClr val="bg1"/>
                </a:solidFill>
              </a:rPr>
              <a:t>ceherrera@Unach.edu.ec</a:t>
            </a:r>
            <a:endParaRPr lang="es-MX" sz="2400" b="1" dirty="0">
              <a:solidFill>
                <a:schemeClr val="bg1"/>
              </a:solidFill>
            </a:endParaRPr>
          </a:p>
          <a:p>
            <a:endParaRPr lang="es-MX" sz="2400" dirty="0"/>
          </a:p>
          <a:p>
            <a:pPr lvl="0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156463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493486"/>
            <a:ext cx="110018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Cuestionario</a:t>
            </a:r>
          </a:p>
          <a:p>
            <a:pPr>
              <a:lnSpc>
                <a:spcPct val="150000"/>
              </a:lnSpc>
            </a:pPr>
            <a:endParaRPr lang="es-EC" sz="1400" b="1" dirty="0" smtClean="0">
              <a:latin typeface="Palatino Linotype" panose="02040502050505030304" pitchFamily="18" charset="0"/>
            </a:endParaRPr>
          </a:p>
          <a:p>
            <a:r>
              <a:rPr lang="es-MX" b="1" dirty="0">
                <a:latin typeface="Palatino Linotype" panose="02040502050505030304" pitchFamily="18" charset="0"/>
              </a:rPr>
              <a:t>¿Qué papel juegan los sistemas políticos, económicos y sociales indígenas en la Declaración?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¿Cómo se puede garantizar la implementación efectiva de la Declaración Americana en los países miembros de la OEA?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¿Qué ejemplos de éxito existen en la protección de los derechos de los pueblos indígenas según la Declaración Americana?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¿Cuáles son los principales desafíos que enfrentan los pueblos indígenas en la aplicación de la Declaración Americana?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¿Cómo se aborda la salud de los pueblos indígenas en la Declaración Americana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¿Qué papel juega la OPS en la implementación y monitoreo de la Declaración Americana?</a:t>
            </a:r>
          </a:p>
          <a:p>
            <a:pPr>
              <a:lnSpc>
                <a:spcPct val="150000"/>
              </a:lnSpc>
            </a:pPr>
            <a:endParaRPr lang="es-EC" sz="14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105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918921" y="785826"/>
            <a:ext cx="1090569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ELABORACIÓN DEL PLAN DE CLASES </a:t>
            </a:r>
          </a:p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FECHA: </a:t>
            </a:r>
            <a:r>
              <a:rPr lang="es-ES" b="1" dirty="0" smtClean="0">
                <a:latin typeface="Palatino Linotype" panose="02040502050505030304" pitchFamily="18" charset="0"/>
              </a:rPr>
              <a:t>9 </a:t>
            </a:r>
            <a:r>
              <a:rPr lang="es-ES" b="1" dirty="0" smtClean="0">
                <a:latin typeface="Palatino Linotype" panose="02040502050505030304" pitchFamily="18" charset="0"/>
              </a:rPr>
              <a:t>de mayo de 2025</a:t>
            </a:r>
            <a:endParaRPr lang="es-ES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ES" sz="800" b="1" i="0" dirty="0" smtClean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INICIO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1.1. Tema: </a:t>
            </a:r>
            <a:r>
              <a:rPr lang="es-MX" b="1" dirty="0">
                <a:latin typeface="Palatino Linotype" panose="02040502050505030304" pitchFamily="18" charset="0"/>
              </a:rPr>
              <a:t>1.6. RECONOCIMIENTO DEL PLURALISMO JURÍDICO EN LOS INSTRUMENTOS INTERNACIONALES </a:t>
            </a:r>
          </a:p>
          <a:p>
            <a:pPr algn="just">
              <a:lnSpc>
                <a:spcPct val="150000"/>
              </a:lnSpc>
            </a:pPr>
            <a:endParaRPr lang="es-ES" sz="800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1.1. Objetivo de la clase:</a:t>
            </a:r>
          </a:p>
          <a:p>
            <a:pPr algn="just">
              <a:lnSpc>
                <a:spcPct val="150000"/>
              </a:lnSpc>
            </a:pPr>
            <a:endParaRPr lang="es-ES" sz="800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>
                <a:latin typeface="Palatino Linotype" panose="02040502050505030304" pitchFamily="18" charset="0"/>
              </a:rPr>
              <a:t>Analizar el reconocimiento del pluralismo jurídico en los instrumentos internacionales mediante el estudio sistemático de tratados y convenios, con el fin de comprender su alcance, implicaciones jurídicas y utilidad para el fortalecimiento de los sistemas de justicia en el Ecuador.</a:t>
            </a: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343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Exposición de los resultados del trabajo grupal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1.6.1. Convenio 169 de la OIT  sobre Pueblos Indígenas y Tribales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1.6.2. Declaración de las Naciones Unidas sobre los Derechos de los Pueblos Indígenas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1.6.3. Declaración Americana sobre los derechos de los pueblos indígenas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1.6.4. Jurisprudencia de la Corte Interamericana de Derechos Humanos</a:t>
            </a:r>
            <a:endParaRPr lang="es-MX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003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776514" y="343281"/>
            <a:ext cx="10870443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es-MX" b="1" dirty="0" smtClean="0">
                <a:solidFill>
                  <a:srgbClr val="0000CC"/>
                </a:solidFill>
                <a:latin typeface="Palatino Linotype" panose="02040502050505030304" pitchFamily="18" charset="0"/>
              </a:rPr>
              <a:t>Evaluación diagnóstica </a:t>
            </a:r>
          </a:p>
          <a:p>
            <a:pPr algn="just"/>
            <a:endParaRPr lang="es-MX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Finalidad</a:t>
            </a: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b="1" dirty="0">
                <a:latin typeface="Palatino Linotype" panose="02040502050505030304" pitchFamily="18" charset="0"/>
              </a:rPr>
              <a:t>Conocer el nivel de conocimientos previos o habilidades con las que el estudiante inicia un proceso formativo</a:t>
            </a:r>
            <a:r>
              <a:rPr lang="es-MX" b="1" dirty="0" smtClean="0">
                <a:latin typeface="Palatino Linotype" panose="02040502050505030304" pitchFamily="18" charset="0"/>
              </a:rPr>
              <a:t>.</a:t>
            </a:r>
          </a:p>
          <a:p>
            <a:pPr algn="just"/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Instrumentos</a:t>
            </a: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b="1" dirty="0">
                <a:latin typeface="Palatino Linotype" panose="02040502050505030304" pitchFamily="18" charset="0"/>
              </a:rPr>
              <a:t>Pruebas diagnósticas, mapas conceptuales, entrevistas, encuestas</a:t>
            </a:r>
            <a:r>
              <a:rPr lang="es-MX" b="1" dirty="0" smtClean="0">
                <a:latin typeface="Palatino Linotype" panose="02040502050505030304" pitchFamily="18" charset="0"/>
              </a:rPr>
              <a:t>.</a:t>
            </a:r>
          </a:p>
          <a:p>
            <a:pPr algn="just"/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Utilidad</a:t>
            </a: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b="1" dirty="0">
                <a:latin typeface="Palatino Linotype" panose="02040502050505030304" pitchFamily="18" charset="0"/>
              </a:rPr>
              <a:t>Permite ajustar la planificación didáctica y detectar posibles brechas</a:t>
            </a:r>
            <a:r>
              <a:rPr lang="es-MX" b="1" dirty="0" smtClean="0">
                <a:latin typeface="Palatino Linotype" panose="02040502050505030304" pitchFamily="18" charset="0"/>
              </a:rPr>
              <a:t>.</a:t>
            </a:r>
          </a:p>
          <a:p>
            <a:pPr algn="just"/>
            <a:endParaRPr lang="es-MX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s-MX" b="1" dirty="0" smtClean="0">
                <a:solidFill>
                  <a:srgbClr val="0000CC"/>
                </a:solidFill>
                <a:latin typeface="Palatino Linotype" panose="02040502050505030304" pitchFamily="18" charset="0"/>
              </a:rPr>
              <a:t>2</a:t>
            </a:r>
            <a:r>
              <a:rPr lang="es-MX" b="1" dirty="0">
                <a:solidFill>
                  <a:srgbClr val="0000CC"/>
                </a:solidFill>
                <a:latin typeface="Palatino Linotype" panose="02040502050505030304" pitchFamily="18" charset="0"/>
              </a:rPr>
              <a:t>.- Evaluación </a:t>
            </a:r>
            <a:r>
              <a:rPr lang="es-MX" b="1" dirty="0" smtClean="0">
                <a:solidFill>
                  <a:srgbClr val="0000CC"/>
                </a:solidFill>
                <a:latin typeface="Palatino Linotype" panose="02040502050505030304" pitchFamily="18" charset="0"/>
              </a:rPr>
              <a:t>formativa</a:t>
            </a:r>
          </a:p>
          <a:p>
            <a:pPr algn="just"/>
            <a:endParaRPr lang="es-MX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Finalidad: </a:t>
            </a:r>
            <a:r>
              <a:rPr lang="es-MX" b="1" dirty="0">
                <a:latin typeface="Palatino Linotype" panose="02040502050505030304" pitchFamily="18" charset="0"/>
              </a:rPr>
              <a:t>Supervisar el progreso del estudiante durante el proceso de enseñanza-aprendizaje.</a:t>
            </a:r>
          </a:p>
          <a:p>
            <a:pPr algn="just"/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Instrumentos: </a:t>
            </a:r>
            <a:r>
              <a:rPr lang="es-MX" b="1" dirty="0">
                <a:latin typeface="Palatino Linotype" panose="02040502050505030304" pitchFamily="18" charset="0"/>
              </a:rPr>
              <a:t>Rúbricas, listas de cotejo, portafolios, diarios reflexivos, debates, simulaciones.</a:t>
            </a:r>
          </a:p>
          <a:p>
            <a:pPr algn="just"/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Características: </a:t>
            </a:r>
            <a:r>
              <a:rPr lang="es-MX" b="1" dirty="0">
                <a:latin typeface="Palatino Linotype" panose="02040502050505030304" pitchFamily="18" charset="0"/>
              </a:rPr>
              <a:t>Tiene un carácter retroalimentador; no necesariamente implica calificación numérica</a:t>
            </a:r>
            <a:r>
              <a:rPr lang="es-MX" b="1" dirty="0" smtClean="0">
                <a:latin typeface="Palatino Linotype" panose="02040502050505030304" pitchFamily="18" charset="0"/>
              </a:rPr>
              <a:t>.</a:t>
            </a:r>
          </a:p>
          <a:p>
            <a:pPr algn="just"/>
            <a:endParaRPr lang="es-MX" b="1" dirty="0">
              <a:solidFill>
                <a:srgbClr val="0000CC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s-MX" b="1" dirty="0">
                <a:solidFill>
                  <a:srgbClr val="0000CC"/>
                </a:solidFill>
                <a:latin typeface="Palatino Linotype" panose="02040502050505030304" pitchFamily="18" charset="0"/>
              </a:rPr>
              <a:t>3. Evaluación </a:t>
            </a:r>
            <a:r>
              <a:rPr lang="es-MX" b="1" dirty="0" smtClean="0">
                <a:solidFill>
                  <a:srgbClr val="0000CC"/>
                </a:solidFill>
                <a:latin typeface="Palatino Linotype" panose="02040502050505030304" pitchFamily="18" charset="0"/>
              </a:rPr>
              <a:t>sumativa</a:t>
            </a:r>
          </a:p>
          <a:p>
            <a:pPr algn="just"/>
            <a:endParaRPr lang="es-MX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Finalidad: </a:t>
            </a:r>
            <a:r>
              <a:rPr lang="es-MX" b="1" dirty="0">
                <a:latin typeface="Palatino Linotype" panose="02040502050505030304" pitchFamily="18" charset="0"/>
              </a:rPr>
              <a:t>Valorar el logro final de los resultados de aprendizaje al concluir una unidad, módulo o curso.</a:t>
            </a:r>
          </a:p>
          <a:p>
            <a:pPr algn="just"/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Instrumentos: </a:t>
            </a:r>
            <a:r>
              <a:rPr lang="es-MX" b="1" dirty="0">
                <a:latin typeface="Palatino Linotype" panose="02040502050505030304" pitchFamily="18" charset="0"/>
              </a:rPr>
              <a:t>Exámenes escritos, proyectos finales, ensayos, estudios de caso, presentaciones orales.</a:t>
            </a:r>
          </a:p>
          <a:p>
            <a:pPr algn="just"/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Criterios: </a:t>
            </a:r>
            <a:r>
              <a:rPr lang="es-MX" b="1" dirty="0">
                <a:latin typeface="Palatino Linotype" panose="02040502050505030304" pitchFamily="18" charset="0"/>
              </a:rPr>
              <a:t>Se centra en evidencias concretas del desempeño del estudiante, y suele traducirse en calificaciones.</a:t>
            </a:r>
          </a:p>
          <a:p>
            <a:pPr algn="just"/>
            <a:endParaRPr lang="es-MX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endParaRPr lang="es-MX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343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 algn="just"/>
            <a:endParaRPr lang="es-ES" b="1" dirty="0">
              <a:latin typeface="Palatino Linotype" panose="02040502050505030304" pitchFamily="18" charset="0"/>
            </a:endParaRPr>
          </a:p>
          <a:p>
            <a:pPr algn="just"/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2.1. Presentación </a:t>
            </a:r>
            <a:r>
              <a:rPr lang="es-ES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y desarrollo de contenidos y/o temática </a:t>
            </a:r>
          </a:p>
          <a:p>
            <a:pPr algn="just"/>
            <a:endParaRPr lang="es-ES" sz="2000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3. Evaluación </a:t>
            </a: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sumativa</a:t>
            </a:r>
          </a:p>
          <a:p>
            <a:pPr algn="just"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Finalidad</a:t>
            </a: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sz="2000" b="1" dirty="0">
                <a:latin typeface="Palatino Linotype" panose="02040502050505030304" pitchFamily="18" charset="0"/>
              </a:rPr>
              <a:t>Valorar el logro final de los resultados de aprendizaje al concluir una unidad, módulo o curso</a:t>
            </a:r>
            <a:r>
              <a:rPr lang="es-MX" sz="2000" b="1" dirty="0" smtClean="0">
                <a:latin typeface="Palatino Linotype" panose="02040502050505030304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Instrumentos</a:t>
            </a: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sz="2000" b="1" dirty="0">
                <a:latin typeface="Palatino Linotype" panose="02040502050505030304" pitchFamily="18" charset="0"/>
              </a:rPr>
              <a:t>Exámenes escritos, proyectos finales, ensayos, estudios de caso, presentaciones orales</a:t>
            </a:r>
            <a:r>
              <a:rPr lang="es-MX" sz="2000" b="1" dirty="0" smtClean="0">
                <a:latin typeface="Palatino Linotype" panose="02040502050505030304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Criterios</a:t>
            </a: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  <a:r>
              <a:rPr lang="es-MX" sz="2000" b="1" dirty="0">
                <a:latin typeface="Palatino Linotype" panose="02040502050505030304" pitchFamily="18" charset="0"/>
              </a:rPr>
              <a:t>Se centra en evidencias concretas del desempeño del estudiante, y suele traducirse en calificaciones.</a:t>
            </a:r>
          </a:p>
        </p:txBody>
      </p:sp>
    </p:spTree>
    <p:extLst>
      <p:ext uri="{BB962C8B-B14F-4D97-AF65-F5344CB8AC3E}">
        <p14:creationId xmlns:p14="http://schemas.microsoft.com/office/powerpoint/2010/main" val="1776508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 CIERRE</a:t>
            </a:r>
          </a:p>
          <a:p>
            <a:pPr algn="just"/>
            <a:endParaRPr lang="es-ES" b="1" dirty="0">
              <a:latin typeface="Palatino Linotype" panose="02040502050505030304" pitchFamily="18" charset="0"/>
            </a:endParaRPr>
          </a:p>
          <a:p>
            <a:pPr algn="just"/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Tarea 1: </a:t>
            </a:r>
          </a:p>
          <a:p>
            <a:pPr algn="just"/>
            <a:r>
              <a:rPr lang="es-MX" sz="2000" b="1" dirty="0">
                <a:latin typeface="Palatino Linotype" panose="02040502050505030304" pitchFamily="18" charset="0"/>
              </a:rPr>
              <a:t>D</a:t>
            </a:r>
            <a:r>
              <a:rPr lang="es-MX" sz="2000" b="1" dirty="0" smtClean="0">
                <a:latin typeface="Palatino Linotype" panose="02040502050505030304" pitchFamily="18" charset="0"/>
              </a:rPr>
              <a:t>esarrollo de la fundamentación teórica de la investigación formativa</a:t>
            </a:r>
          </a:p>
          <a:p>
            <a:pPr algn="just"/>
            <a:endParaRPr lang="es-MX" sz="20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Tarea 2</a:t>
            </a:r>
          </a:p>
          <a:p>
            <a:pPr algn="just"/>
            <a:r>
              <a:rPr lang="es-MX" sz="2000" b="1" dirty="0" smtClean="0">
                <a:latin typeface="Palatino Linotype" panose="02040502050505030304" pitchFamily="18" charset="0"/>
              </a:rPr>
              <a:t>Desarrollo del artículo académico </a:t>
            </a:r>
            <a:endParaRPr lang="es-MX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41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918921" y="444632"/>
            <a:ext cx="1090569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PLAN DE CLASES </a:t>
            </a:r>
          </a:p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FECHA: </a:t>
            </a:r>
            <a:r>
              <a:rPr lang="es-ES" b="1" dirty="0" smtClean="0">
                <a:latin typeface="Palatino Linotype" panose="02040502050505030304" pitchFamily="18" charset="0"/>
              </a:rPr>
              <a:t>6 </a:t>
            </a:r>
            <a:r>
              <a:rPr lang="es-ES" b="1" dirty="0" smtClean="0">
                <a:latin typeface="Palatino Linotype" panose="02040502050505030304" pitchFamily="18" charset="0"/>
              </a:rPr>
              <a:t>de mayo </a:t>
            </a:r>
            <a:r>
              <a:rPr lang="es-ES" b="1" dirty="0" smtClean="0">
                <a:latin typeface="Palatino Linotype" panose="02040502050505030304" pitchFamily="18" charset="0"/>
              </a:rPr>
              <a:t>de </a:t>
            </a:r>
            <a:r>
              <a:rPr lang="es-ES" b="1" dirty="0" smtClean="0">
                <a:latin typeface="Palatino Linotype" panose="02040502050505030304" pitchFamily="18" charset="0"/>
              </a:rPr>
              <a:t>2025</a:t>
            </a:r>
            <a:endParaRPr lang="es-ES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ES" sz="800" b="1" i="0" dirty="0" smtClean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INICIO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1.1. Tema: </a:t>
            </a:r>
            <a:r>
              <a:rPr lang="es-MX" b="1" dirty="0">
                <a:latin typeface="Palatino Linotype" panose="02040502050505030304" pitchFamily="18" charset="0"/>
              </a:rPr>
              <a:t>1.6. RECONOCIMIENTO DEL PLURALISMO JURÍDICO EN LOS INSTRUMENTOS INTERNACIONALES </a:t>
            </a:r>
          </a:p>
          <a:p>
            <a:pPr algn="just">
              <a:lnSpc>
                <a:spcPct val="150000"/>
              </a:lnSpc>
            </a:pPr>
            <a:endParaRPr lang="es-ES" sz="800" b="1" i="0" dirty="0" smtClean="0">
              <a:effectLst/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1.1. Objetivo de la clase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es-ES" sz="800" b="1" i="0" dirty="0" smtClean="0">
              <a:effectLst/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>
                <a:latin typeface="Palatino Linotype" panose="02040502050505030304" pitchFamily="18" charset="0"/>
              </a:rPr>
              <a:t>Analizar </a:t>
            </a:r>
            <a:r>
              <a:rPr lang="es-MX" b="1" dirty="0" smtClean="0">
                <a:latin typeface="Palatino Linotype" panose="02040502050505030304" pitchFamily="18" charset="0"/>
              </a:rPr>
              <a:t>el </a:t>
            </a:r>
            <a:r>
              <a:rPr lang="es-MX" b="1" dirty="0">
                <a:latin typeface="Palatino Linotype" panose="02040502050505030304" pitchFamily="18" charset="0"/>
              </a:rPr>
              <a:t>reconocimiento del pluralismo jurídico en los instrumentos internacionales mediante el estudio sistemático de </a:t>
            </a:r>
            <a:r>
              <a:rPr lang="es-MX" b="1" dirty="0" smtClean="0">
                <a:latin typeface="Palatino Linotype" panose="02040502050505030304" pitchFamily="18" charset="0"/>
              </a:rPr>
              <a:t>tratados y convenios, </a:t>
            </a:r>
            <a:r>
              <a:rPr lang="es-MX" b="1" dirty="0">
                <a:latin typeface="Palatino Linotype" panose="02040502050505030304" pitchFamily="18" charset="0"/>
              </a:rPr>
              <a:t>con el fin de comprender su alcance, implicaciones jurídicas y utilidad para el fortalecimiento de los sistemas de justicia </a:t>
            </a:r>
            <a:r>
              <a:rPr lang="es-MX" b="1" dirty="0" smtClean="0">
                <a:latin typeface="Palatino Linotype" panose="02040502050505030304" pitchFamily="18" charset="0"/>
              </a:rPr>
              <a:t>en el Ecuador.</a:t>
            </a:r>
            <a:endParaRPr lang="es-MX" b="1" dirty="0" smtClean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1.2. Juego lúdico </a:t>
            </a: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1.3. Tutoriales </a:t>
            </a:r>
            <a:endParaRPr lang="es-ES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6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511790" y="416720"/>
            <a:ext cx="1087044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1.6. RECONOCIMIENTO DEL PLURALISMO JURÍDICO EN LOS INSTRUMENTOS INTERNACIONALES </a:t>
            </a:r>
          </a:p>
          <a:p>
            <a:pPr>
              <a:lnSpc>
                <a:spcPct val="200000"/>
              </a:lnSpc>
            </a:pPr>
            <a:r>
              <a:rPr lang="es-MX" sz="2000" b="1" dirty="0" smtClean="0">
                <a:latin typeface="Palatino Linotype" panose="02040502050505030304" pitchFamily="18" charset="0"/>
              </a:rPr>
              <a:t>1.6.1</a:t>
            </a:r>
            <a:r>
              <a:rPr lang="es-MX" sz="2000" b="1" dirty="0">
                <a:latin typeface="Palatino Linotype" panose="02040502050505030304" pitchFamily="18" charset="0"/>
              </a:rPr>
              <a:t>. Convenio 169 de la OIT  </a:t>
            </a:r>
            <a:r>
              <a:rPr lang="es-MX" sz="2000" b="1" dirty="0" smtClean="0">
                <a:latin typeface="Palatino Linotype" panose="02040502050505030304" pitchFamily="18" charset="0"/>
              </a:rPr>
              <a:t>sobre Pueblos Indígenas y </a:t>
            </a:r>
            <a:r>
              <a:rPr lang="es-MX" sz="2000" b="1" dirty="0">
                <a:latin typeface="Palatino Linotype" panose="02040502050505030304" pitchFamily="18" charset="0"/>
              </a:rPr>
              <a:t>Tribales</a:t>
            </a:r>
          </a:p>
          <a:p>
            <a:pPr>
              <a:lnSpc>
                <a:spcPct val="200000"/>
              </a:lnSpc>
            </a:pPr>
            <a:r>
              <a:rPr lang="es-MX" sz="2000" b="1" dirty="0" smtClean="0">
                <a:latin typeface="Palatino Linotype" panose="02040502050505030304" pitchFamily="18" charset="0"/>
              </a:rPr>
              <a:t>1.6.2</a:t>
            </a:r>
            <a:r>
              <a:rPr lang="es-MX" sz="2000" b="1" dirty="0">
                <a:latin typeface="Palatino Linotype" panose="02040502050505030304" pitchFamily="18" charset="0"/>
              </a:rPr>
              <a:t>. Declaración de las Naciones Unidas sobre los Derechos de los Pueblos Indígenas</a:t>
            </a:r>
          </a:p>
          <a:p>
            <a:pPr>
              <a:lnSpc>
                <a:spcPct val="200000"/>
              </a:lnSpc>
            </a:pPr>
            <a:r>
              <a:rPr lang="es-MX" sz="2000" b="1" dirty="0" smtClean="0">
                <a:latin typeface="Palatino Linotype" panose="02040502050505030304" pitchFamily="18" charset="0"/>
              </a:rPr>
              <a:t>1.6.3</a:t>
            </a:r>
            <a:r>
              <a:rPr lang="es-MX" sz="2000" b="1" dirty="0">
                <a:latin typeface="Palatino Linotype" panose="02040502050505030304" pitchFamily="18" charset="0"/>
              </a:rPr>
              <a:t>. Declaración Americana sobre los derechos de los pueblos </a:t>
            </a:r>
            <a:r>
              <a:rPr lang="es-MX" sz="2000" b="1" dirty="0" smtClean="0">
                <a:latin typeface="Palatino Linotype" panose="02040502050505030304" pitchFamily="18" charset="0"/>
              </a:rPr>
              <a:t>indígenas</a:t>
            </a:r>
            <a:endParaRPr lang="es-MX" sz="2000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1.6.4. Jurisprudencia de la Corte Interamericana de Derechos Humanos</a:t>
            </a:r>
          </a:p>
        </p:txBody>
      </p:sp>
    </p:spTree>
    <p:extLst>
      <p:ext uri="{BB962C8B-B14F-4D97-AF65-F5344CB8AC3E}">
        <p14:creationId xmlns:p14="http://schemas.microsoft.com/office/powerpoint/2010/main" val="4084524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00752" y="218069"/>
            <a:ext cx="10699845" cy="880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1.6. RECONOCIMIENTO DEL PLURALISMO JURÍDICO EN LOS INSTRUMENTOS INTERNACIONALES </a:t>
            </a:r>
            <a:endParaRPr lang="es-MX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1" b="6202"/>
          <a:stretch/>
        </p:blipFill>
        <p:spPr>
          <a:xfrm>
            <a:off x="2593074" y="832513"/>
            <a:ext cx="7315200" cy="578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935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417567" y="439519"/>
            <a:ext cx="26342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TRABAJO GRUPAL </a:t>
            </a:r>
            <a:endParaRPr lang="es-ES" sz="20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09683" y="1166843"/>
            <a:ext cx="109182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GRUPO 1: </a:t>
            </a:r>
            <a:r>
              <a:rPr lang="es-MX" b="1" dirty="0" smtClean="0">
                <a:latin typeface="Palatino Linotype" panose="02040502050505030304" pitchFamily="18" charset="0"/>
              </a:rPr>
              <a:t>¿Cuál es el aporte del Convenio </a:t>
            </a:r>
            <a:r>
              <a:rPr lang="es-MX" b="1" dirty="0">
                <a:latin typeface="Palatino Linotype" panose="02040502050505030304" pitchFamily="18" charset="0"/>
              </a:rPr>
              <a:t>169 de la OIT  sobre Pueblos Indígenas y </a:t>
            </a:r>
            <a:r>
              <a:rPr lang="es-MX" b="1" dirty="0" smtClean="0">
                <a:latin typeface="Palatino Linotype" panose="02040502050505030304" pitchFamily="18" charset="0"/>
              </a:rPr>
              <a:t>Tribales para el desarrollo del Pluralismo Jurídico en el Ecuador?</a:t>
            </a:r>
            <a:endParaRPr lang="es-MX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GRUPO </a:t>
            </a: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2: </a:t>
            </a:r>
            <a:r>
              <a:rPr lang="es-MX" b="1" dirty="0">
                <a:latin typeface="Palatino Linotype" panose="02040502050505030304" pitchFamily="18" charset="0"/>
              </a:rPr>
              <a:t>¿Cuál es el aporte </a:t>
            </a:r>
            <a:r>
              <a:rPr lang="es-MX" b="1" dirty="0" smtClean="0">
                <a:latin typeface="Palatino Linotype" panose="02040502050505030304" pitchFamily="18" charset="0"/>
              </a:rPr>
              <a:t>de la Declaración </a:t>
            </a:r>
            <a:r>
              <a:rPr lang="es-MX" b="1" dirty="0">
                <a:latin typeface="Palatino Linotype" panose="02040502050505030304" pitchFamily="18" charset="0"/>
              </a:rPr>
              <a:t>de las Naciones Unidas sobre los Derechos de los Pueblos </a:t>
            </a:r>
            <a:r>
              <a:rPr lang="es-MX" b="1" dirty="0" smtClean="0">
                <a:latin typeface="Palatino Linotype" panose="02040502050505030304" pitchFamily="18" charset="0"/>
              </a:rPr>
              <a:t>Indígenas </a:t>
            </a:r>
            <a:r>
              <a:rPr lang="es-MX" b="1" dirty="0">
                <a:latin typeface="Palatino Linotype" panose="02040502050505030304" pitchFamily="18" charset="0"/>
              </a:rPr>
              <a:t>para el desarrollo del Pluralismo Jurídico en el Ecuador?</a:t>
            </a: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GRUPO </a:t>
            </a: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3:</a:t>
            </a:r>
            <a:r>
              <a:rPr lang="es-MX" b="1" dirty="0" smtClean="0">
                <a:latin typeface="Palatino Linotype" panose="02040502050505030304" pitchFamily="18" charset="0"/>
              </a:rPr>
              <a:t> </a:t>
            </a:r>
            <a:r>
              <a:rPr lang="es-MX" b="1" dirty="0">
                <a:latin typeface="Palatino Linotype" panose="02040502050505030304" pitchFamily="18" charset="0"/>
              </a:rPr>
              <a:t>¿Cuál es el aporte </a:t>
            </a:r>
            <a:r>
              <a:rPr lang="es-MX" b="1" dirty="0" smtClean="0">
                <a:latin typeface="Palatino Linotype" panose="02040502050505030304" pitchFamily="18" charset="0"/>
              </a:rPr>
              <a:t>de la Declaración </a:t>
            </a:r>
            <a:r>
              <a:rPr lang="es-MX" b="1" dirty="0">
                <a:latin typeface="Palatino Linotype" panose="02040502050505030304" pitchFamily="18" charset="0"/>
              </a:rPr>
              <a:t>Americana sobre los derechos de los pueblos </a:t>
            </a:r>
            <a:r>
              <a:rPr lang="es-MX" b="1" dirty="0" smtClean="0">
                <a:latin typeface="Palatino Linotype" panose="02040502050505030304" pitchFamily="18" charset="0"/>
              </a:rPr>
              <a:t>indígenas para </a:t>
            </a:r>
            <a:r>
              <a:rPr lang="es-MX" b="1" dirty="0">
                <a:latin typeface="Palatino Linotype" panose="02040502050505030304" pitchFamily="18" charset="0"/>
              </a:rPr>
              <a:t>el desarrollo del Pluralismo Jurídico en el Ecuador</a:t>
            </a:r>
            <a:r>
              <a:rPr lang="es-MX" b="1" dirty="0" smtClean="0">
                <a:latin typeface="Palatino Linotype" panose="02040502050505030304" pitchFamily="18" charset="0"/>
              </a:rPr>
              <a:t>?</a:t>
            </a:r>
            <a:endParaRPr lang="es-MX" b="1" dirty="0"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GRUPO </a:t>
            </a:r>
            <a:r>
              <a:rPr lang="es-MX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4: </a:t>
            </a:r>
            <a:r>
              <a:rPr lang="es-MX" b="1" dirty="0">
                <a:latin typeface="Palatino Linotype" panose="02040502050505030304" pitchFamily="18" charset="0"/>
              </a:rPr>
              <a:t>¿Cuál es el aporte </a:t>
            </a:r>
            <a:r>
              <a:rPr lang="es-MX" b="1" dirty="0" smtClean="0">
                <a:latin typeface="Palatino Linotype" panose="02040502050505030304" pitchFamily="18" charset="0"/>
              </a:rPr>
              <a:t>de la Jurisprudencia </a:t>
            </a:r>
            <a:r>
              <a:rPr lang="es-MX" b="1" dirty="0">
                <a:latin typeface="Palatino Linotype" panose="02040502050505030304" pitchFamily="18" charset="0"/>
              </a:rPr>
              <a:t>de la Corte Interamericana de Derechos </a:t>
            </a:r>
            <a:r>
              <a:rPr lang="es-MX" b="1" dirty="0" smtClean="0">
                <a:latin typeface="Palatino Linotype" panose="02040502050505030304" pitchFamily="18" charset="0"/>
              </a:rPr>
              <a:t>Humanos </a:t>
            </a:r>
            <a:r>
              <a:rPr lang="es-MX" b="1" dirty="0">
                <a:latin typeface="Palatino Linotype" panose="02040502050505030304" pitchFamily="18" charset="0"/>
              </a:rPr>
              <a:t>para el desarrollo del Pluralismo Jurídico en el Ecuador</a:t>
            </a:r>
            <a:r>
              <a:rPr lang="es-MX" b="1" dirty="0" smtClean="0">
                <a:latin typeface="Palatino Linotype" panose="02040502050505030304" pitchFamily="18" charset="0"/>
              </a:rPr>
              <a:t>?</a:t>
            </a:r>
            <a:endParaRPr lang="es-MX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44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493486"/>
            <a:ext cx="110018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pPr>
              <a:lnSpc>
                <a:spcPct val="150000"/>
              </a:lnSpc>
            </a:pPr>
            <a:endParaRPr lang="es-EC" sz="14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TAREA 1: </a:t>
            </a:r>
          </a:p>
          <a:p>
            <a:pPr>
              <a:lnSpc>
                <a:spcPct val="150000"/>
              </a:lnSpc>
            </a:pPr>
            <a:r>
              <a:rPr lang="es-EC" sz="2000" b="1" dirty="0" smtClean="0">
                <a:latin typeface="Palatino Linotype" panose="02040502050505030304" pitchFamily="18" charset="0"/>
              </a:rPr>
              <a:t>Revisión del Estado </a:t>
            </a:r>
            <a:r>
              <a:rPr lang="es-EC" sz="2000" b="1" dirty="0">
                <a:latin typeface="Palatino Linotype" panose="02040502050505030304" pitchFamily="18" charset="0"/>
              </a:rPr>
              <a:t>del Arte de la investigación formativa </a:t>
            </a:r>
          </a:p>
          <a:p>
            <a:pPr>
              <a:lnSpc>
                <a:spcPct val="150000"/>
              </a:lnSpc>
            </a:pPr>
            <a:endParaRPr lang="es-EC" sz="800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TAREA 2</a:t>
            </a:r>
          </a:p>
          <a:p>
            <a:pPr>
              <a:lnSpc>
                <a:spcPct val="150000"/>
              </a:lnSpc>
            </a:pPr>
            <a:r>
              <a:rPr lang="es-EC" sz="2000" b="1" dirty="0" smtClean="0">
                <a:latin typeface="Palatino Linotype" panose="02040502050505030304" pitchFamily="18" charset="0"/>
              </a:rPr>
              <a:t>Revisión del Estado del Arte </a:t>
            </a:r>
            <a:r>
              <a:rPr lang="es-EC" sz="2000" b="1" dirty="0">
                <a:latin typeface="Palatino Linotype" panose="02040502050505030304" pitchFamily="18" charset="0"/>
              </a:rPr>
              <a:t>de los temas de la investigación formativa </a:t>
            </a:r>
          </a:p>
          <a:p>
            <a:pPr>
              <a:lnSpc>
                <a:spcPct val="150000"/>
              </a:lnSpc>
            </a:pPr>
            <a:endParaRPr lang="es-EC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TAREA 3</a:t>
            </a:r>
          </a:p>
          <a:p>
            <a:pPr>
              <a:lnSpc>
                <a:spcPct val="150000"/>
              </a:lnSpc>
            </a:pPr>
            <a:r>
              <a:rPr lang="es-EC" sz="2000" b="1" dirty="0" smtClean="0">
                <a:latin typeface="Palatino Linotype" panose="02040502050505030304" pitchFamily="18" charset="0"/>
              </a:rPr>
              <a:t>Desarrollo de la fundamentación teórica del artículo científico </a:t>
            </a:r>
            <a:endParaRPr lang="es-EC" sz="2000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endParaRPr lang="es-EC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TAREA 4</a:t>
            </a:r>
          </a:p>
          <a:p>
            <a:pPr>
              <a:lnSpc>
                <a:spcPct val="150000"/>
              </a:lnSpc>
            </a:pPr>
            <a:r>
              <a:rPr lang="es-EC" sz="2000" b="1" dirty="0">
                <a:latin typeface="Palatino Linotype" panose="02040502050505030304" pitchFamily="18" charset="0"/>
              </a:rPr>
              <a:t>Leer el libro seleccionado para mejorar la formación humanística y científica </a:t>
            </a:r>
          </a:p>
          <a:p>
            <a:pPr>
              <a:lnSpc>
                <a:spcPct val="150000"/>
              </a:lnSpc>
            </a:pPr>
            <a:endParaRPr lang="es-EC" sz="14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36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A7F14D7-DEFC-4ABF-AB9E-456C02DAEFFF}"/>
              </a:ext>
            </a:extLst>
          </p:cNvPr>
          <p:cNvSpPr txBox="1"/>
          <p:nvPr/>
        </p:nvSpPr>
        <p:spPr>
          <a:xfrm>
            <a:off x="918921" y="785826"/>
            <a:ext cx="10905699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ELABORACIÓN DEL PLAN DE CLASES </a:t>
            </a:r>
          </a:p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FECHA: </a:t>
            </a:r>
            <a:r>
              <a:rPr lang="es-ES" b="1" dirty="0" smtClean="0">
                <a:latin typeface="Palatino Linotype" panose="02040502050505030304" pitchFamily="18" charset="0"/>
              </a:rPr>
              <a:t>8 </a:t>
            </a:r>
            <a:r>
              <a:rPr lang="es-ES" b="1" dirty="0" smtClean="0">
                <a:latin typeface="Palatino Linotype" panose="02040502050505030304" pitchFamily="18" charset="0"/>
              </a:rPr>
              <a:t>de mayo de 2025</a:t>
            </a:r>
            <a:endParaRPr lang="es-ES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ES" sz="800" b="1" i="0" dirty="0" smtClean="0">
              <a:solidFill>
                <a:srgbClr val="FF0000"/>
              </a:solidFill>
              <a:effectLst/>
              <a:latin typeface="Palatino Linotype" panose="02040502050505030304" pitchFamily="18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ES" b="1" i="0" dirty="0" smtClean="0">
                <a:solidFill>
                  <a:srgbClr val="FF0000"/>
                </a:solidFill>
                <a:effectLst/>
                <a:latin typeface="Palatino Linotype" panose="02040502050505030304" pitchFamily="18" charset="0"/>
              </a:rPr>
              <a:t>INICIO</a:t>
            </a:r>
            <a:r>
              <a:rPr lang="es-ES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1.1. Tema: </a:t>
            </a:r>
            <a:r>
              <a:rPr lang="es-MX" b="1" dirty="0">
                <a:latin typeface="Palatino Linotype" panose="02040502050505030304" pitchFamily="18" charset="0"/>
              </a:rPr>
              <a:t>1.6. RECONOCIMIENTO DEL PLURALISMO JURÍDICO EN LOS INSTRUMENTOS INTERNACIONALES </a:t>
            </a:r>
          </a:p>
          <a:p>
            <a:pPr algn="just">
              <a:lnSpc>
                <a:spcPct val="150000"/>
              </a:lnSpc>
            </a:pPr>
            <a:endParaRPr lang="es-ES" sz="800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1.1. Objetivo de la clase:</a:t>
            </a:r>
          </a:p>
          <a:p>
            <a:pPr algn="just">
              <a:lnSpc>
                <a:spcPct val="150000"/>
              </a:lnSpc>
            </a:pPr>
            <a:endParaRPr lang="es-ES" sz="800" b="1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>
                <a:latin typeface="Palatino Linotype" panose="02040502050505030304" pitchFamily="18" charset="0"/>
              </a:rPr>
              <a:t>Analizar el reconocimiento del pluralismo jurídico en los instrumentos internacionales mediante el estudio sistemático de tratados y convenios, con el fin de comprender su alcance, implicaciones jurídicas y utilidad para el fortalecimiento de los sistemas de justicia en el Ecuador.</a:t>
            </a: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1.2. Juego lúdico </a:t>
            </a: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sz="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41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7B1-C3D8-43CC-9C31-567E2D85B513}"/>
              </a:ext>
            </a:extLst>
          </p:cNvPr>
          <p:cNvSpPr txBox="1"/>
          <p:nvPr/>
        </p:nvSpPr>
        <p:spPr>
          <a:xfrm>
            <a:off x="457199" y="430368"/>
            <a:ext cx="1087044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2. DESARROLLO</a:t>
            </a:r>
          </a:p>
          <a:p>
            <a:pPr>
              <a:lnSpc>
                <a:spcPct val="20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Exposición de los resultados del trabajo grupal</a:t>
            </a:r>
            <a:endParaRPr lang="es-MX" sz="20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1.6.1. Convenio 169 de la OIT  sobre Pueblos Indígenas y Tribales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1.6.2. Declaración de las Naciones Unidas sobre los Derechos de los Pueblos Indígenas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1.6.3. Declaración Americana sobre los derechos de los pueblos indígenas</a:t>
            </a:r>
          </a:p>
          <a:p>
            <a:pPr>
              <a:lnSpc>
                <a:spcPct val="200000"/>
              </a:lnSpc>
            </a:pPr>
            <a:r>
              <a:rPr lang="es-MX" sz="2000" b="1" dirty="0">
                <a:latin typeface="Palatino Linotype" panose="02040502050505030304" pitchFamily="18" charset="0"/>
              </a:rPr>
              <a:t>1.6.4. Jurisprudencia de la Corte Interamericana de Derechos Humanos</a:t>
            </a:r>
          </a:p>
          <a:p>
            <a:pPr>
              <a:lnSpc>
                <a:spcPct val="200000"/>
              </a:lnSpc>
            </a:pPr>
            <a:endParaRPr lang="es-MX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801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68374F1-334D-3F5F-DFE3-9CE5166A541B}"/>
              </a:ext>
            </a:extLst>
          </p:cNvPr>
          <p:cNvSpPr txBox="1"/>
          <p:nvPr/>
        </p:nvSpPr>
        <p:spPr>
          <a:xfrm>
            <a:off x="725715" y="493486"/>
            <a:ext cx="11001828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3.- CIERRE</a:t>
            </a:r>
          </a:p>
          <a:p>
            <a:pPr>
              <a:lnSpc>
                <a:spcPct val="150000"/>
              </a:lnSpc>
            </a:pPr>
            <a:r>
              <a:rPr lang="es-EC" sz="20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Cuestionario</a:t>
            </a:r>
          </a:p>
          <a:p>
            <a:endParaRPr lang="es-MX" b="1" dirty="0" smtClean="0">
              <a:latin typeface="Palatino Linotype" panose="02040502050505030304" pitchFamily="18" charset="0"/>
            </a:endParaRPr>
          </a:p>
          <a:p>
            <a:r>
              <a:rPr lang="es-MX" b="1" dirty="0" smtClean="0">
                <a:latin typeface="Palatino Linotype" panose="02040502050505030304" pitchFamily="18" charset="0"/>
              </a:rPr>
              <a:t>¿</a:t>
            </a:r>
            <a:r>
              <a:rPr lang="es-MX" b="1" dirty="0">
                <a:latin typeface="Palatino Linotype" panose="02040502050505030304" pitchFamily="18" charset="0"/>
              </a:rPr>
              <a:t>Cómo se relaciona el pluralismo jurídico con la interculturalidad?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¿Qué ejemplos de pluralismo jurídico existen en América Latina?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¿Qué papel juega el Convenio 169 de la OIT en el reconocimiento del pluralismo jurídico?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¿Cómo afecta el multiculturalismo al pluralismo jurídico?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¿Cuáles son los principales desafíos en la aplicación del Convenio 169 de la OIT?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¿Qué impacto ha tenido el Convenio 169 en la legislación de los países que lo han ratificado?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¿Cómo se asegura la consulta previa y la participación efectiva de los pueblos indígenas según el Convenio 169?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¿Cómo se relaciona el Convenio 169 con los Objetivos de Desarrollo Sostenible?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¿Cuáles son los principales derechos reconocidos a los pueblos indígenas en la Declaración de las Naciones Unidas?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¿Cómo se aborda la discriminación y la opresión de los pueblos indígenas en la Declaración?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¿Qué medidas específicas recomienda la Declaración para mejorar las condiciones económicas y sociales de los pueblos indígenas</a:t>
            </a:r>
          </a:p>
          <a:p>
            <a:r>
              <a:rPr lang="es-MX" b="1" dirty="0">
                <a:latin typeface="Palatino Linotype" panose="02040502050505030304" pitchFamily="18" charset="0"/>
              </a:rPr>
              <a:t>¿Cómo se integran los derechos de los ancianos, las mujeres y los niños indígenas en la Declaración?</a:t>
            </a:r>
          </a:p>
          <a:p>
            <a:pPr>
              <a:lnSpc>
                <a:spcPct val="150000"/>
              </a:lnSpc>
            </a:pPr>
            <a:endParaRPr lang="es-EC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algn="just"/>
            <a:endParaRPr lang="es-MX" b="1" dirty="0" smtClean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8653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940</Words>
  <Application>Microsoft Office PowerPoint</Application>
  <PresentationFormat>Panorámica</PresentationFormat>
  <Paragraphs>130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Palatino Linotype</vt:lpstr>
      <vt:lpstr>Tema de Office</vt:lpstr>
      <vt:lpstr>PLURALISMO JURÍDICO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SYSTEMarket</dc:creator>
  <cp:lastModifiedBy>SYSTEMarket</cp:lastModifiedBy>
  <cp:revision>66</cp:revision>
  <dcterms:created xsi:type="dcterms:W3CDTF">2024-09-08T10:13:11Z</dcterms:created>
  <dcterms:modified xsi:type="dcterms:W3CDTF">2025-05-05T07:57:51Z</dcterms:modified>
</cp:coreProperties>
</file>