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8288000" cy="10287000"/>
  <p:notesSz cx="6858000" cy="9144000"/>
  <p:embeddedFontLst>
    <p:embeddedFont>
      <p:font typeface="Comica" charset="1" panose="00000000000000000000"/>
      <p:regular r:id="rId18"/>
    </p:embeddedFont>
    <p:embeddedFont>
      <p:font typeface="Nunito Bold" charset="1" panose="00000000000000000000"/>
      <p:regular r:id="rId19"/>
    </p:embeddedFont>
    <p:embeddedFont>
      <p:font typeface="Nunito" charset="1" panose="00000000000000000000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slides/slide12.xml" Type="http://schemas.openxmlformats.org/officeDocument/2006/relationships/slide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image10.svg" Type="http://schemas.openxmlformats.org/officeDocument/2006/relationships/image"/><Relationship Id="rId12" Target="../media/image11.png" Type="http://schemas.openxmlformats.org/officeDocument/2006/relationships/image"/><Relationship Id="rId13" Target="../media/image12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7.png" Type="http://schemas.openxmlformats.org/officeDocument/2006/relationships/image"/><Relationship Id="rId11" Target="../media/image28.svg" Type="http://schemas.openxmlformats.org/officeDocument/2006/relationships/image"/><Relationship Id="rId12" Target="../media/image3.png" Type="http://schemas.openxmlformats.org/officeDocument/2006/relationships/image"/><Relationship Id="rId13" Target="../media/image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25.png" Type="http://schemas.openxmlformats.org/officeDocument/2006/relationships/image"/><Relationship Id="rId9" Target="../media/image26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9.png" Type="http://schemas.openxmlformats.org/officeDocument/2006/relationships/image"/><Relationship Id="rId11" Target="../media/image30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5.png" Type="http://schemas.openxmlformats.org/officeDocument/2006/relationships/image"/><Relationship Id="rId7" Target="../media/image16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12" Target="../media/image17.png" Type="http://schemas.openxmlformats.org/officeDocument/2006/relationships/image"/><Relationship Id="rId13" Target="../media/image18.svg" Type="http://schemas.openxmlformats.org/officeDocument/2006/relationships/image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3.png" Type="http://schemas.openxmlformats.org/officeDocument/2006/relationships/image"/><Relationship Id="rId7" Target="../media/image14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12" Target="../media/image17.png" Type="http://schemas.openxmlformats.org/officeDocument/2006/relationships/image"/><Relationship Id="rId13" Target="../media/image18.svg" Type="http://schemas.openxmlformats.org/officeDocument/2006/relationships/image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3.png" Type="http://schemas.openxmlformats.org/officeDocument/2006/relationships/image"/><Relationship Id="rId7" Target="../media/image14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12" Target="../media/image17.png" Type="http://schemas.openxmlformats.org/officeDocument/2006/relationships/image"/><Relationship Id="rId13" Target="../media/image18.svg" Type="http://schemas.openxmlformats.org/officeDocument/2006/relationships/image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13.png" Type="http://schemas.openxmlformats.org/officeDocument/2006/relationships/image"/><Relationship Id="rId7" Target="../media/image14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15.png" Type="http://schemas.openxmlformats.org/officeDocument/2006/relationships/image"/><Relationship Id="rId11" Target="../media/image16.svg" Type="http://schemas.openxmlformats.org/officeDocument/2006/relationships/image"/><Relationship Id="rId2" Target="../media/image5.png" Type="http://schemas.openxmlformats.org/officeDocument/2006/relationships/image"/><Relationship Id="rId3" Target="../media/image6.svg" Type="http://schemas.openxmlformats.org/officeDocument/2006/relationships/image"/><Relationship Id="rId4" Target="../media/image19.png" Type="http://schemas.openxmlformats.org/officeDocument/2006/relationships/image"/><Relationship Id="rId5" Target="../media/image20.svg" Type="http://schemas.openxmlformats.org/officeDocument/2006/relationships/image"/><Relationship Id="rId6" Target="../media/image21.png" Type="http://schemas.openxmlformats.org/officeDocument/2006/relationships/image"/><Relationship Id="rId7" Target="../media/image22.svg" Type="http://schemas.openxmlformats.org/officeDocument/2006/relationships/image"/><Relationship Id="rId8" Target="../media/image11.png" Type="http://schemas.openxmlformats.org/officeDocument/2006/relationships/image"/><Relationship Id="rId9" Target="../media/image12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27.png" Type="http://schemas.openxmlformats.org/officeDocument/2006/relationships/image"/><Relationship Id="rId11" Target="../media/image28.svg" Type="http://schemas.openxmlformats.org/officeDocument/2006/relationships/image"/><Relationship Id="rId12" Target="../media/image3.png" Type="http://schemas.openxmlformats.org/officeDocument/2006/relationships/image"/><Relationship Id="rId13" Target="../media/image4.sv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23.png" Type="http://schemas.openxmlformats.org/officeDocument/2006/relationships/image"/><Relationship Id="rId7" Target="../media/image24.svg" Type="http://schemas.openxmlformats.org/officeDocument/2006/relationships/image"/><Relationship Id="rId8" Target="../media/image25.png" Type="http://schemas.openxmlformats.org/officeDocument/2006/relationships/image"/><Relationship Id="rId9" Target="../media/image26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711572" y="-1343860"/>
            <a:ext cx="7378591" cy="5672292"/>
          </a:xfrm>
          <a:custGeom>
            <a:avLst/>
            <a:gdLst/>
            <a:ahLst/>
            <a:cxnLst/>
            <a:rect r="r" b="b" t="t" l="l"/>
            <a:pathLst>
              <a:path h="5672292" w="7378591">
                <a:moveTo>
                  <a:pt x="0" y="0"/>
                </a:moveTo>
                <a:lnTo>
                  <a:pt x="7378591" y="0"/>
                </a:lnTo>
                <a:lnTo>
                  <a:pt x="7378591" y="5672292"/>
                </a:lnTo>
                <a:lnTo>
                  <a:pt x="0" y="567229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-1477076">
            <a:off x="14761099" y="7895568"/>
            <a:ext cx="6456091" cy="3131204"/>
          </a:xfrm>
          <a:custGeom>
            <a:avLst/>
            <a:gdLst/>
            <a:ahLst/>
            <a:cxnLst/>
            <a:rect r="r" b="b" t="t" l="l"/>
            <a:pathLst>
              <a:path h="3131204" w="6456091">
                <a:moveTo>
                  <a:pt x="0" y="0"/>
                </a:moveTo>
                <a:lnTo>
                  <a:pt x="6456091" y="0"/>
                </a:lnTo>
                <a:lnTo>
                  <a:pt x="6456091" y="3131204"/>
                </a:lnTo>
                <a:lnTo>
                  <a:pt x="0" y="31312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028700" y="853174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9"/>
                </a:lnTo>
                <a:lnTo>
                  <a:pt x="0" y="912535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2095316" y="2136510"/>
            <a:ext cx="5358047" cy="5800321"/>
          </a:xfrm>
          <a:custGeom>
            <a:avLst/>
            <a:gdLst/>
            <a:ahLst/>
            <a:cxnLst/>
            <a:rect r="r" b="b" t="t" l="l"/>
            <a:pathLst>
              <a:path h="5800321" w="5358047">
                <a:moveTo>
                  <a:pt x="0" y="0"/>
                </a:moveTo>
                <a:lnTo>
                  <a:pt x="5358047" y="0"/>
                </a:lnTo>
                <a:lnTo>
                  <a:pt x="5358047" y="5800321"/>
                </a:lnTo>
                <a:lnTo>
                  <a:pt x="0" y="580032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6130918" y="2944606"/>
            <a:ext cx="1041160" cy="886287"/>
          </a:xfrm>
          <a:custGeom>
            <a:avLst/>
            <a:gdLst/>
            <a:ahLst/>
            <a:cxnLst/>
            <a:rect r="r" b="b" t="t" l="l"/>
            <a:pathLst>
              <a:path h="886287" w="1041160">
                <a:moveTo>
                  <a:pt x="0" y="0"/>
                </a:moveTo>
                <a:lnTo>
                  <a:pt x="1041159" y="0"/>
                </a:lnTo>
                <a:lnTo>
                  <a:pt x="1041159" y="886288"/>
                </a:lnTo>
                <a:lnTo>
                  <a:pt x="0" y="886288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-209377" y="74964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1118189" y="4742626"/>
            <a:ext cx="11066616" cy="310324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980"/>
              </a:lnSpc>
            </a:pPr>
            <a:r>
              <a:rPr lang="en-US" sz="57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• 1.6.1. FENÓMENOS FÍSICOS</a:t>
            </a:r>
          </a:p>
          <a:p>
            <a:pPr algn="ctr">
              <a:lnSpc>
                <a:spcPts val="7980"/>
              </a:lnSpc>
            </a:pPr>
            <a:r>
              <a:rPr lang="en-US" sz="57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• 1.6.2. FENÓMENOS PSÍQUICOS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2610678" y="1506671"/>
            <a:ext cx="9662160" cy="20796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FACULTAD DE CIENCIAS DE LA SALUD</a:t>
            </a:r>
          </a:p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CARRERA DE PSICOLOGÍA CLÍNICA</a:t>
            </a:r>
          </a:p>
          <a:p>
            <a:pPr algn="ctr">
              <a:lnSpc>
                <a:spcPts val="5599"/>
              </a:lnSpc>
            </a:pPr>
            <a:r>
              <a:rPr lang="en-US" b="true" sz="3999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CÁTEDRA DE PSICOLOGÍA GENERAL I</a:t>
            </a:r>
          </a:p>
        </p:txBody>
      </p:sp>
      <p:sp>
        <p:nvSpPr>
          <p:cNvPr name="TextBox 11" id="11"/>
          <p:cNvSpPr txBox="true"/>
          <p:nvPr/>
        </p:nvSpPr>
        <p:spPr>
          <a:xfrm rot="0">
            <a:off x="2992841" y="8910002"/>
            <a:ext cx="9662160" cy="6299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79"/>
              </a:lnSpc>
            </a:pPr>
            <a:r>
              <a:rPr lang="en-US" b="true" sz="3699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MGS. LUIS SANTANDER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711572" y="-1343860"/>
            <a:ext cx="7378591" cy="5672292"/>
          </a:xfrm>
          <a:custGeom>
            <a:avLst/>
            <a:gdLst/>
            <a:ahLst/>
            <a:cxnLst/>
            <a:rect r="r" b="b" t="t" l="l"/>
            <a:pathLst>
              <a:path h="5672292" w="7378591">
                <a:moveTo>
                  <a:pt x="0" y="0"/>
                </a:moveTo>
                <a:lnTo>
                  <a:pt x="7378591" y="0"/>
                </a:lnTo>
                <a:lnTo>
                  <a:pt x="7378591" y="5672292"/>
                </a:lnTo>
                <a:lnTo>
                  <a:pt x="0" y="567229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918062" y="7491040"/>
            <a:ext cx="6451877" cy="3975969"/>
          </a:xfrm>
          <a:custGeom>
            <a:avLst/>
            <a:gdLst/>
            <a:ahLst/>
            <a:cxnLst/>
            <a:rect r="r" b="b" t="t" l="l"/>
            <a:pathLst>
              <a:path h="3975969" w="6451877">
                <a:moveTo>
                  <a:pt x="0" y="0"/>
                </a:moveTo>
                <a:lnTo>
                  <a:pt x="6451876" y="0"/>
                </a:lnTo>
                <a:lnTo>
                  <a:pt x="6451876" y="3975969"/>
                </a:lnTo>
                <a:lnTo>
                  <a:pt x="0" y="39759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631405" y="3193282"/>
            <a:ext cx="5025191" cy="2825322"/>
          </a:xfrm>
          <a:custGeom>
            <a:avLst/>
            <a:gdLst/>
            <a:ahLst/>
            <a:cxnLst/>
            <a:rect r="r" b="b" t="t" l="l"/>
            <a:pathLst>
              <a:path h="2825322" w="5025191">
                <a:moveTo>
                  <a:pt x="0" y="0"/>
                </a:moveTo>
                <a:lnTo>
                  <a:pt x="5025190" y="0"/>
                </a:lnTo>
                <a:lnTo>
                  <a:pt x="5025190" y="2825322"/>
                </a:lnTo>
                <a:lnTo>
                  <a:pt x="0" y="28253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209069" y="3529271"/>
            <a:ext cx="3854746" cy="151060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95"/>
              </a:lnSpc>
            </a:pPr>
            <a:r>
              <a:rPr lang="en-US" sz="2782">
                <a:solidFill>
                  <a:srgbClr val="FFFFFF"/>
                </a:solidFill>
                <a:latin typeface="Comica"/>
                <a:ea typeface="Comica"/>
                <a:cs typeface="Comica"/>
                <a:sym typeface="Comica"/>
              </a:rPr>
              <a:t>ENFOQUES CIENTÍFICOS QUE INTEGRAN LO FÍSICO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1943530">
            <a:off x="11346150" y="6093039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0"/>
                </a:moveTo>
                <a:lnTo>
                  <a:pt x="973130" y="0"/>
                </a:lnTo>
                <a:lnTo>
                  <a:pt x="973130" y="425233"/>
                </a:lnTo>
                <a:lnTo>
                  <a:pt x="0" y="42523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8856469">
            <a:off x="5968720" y="2693614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0"/>
                </a:moveTo>
                <a:lnTo>
                  <a:pt x="973130" y="0"/>
                </a:lnTo>
                <a:lnTo>
                  <a:pt x="973130" y="425233"/>
                </a:lnTo>
                <a:lnTo>
                  <a:pt x="0" y="42523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true" rot="-1420489">
            <a:off x="11352384" y="2643522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425233"/>
                </a:moveTo>
                <a:lnTo>
                  <a:pt x="973129" y="425233"/>
                </a:lnTo>
                <a:lnTo>
                  <a:pt x="973129" y="0"/>
                </a:lnTo>
                <a:lnTo>
                  <a:pt x="0" y="0"/>
                </a:lnTo>
                <a:lnTo>
                  <a:pt x="0" y="425233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true" rot="9379510">
            <a:off x="5962487" y="6143131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425233"/>
                </a:moveTo>
                <a:lnTo>
                  <a:pt x="973129" y="425233"/>
                </a:lnTo>
                <a:lnTo>
                  <a:pt x="973129" y="0"/>
                </a:lnTo>
                <a:lnTo>
                  <a:pt x="0" y="0"/>
                </a:lnTo>
                <a:lnTo>
                  <a:pt x="0" y="425233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2179168" y="1976812"/>
            <a:ext cx="3518344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NEUROPSICOLOGÍA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179168" y="5105400"/>
            <a:ext cx="3518344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NEUROCIENCIA COGNITIVA: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3138917" y="2334952"/>
            <a:ext cx="2958932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PSICOFISIOLOGÍA: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2749119" y="6088486"/>
            <a:ext cx="3950443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WOLMAN (1987) INDICA: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2855077" y="3039639"/>
            <a:ext cx="3738527" cy="1931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Relac</a:t>
            </a: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iona variables fisiológicas (presión arterial, respiración, EMG) con procesos mentales o emocionales. Se aplica en biofeedback, manejo del estrés y psicología deportiva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749119" y="6664605"/>
            <a:ext cx="3738527" cy="1931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“El</a:t>
            </a: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progreso de la psicología como ciencia depende en gran medida de su capacidad para traducir las experiencias mentales en correlatos fisiológicos mensurables.”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458874" y="2615738"/>
            <a:ext cx="2958932" cy="225650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Estudi</a:t>
            </a: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a la relación entre lesiones cerebrales y alteraciones conductuales. Por ejemplo, lesiones en el lóbulo frontal afectan el juicio y el control de impulsos.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458874" y="6168228"/>
            <a:ext cx="2958932" cy="323132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Utiliz</a:t>
            </a: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a tecnologías como el fMRI o la tomografía por emisión de positrones (PET) para estudiar cómo estructuras cerebrales específicas se activan durante procesos como la toma de decisiones, la empatía o la memoria de trabajo.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-1477076">
            <a:off x="14761099" y="7895568"/>
            <a:ext cx="6456091" cy="3131204"/>
          </a:xfrm>
          <a:custGeom>
            <a:avLst/>
            <a:gdLst/>
            <a:ahLst/>
            <a:cxnLst/>
            <a:rect r="r" b="b" t="t" l="l"/>
            <a:pathLst>
              <a:path h="3131204" w="6456091">
                <a:moveTo>
                  <a:pt x="0" y="0"/>
                </a:moveTo>
                <a:lnTo>
                  <a:pt x="6456091" y="0"/>
                </a:lnTo>
                <a:lnTo>
                  <a:pt x="6456091" y="3131204"/>
                </a:lnTo>
                <a:lnTo>
                  <a:pt x="0" y="313120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0">
            <a:off x="-2073883" y="5420528"/>
            <a:ext cx="7378591" cy="5672292"/>
          </a:xfrm>
          <a:custGeom>
            <a:avLst/>
            <a:gdLst/>
            <a:ahLst/>
            <a:cxnLst/>
            <a:rect r="r" b="b" t="t" l="l"/>
            <a:pathLst>
              <a:path h="5672292" w="7378591">
                <a:moveTo>
                  <a:pt x="7378591" y="0"/>
                </a:moveTo>
                <a:lnTo>
                  <a:pt x="0" y="0"/>
                </a:lnTo>
                <a:lnTo>
                  <a:pt x="0" y="5672292"/>
                </a:lnTo>
                <a:lnTo>
                  <a:pt x="7378591" y="5672292"/>
                </a:lnTo>
                <a:lnTo>
                  <a:pt x="737859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76940" y="580821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79"/>
                </a:lnTo>
                <a:lnTo>
                  <a:pt x="0" y="83307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2172392" y="2846633"/>
            <a:ext cx="5517999" cy="4593734"/>
          </a:xfrm>
          <a:custGeom>
            <a:avLst/>
            <a:gdLst/>
            <a:ahLst/>
            <a:cxnLst/>
            <a:rect r="r" b="b" t="t" l="l"/>
            <a:pathLst>
              <a:path h="4593734" w="5517999">
                <a:moveTo>
                  <a:pt x="0" y="0"/>
                </a:moveTo>
                <a:lnTo>
                  <a:pt x="5517999" y="0"/>
                </a:lnTo>
                <a:lnTo>
                  <a:pt x="5517999" y="4593734"/>
                </a:lnTo>
                <a:lnTo>
                  <a:pt x="0" y="459373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7885085" y="437946"/>
            <a:ext cx="9686041" cy="13633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80"/>
              </a:lnSpc>
            </a:pPr>
            <a:r>
              <a:rPr lang="en-US" sz="37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REFLEXIÓN CRÍTICA: LÍMITES Y ARTICULACIÓN CON LO PSÍQUICO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196911" y="2246469"/>
            <a:ext cx="9062389" cy="24625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920"/>
              </a:lnSpc>
              <a:spcBef>
                <a:spcPct val="0"/>
              </a:spcBef>
            </a:pPr>
            <a:r>
              <a:rPr lang="en-US" sz="2800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Si bien </a:t>
            </a:r>
            <a:r>
              <a:rPr lang="en-US" sz="2800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el estudio de los fenómenos físicos es fundamental, no puede agotar la complejidad de la experiencia humana. El dolor, por ejemplo, tiene un componente fisiológico (nocicepción), pero también uno emocional y subjetivo (sufrimiento).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8196911" y="4977837"/>
            <a:ext cx="9062389" cy="19672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920"/>
              </a:lnSpc>
              <a:spcBef>
                <a:spcPct val="0"/>
              </a:spcBef>
            </a:pPr>
            <a:r>
              <a:rPr lang="en-US" b="true" sz="28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Ej</a:t>
            </a:r>
            <a:r>
              <a:rPr lang="en-US" b="true" sz="2800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emplo filosófico-científico:</a:t>
            </a:r>
          </a:p>
          <a:p>
            <a:pPr algn="just" marL="0" indent="0" lvl="0">
              <a:lnSpc>
                <a:spcPts val="3920"/>
              </a:lnSpc>
              <a:spcBef>
                <a:spcPct val="0"/>
              </a:spcBef>
            </a:pPr>
            <a:r>
              <a:rPr lang="en-US" sz="2800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Dos personas con la misma lesión pueden experimentar diferentes niveles de dolor subjetivo. Esto demuestra que lo físico no explica por completo lo psíquico.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8196911" y="7211767"/>
            <a:ext cx="9062389" cy="299593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0" indent="0" lvl="0">
              <a:lnSpc>
                <a:spcPts val="3920"/>
              </a:lnSpc>
              <a:spcBef>
                <a:spcPct val="0"/>
              </a:spcBef>
            </a:pPr>
            <a:r>
              <a:rPr lang="en-US" b="true" sz="2800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A</a:t>
            </a:r>
            <a:r>
              <a:rPr lang="en-US" b="true" sz="2800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plicaciones éticas y clínicas:</a:t>
            </a:r>
          </a:p>
          <a:p>
            <a:pPr algn="just" marL="604521" indent="-302261" lvl="1">
              <a:lnSpc>
                <a:spcPts val="3920"/>
              </a:lnSpc>
              <a:spcBef>
                <a:spcPct val="0"/>
              </a:spcBef>
              <a:buFont typeface="Arial"/>
              <a:buChar char="•"/>
            </a:pPr>
            <a:r>
              <a:rPr lang="en-US" sz="2800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Un diagnóstico psiquiátrico no puede basarse solo en escáneres cerebrales o análisis hormonales.</a:t>
            </a:r>
          </a:p>
          <a:p>
            <a:pPr algn="just" marL="604521" indent="-302261" lvl="1">
              <a:lnSpc>
                <a:spcPts val="3920"/>
              </a:lnSpc>
              <a:spcBef>
                <a:spcPct val="0"/>
              </a:spcBef>
              <a:buFont typeface="Arial"/>
              <a:buChar char="•"/>
            </a:pPr>
            <a:r>
              <a:rPr lang="en-US" sz="2800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La psicoterapia aborda lo simbólico, lo subjetivo, lo narrativo</a:t>
            </a:r>
          </a:p>
          <a:p>
            <a:pPr algn="just" marL="0" indent="0" lvl="0">
              <a:lnSpc>
                <a:spcPts val="3920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1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true" flipV="false" rot="0">
            <a:off x="-2073883" y="5420528"/>
            <a:ext cx="7378591" cy="5672292"/>
          </a:xfrm>
          <a:custGeom>
            <a:avLst/>
            <a:gdLst/>
            <a:ahLst/>
            <a:cxnLst/>
            <a:rect r="r" b="b" t="t" l="l"/>
            <a:pathLst>
              <a:path h="5672292" w="7378591">
                <a:moveTo>
                  <a:pt x="7378591" y="0"/>
                </a:moveTo>
                <a:lnTo>
                  <a:pt x="0" y="0"/>
                </a:lnTo>
                <a:lnTo>
                  <a:pt x="0" y="5672292"/>
                </a:lnTo>
                <a:lnTo>
                  <a:pt x="7378591" y="5672292"/>
                </a:lnTo>
                <a:lnTo>
                  <a:pt x="7378591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76940" y="580821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79"/>
                </a:lnTo>
                <a:lnTo>
                  <a:pt x="0" y="83307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2172392" y="2846633"/>
            <a:ext cx="5517999" cy="4593734"/>
          </a:xfrm>
          <a:custGeom>
            <a:avLst/>
            <a:gdLst/>
            <a:ahLst/>
            <a:cxnLst/>
            <a:rect r="r" b="b" t="t" l="l"/>
            <a:pathLst>
              <a:path h="4593734" w="5517999">
                <a:moveTo>
                  <a:pt x="0" y="0"/>
                </a:moveTo>
                <a:lnTo>
                  <a:pt x="5517999" y="0"/>
                </a:lnTo>
                <a:lnTo>
                  <a:pt x="5517999" y="4593734"/>
                </a:lnTo>
                <a:lnTo>
                  <a:pt x="0" y="4593734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7" id="7"/>
          <p:cNvSpPr txBox="true"/>
          <p:nvPr/>
        </p:nvSpPr>
        <p:spPr>
          <a:xfrm rot="0">
            <a:off x="7885085" y="437946"/>
            <a:ext cx="9686041" cy="136334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180"/>
              </a:lnSpc>
            </a:pPr>
            <a:r>
              <a:rPr lang="en-US" sz="37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REFLEXIÓN CRÍTICA: LÍMITES Y ARTICULACIÓN CON LO PSÍQUICO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196911" y="3597910"/>
            <a:ext cx="9062389" cy="42379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 marL="734058" indent="-367029" lvl="1">
              <a:lnSpc>
                <a:spcPts val="4759"/>
              </a:lnSpc>
              <a:spcBef>
                <a:spcPct val="0"/>
              </a:spcBef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¿P</a:t>
            </a:r>
            <a:r>
              <a:rPr lang="en-US" sz="3399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odemos reducir el pensamiento humano a impulsos eléctricos?</a:t>
            </a:r>
          </a:p>
          <a:p>
            <a:pPr algn="just" marL="734058" indent="-367029" lvl="1">
              <a:lnSpc>
                <a:spcPts val="4759"/>
              </a:lnSpc>
              <a:spcBef>
                <a:spcPct val="0"/>
              </a:spcBef>
              <a:buFont typeface="Arial"/>
              <a:buChar char="•"/>
            </a:pPr>
            <a:r>
              <a:rPr lang="en-US" sz="3399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¿Dónde termina lo físico y comienza lo psíquico?</a:t>
            </a:r>
          </a:p>
          <a:p>
            <a:pPr algn="just" marL="734058" indent="-367029" lvl="1">
              <a:lnSpc>
                <a:spcPts val="4759"/>
              </a:lnSpc>
              <a:spcBef>
                <a:spcPct val="0"/>
              </a:spcBef>
              <a:buFont typeface="Arial"/>
              <a:buChar char="•"/>
            </a:pPr>
            <a:r>
              <a:rPr lang="en-US" sz="3399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¿Qué implica esto para la práctica del psicólogo clínico?</a:t>
            </a:r>
          </a:p>
          <a:p>
            <a:pPr algn="just" marL="0" indent="0" lvl="0">
              <a:lnSpc>
                <a:spcPts val="475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7713856">
            <a:off x="13986761" y="155171"/>
            <a:ext cx="6009859" cy="2914781"/>
          </a:xfrm>
          <a:custGeom>
            <a:avLst/>
            <a:gdLst/>
            <a:ahLst/>
            <a:cxnLst/>
            <a:rect r="r" b="b" t="t" l="l"/>
            <a:pathLst>
              <a:path h="2914781" w="6009859">
                <a:moveTo>
                  <a:pt x="0" y="0"/>
                </a:moveTo>
                <a:lnTo>
                  <a:pt x="6009859" y="0"/>
                </a:lnTo>
                <a:lnTo>
                  <a:pt x="6009859" y="2914781"/>
                </a:lnTo>
                <a:lnTo>
                  <a:pt x="0" y="2914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812584" y="3367435"/>
            <a:ext cx="5815024" cy="4652019"/>
          </a:xfrm>
          <a:custGeom>
            <a:avLst/>
            <a:gdLst/>
            <a:ahLst/>
            <a:cxnLst/>
            <a:rect r="r" b="b" t="t" l="l"/>
            <a:pathLst>
              <a:path h="4652019" w="5815024">
                <a:moveTo>
                  <a:pt x="5815023" y="0"/>
                </a:moveTo>
                <a:lnTo>
                  <a:pt x="0" y="0"/>
                </a:lnTo>
                <a:lnTo>
                  <a:pt x="0" y="4652019"/>
                </a:lnTo>
                <a:lnTo>
                  <a:pt x="5815023" y="4652019"/>
                </a:lnTo>
                <a:lnTo>
                  <a:pt x="581502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5266757" y="74202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252634" y="-504581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9" y="0"/>
                </a:lnTo>
                <a:lnTo>
                  <a:pt x="3202219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2065733">
            <a:off x="5845710" y="2155223"/>
            <a:ext cx="905041" cy="1861266"/>
          </a:xfrm>
          <a:custGeom>
            <a:avLst/>
            <a:gdLst/>
            <a:ahLst/>
            <a:cxnLst/>
            <a:rect r="r" b="b" t="t" l="l"/>
            <a:pathLst>
              <a:path h="1861266" w="905041">
                <a:moveTo>
                  <a:pt x="0" y="0"/>
                </a:moveTo>
                <a:lnTo>
                  <a:pt x="905040" y="0"/>
                </a:lnTo>
                <a:lnTo>
                  <a:pt x="905040" y="1861266"/>
                </a:lnTo>
                <a:lnTo>
                  <a:pt x="0" y="186126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7508504" y="1909996"/>
            <a:ext cx="7436094" cy="14254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434"/>
              </a:lnSpc>
              <a:spcBef>
                <a:spcPct val="0"/>
              </a:spcBef>
            </a:pPr>
            <a:r>
              <a:rPr lang="en-US" sz="3881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¿QUÉ SON LOS FENÓMENOS FÍSICOS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7508504" y="3746069"/>
            <a:ext cx="10108910" cy="53809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En </a:t>
            </a:r>
            <a:r>
              <a:rPr lang="en-US" sz="3399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el marco de la psicología científica, los fenómenos físicos son aquellos procesos que pueden ser observados, cuantificados y explicados mediante las leyes de la física y la biología.</a:t>
            </a:r>
          </a:p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</a:p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  <a:r>
              <a:rPr lang="en-US" sz="3399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A diferencia de los fenómenos psíquicos, se caracterizan por su objetividad e independencia respecto a la conciencia del sujeto.</a:t>
            </a:r>
          </a:p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7713856">
            <a:off x="13986761" y="155171"/>
            <a:ext cx="6009859" cy="2914781"/>
          </a:xfrm>
          <a:custGeom>
            <a:avLst/>
            <a:gdLst/>
            <a:ahLst/>
            <a:cxnLst/>
            <a:rect r="r" b="b" t="t" l="l"/>
            <a:pathLst>
              <a:path h="2914781" w="6009859">
                <a:moveTo>
                  <a:pt x="0" y="0"/>
                </a:moveTo>
                <a:lnTo>
                  <a:pt x="6009859" y="0"/>
                </a:lnTo>
                <a:lnTo>
                  <a:pt x="6009859" y="2914781"/>
                </a:lnTo>
                <a:lnTo>
                  <a:pt x="0" y="2914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812584" y="3367435"/>
            <a:ext cx="5815024" cy="4652019"/>
          </a:xfrm>
          <a:custGeom>
            <a:avLst/>
            <a:gdLst/>
            <a:ahLst/>
            <a:cxnLst/>
            <a:rect r="r" b="b" t="t" l="l"/>
            <a:pathLst>
              <a:path h="4652019" w="5815024">
                <a:moveTo>
                  <a:pt x="5815023" y="0"/>
                </a:moveTo>
                <a:lnTo>
                  <a:pt x="0" y="0"/>
                </a:lnTo>
                <a:lnTo>
                  <a:pt x="0" y="4652019"/>
                </a:lnTo>
                <a:lnTo>
                  <a:pt x="5815023" y="4652019"/>
                </a:lnTo>
                <a:lnTo>
                  <a:pt x="581502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5266757" y="74202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252634" y="-504581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9" y="0"/>
                </a:lnTo>
                <a:lnTo>
                  <a:pt x="3202219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2065733">
            <a:off x="5845710" y="2155223"/>
            <a:ext cx="905041" cy="1861266"/>
          </a:xfrm>
          <a:custGeom>
            <a:avLst/>
            <a:gdLst/>
            <a:ahLst/>
            <a:cxnLst/>
            <a:rect r="r" b="b" t="t" l="l"/>
            <a:pathLst>
              <a:path h="1861266" w="905041">
                <a:moveTo>
                  <a:pt x="0" y="0"/>
                </a:moveTo>
                <a:lnTo>
                  <a:pt x="905040" y="0"/>
                </a:lnTo>
                <a:lnTo>
                  <a:pt x="905040" y="1861266"/>
                </a:lnTo>
                <a:lnTo>
                  <a:pt x="0" y="186126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7508504" y="1909996"/>
            <a:ext cx="7436094" cy="14254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434"/>
              </a:lnSpc>
              <a:spcBef>
                <a:spcPct val="0"/>
              </a:spcBef>
            </a:pPr>
            <a:r>
              <a:rPr lang="en-US" sz="3881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¿QUÉ SON LOS FENÓMENOS FÍSICOS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972434" y="4108687"/>
            <a:ext cx="10108910" cy="4180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  <a:r>
              <a:rPr lang="en-US" sz="3399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Según Benjamin B. Wolman (1987), “los fenómenos físicos son aquellos procesos que tienen lugar en el cuerpo humano —particularmente en el sistema nervioso central— y que pueden ser evaluados con instrumentos objetivos sin necesidad de recurrir a la introspección</a:t>
            </a:r>
            <a:r>
              <a:rPr lang="en-US" sz="3399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.</a:t>
            </a:r>
          </a:p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-7713856">
            <a:off x="13986761" y="155171"/>
            <a:ext cx="6009859" cy="2914781"/>
          </a:xfrm>
          <a:custGeom>
            <a:avLst/>
            <a:gdLst/>
            <a:ahLst/>
            <a:cxnLst/>
            <a:rect r="r" b="b" t="t" l="l"/>
            <a:pathLst>
              <a:path h="2914781" w="6009859">
                <a:moveTo>
                  <a:pt x="0" y="0"/>
                </a:moveTo>
                <a:lnTo>
                  <a:pt x="6009859" y="0"/>
                </a:lnTo>
                <a:lnTo>
                  <a:pt x="6009859" y="2914781"/>
                </a:lnTo>
                <a:lnTo>
                  <a:pt x="0" y="2914781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true" flipV="false" rot="0">
            <a:off x="812584" y="3367435"/>
            <a:ext cx="5815024" cy="4652019"/>
          </a:xfrm>
          <a:custGeom>
            <a:avLst/>
            <a:gdLst/>
            <a:ahLst/>
            <a:cxnLst/>
            <a:rect r="r" b="b" t="t" l="l"/>
            <a:pathLst>
              <a:path h="4652019" w="5815024">
                <a:moveTo>
                  <a:pt x="5815023" y="0"/>
                </a:moveTo>
                <a:lnTo>
                  <a:pt x="0" y="0"/>
                </a:lnTo>
                <a:lnTo>
                  <a:pt x="0" y="4652019"/>
                </a:lnTo>
                <a:lnTo>
                  <a:pt x="5815023" y="4652019"/>
                </a:lnTo>
                <a:lnTo>
                  <a:pt x="5815023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15266757" y="74202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6" id="6"/>
          <p:cNvSpPr/>
          <p:nvPr/>
        </p:nvSpPr>
        <p:spPr>
          <a:xfrm flipH="false" flipV="false" rot="0">
            <a:off x="-252634" y="-504581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9" y="0"/>
                </a:lnTo>
                <a:lnTo>
                  <a:pt x="3202219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7" id="7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2065733">
            <a:off x="5845710" y="2155223"/>
            <a:ext cx="905041" cy="1861266"/>
          </a:xfrm>
          <a:custGeom>
            <a:avLst/>
            <a:gdLst/>
            <a:ahLst/>
            <a:cxnLst/>
            <a:rect r="r" b="b" t="t" l="l"/>
            <a:pathLst>
              <a:path h="1861266" w="905041">
                <a:moveTo>
                  <a:pt x="0" y="0"/>
                </a:moveTo>
                <a:lnTo>
                  <a:pt x="905040" y="0"/>
                </a:lnTo>
                <a:lnTo>
                  <a:pt x="905040" y="1861266"/>
                </a:lnTo>
                <a:lnTo>
                  <a:pt x="0" y="1861266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9" id="9"/>
          <p:cNvSpPr txBox="true"/>
          <p:nvPr/>
        </p:nvSpPr>
        <p:spPr>
          <a:xfrm rot="0">
            <a:off x="7508504" y="1909996"/>
            <a:ext cx="7436094" cy="142540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434"/>
              </a:lnSpc>
              <a:spcBef>
                <a:spcPct val="0"/>
              </a:spcBef>
            </a:pPr>
            <a:r>
              <a:rPr lang="en-US" sz="3881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¿QUÉ SON LOS FENÓMENOS FÍSICOS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6972434" y="4108687"/>
            <a:ext cx="10108910" cy="41808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  <a:r>
              <a:rPr lang="en-US" b="true" sz="3399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Ejemplo: </a:t>
            </a:r>
            <a:r>
              <a:rPr lang="en-US" sz="3399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Cuando un individuo experimenta miedo, se produce una respuesta del sistema nervioso simpático que aumenta la frecuencia cardíaca, dilata las pupilas y libera adrenalina. Estos cambios pueden medirse objetivamente, por lo tanto, se consideran fenómenos físicos.</a:t>
            </a:r>
          </a:p>
          <a:p>
            <a:pPr algn="l" marL="0" indent="0" lvl="0">
              <a:lnSpc>
                <a:spcPts val="4759"/>
              </a:lnSpc>
              <a:spcBef>
                <a:spcPct val="0"/>
              </a:spcBef>
            </a:pP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23311" y="532158"/>
            <a:ext cx="4709356" cy="4114800"/>
          </a:xfrm>
          <a:custGeom>
            <a:avLst/>
            <a:gdLst/>
            <a:ahLst/>
            <a:cxnLst/>
            <a:rect r="r" b="b" t="t" l="l"/>
            <a:pathLst>
              <a:path h="4114800" w="4709356">
                <a:moveTo>
                  <a:pt x="0" y="0"/>
                </a:moveTo>
                <a:lnTo>
                  <a:pt x="4709357" y="0"/>
                </a:lnTo>
                <a:lnTo>
                  <a:pt x="470935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910920" y="6250375"/>
            <a:ext cx="3799918" cy="3666921"/>
          </a:xfrm>
          <a:custGeom>
            <a:avLst/>
            <a:gdLst/>
            <a:ahLst/>
            <a:cxnLst/>
            <a:rect r="r" b="b" t="t" l="l"/>
            <a:pathLst>
              <a:path h="3666921" w="3799918">
                <a:moveTo>
                  <a:pt x="0" y="0"/>
                </a:moveTo>
                <a:lnTo>
                  <a:pt x="3799918" y="0"/>
                </a:lnTo>
                <a:lnTo>
                  <a:pt x="3799918" y="3666921"/>
                </a:lnTo>
                <a:lnTo>
                  <a:pt x="0" y="366692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653663" y="2004504"/>
            <a:ext cx="9010231" cy="22840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CARACTERÍSTICAS FUNDAMENTALES DE LOS FENÓMENOS FÍSICOS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645233" y="4862160"/>
            <a:ext cx="11027089" cy="374260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06"/>
              </a:lnSpc>
              <a:spcBef>
                <a:spcPct val="0"/>
              </a:spcBef>
            </a:pPr>
            <a:r>
              <a:rPr lang="en-US" b="true" sz="4147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Obj</a:t>
            </a:r>
            <a:r>
              <a:rPr lang="en-US" b="true" sz="4147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etividad:</a:t>
            </a:r>
          </a:p>
          <a:p>
            <a:pPr algn="ctr" marL="0" indent="0" lvl="0">
              <a:lnSpc>
                <a:spcPts val="4781"/>
              </a:lnSpc>
              <a:spcBef>
                <a:spcPct val="0"/>
              </a:spcBef>
            </a:pPr>
            <a:r>
              <a:rPr lang="en-US" sz="3415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Los fenómenos físicos pueden ser observados desde fuera del sujeto, sin que intervenga su interpretación subjetiva. Un electroencefalograma (EEG) muestra actividad cerebral en ondas alfa o beta sin depender del relato verbal del paciente.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09377" y="74964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23311" y="532158"/>
            <a:ext cx="4709356" cy="4114800"/>
          </a:xfrm>
          <a:custGeom>
            <a:avLst/>
            <a:gdLst/>
            <a:ahLst/>
            <a:cxnLst/>
            <a:rect r="r" b="b" t="t" l="l"/>
            <a:pathLst>
              <a:path h="4114800" w="4709356">
                <a:moveTo>
                  <a:pt x="0" y="0"/>
                </a:moveTo>
                <a:lnTo>
                  <a:pt x="4709357" y="0"/>
                </a:lnTo>
                <a:lnTo>
                  <a:pt x="470935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910920" y="6250375"/>
            <a:ext cx="3799918" cy="3666921"/>
          </a:xfrm>
          <a:custGeom>
            <a:avLst/>
            <a:gdLst/>
            <a:ahLst/>
            <a:cxnLst/>
            <a:rect r="r" b="b" t="t" l="l"/>
            <a:pathLst>
              <a:path h="3666921" w="3799918">
                <a:moveTo>
                  <a:pt x="0" y="0"/>
                </a:moveTo>
                <a:lnTo>
                  <a:pt x="3799918" y="0"/>
                </a:lnTo>
                <a:lnTo>
                  <a:pt x="3799918" y="3666921"/>
                </a:lnTo>
                <a:lnTo>
                  <a:pt x="0" y="366692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653663" y="2004504"/>
            <a:ext cx="9010231" cy="22840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CARACTERÍSTICAS FUNDAMENTALES DE LOS FENÓMENOS FÍSICOS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615677" y="4827086"/>
            <a:ext cx="11027089" cy="25233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06"/>
              </a:lnSpc>
              <a:spcBef>
                <a:spcPct val="0"/>
              </a:spcBef>
            </a:pPr>
            <a:r>
              <a:rPr lang="en-US" b="true" sz="4147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Cuan</a:t>
            </a:r>
            <a:r>
              <a:rPr lang="en-US" b="true" sz="4147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tificabilidad:</a:t>
            </a:r>
          </a:p>
          <a:p>
            <a:pPr algn="ctr" marL="0" indent="0" lvl="0">
              <a:lnSpc>
                <a:spcPts val="4781"/>
              </a:lnSpc>
              <a:spcBef>
                <a:spcPct val="0"/>
              </a:spcBef>
            </a:pPr>
            <a:r>
              <a:rPr lang="en-US" b="true" sz="3415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</a:t>
            </a:r>
            <a:r>
              <a:rPr lang="en-US" sz="3415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Se expresan mediante unidades de medida físicas. Por ejemplo, la frecuencia cardíaca en latidos por minuto, la actividad cerebral , o los niveles de cortisol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09377" y="74964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23311" y="532158"/>
            <a:ext cx="4709356" cy="4114800"/>
          </a:xfrm>
          <a:custGeom>
            <a:avLst/>
            <a:gdLst/>
            <a:ahLst/>
            <a:cxnLst/>
            <a:rect r="r" b="b" t="t" l="l"/>
            <a:pathLst>
              <a:path h="4114800" w="4709356">
                <a:moveTo>
                  <a:pt x="0" y="0"/>
                </a:moveTo>
                <a:lnTo>
                  <a:pt x="4709357" y="0"/>
                </a:lnTo>
                <a:lnTo>
                  <a:pt x="470935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910920" y="6250375"/>
            <a:ext cx="3799918" cy="3666921"/>
          </a:xfrm>
          <a:custGeom>
            <a:avLst/>
            <a:gdLst/>
            <a:ahLst/>
            <a:cxnLst/>
            <a:rect r="r" b="b" t="t" l="l"/>
            <a:pathLst>
              <a:path h="3666921" w="3799918">
                <a:moveTo>
                  <a:pt x="0" y="0"/>
                </a:moveTo>
                <a:lnTo>
                  <a:pt x="3799918" y="0"/>
                </a:lnTo>
                <a:lnTo>
                  <a:pt x="3799918" y="3666921"/>
                </a:lnTo>
                <a:lnTo>
                  <a:pt x="0" y="366692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653663" y="2004504"/>
            <a:ext cx="9010231" cy="22840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CARACTERÍSTICAS FUNDAMENTALES DE LOS FENÓMENOS FÍSICOS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615677" y="4827086"/>
            <a:ext cx="11027089" cy="3856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06"/>
              </a:lnSpc>
              <a:spcBef>
                <a:spcPct val="0"/>
              </a:spcBef>
            </a:pPr>
            <a:r>
              <a:rPr lang="en-US" b="true" sz="4147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De</a:t>
            </a:r>
            <a:r>
              <a:rPr lang="en-US" b="true" sz="4147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terminismo causal:</a:t>
            </a:r>
          </a:p>
          <a:p>
            <a:pPr algn="ctr" marL="0" indent="0" lvl="0">
              <a:lnSpc>
                <a:spcPts val="5806"/>
              </a:lnSpc>
              <a:spcBef>
                <a:spcPct val="0"/>
              </a:spcBef>
            </a:pPr>
          </a:p>
          <a:p>
            <a:pPr algn="ctr" marL="0" indent="0" lvl="0">
              <a:lnSpc>
                <a:spcPts val="4781"/>
              </a:lnSpc>
              <a:spcBef>
                <a:spcPct val="0"/>
              </a:spcBef>
            </a:pPr>
            <a:r>
              <a:rPr lang="en-US" sz="3415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Estos fenómenos siguen leyes naturales. Ante un estímulo doloroso, la activación de los nociceptores provoca una respuesta refleja. No se requiere conciencia para que el reflejo ocurra.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09377" y="74964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523311" y="532158"/>
            <a:ext cx="4709356" cy="4114800"/>
          </a:xfrm>
          <a:custGeom>
            <a:avLst/>
            <a:gdLst/>
            <a:ahLst/>
            <a:cxnLst/>
            <a:rect r="r" b="b" t="t" l="l"/>
            <a:pathLst>
              <a:path h="4114800" w="4709356">
                <a:moveTo>
                  <a:pt x="0" y="0"/>
                </a:moveTo>
                <a:lnTo>
                  <a:pt x="4709357" y="0"/>
                </a:lnTo>
                <a:lnTo>
                  <a:pt x="4709357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13910920" y="6250375"/>
            <a:ext cx="3799918" cy="3666921"/>
          </a:xfrm>
          <a:custGeom>
            <a:avLst/>
            <a:gdLst/>
            <a:ahLst/>
            <a:cxnLst/>
            <a:rect r="r" b="b" t="t" l="l"/>
            <a:pathLst>
              <a:path h="3666921" w="3799918">
                <a:moveTo>
                  <a:pt x="0" y="0"/>
                </a:moveTo>
                <a:lnTo>
                  <a:pt x="3799918" y="0"/>
                </a:lnTo>
                <a:lnTo>
                  <a:pt x="3799918" y="3666921"/>
                </a:lnTo>
                <a:lnTo>
                  <a:pt x="0" y="366692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5" id="5"/>
          <p:cNvSpPr txBox="true"/>
          <p:nvPr/>
        </p:nvSpPr>
        <p:spPr>
          <a:xfrm rot="0">
            <a:off x="4653663" y="2004504"/>
            <a:ext cx="9010231" cy="228409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880"/>
              </a:lnSpc>
            </a:pPr>
            <a:r>
              <a:rPr lang="en-US" sz="4200">
                <a:solidFill>
                  <a:srgbClr val="000000"/>
                </a:solidFill>
                <a:latin typeface="Comica"/>
                <a:ea typeface="Comica"/>
                <a:cs typeface="Comica"/>
                <a:sym typeface="Comica"/>
              </a:rPr>
              <a:t>CARACTERÍSTICAS FUNDAMENTALES DE LOS FENÓMENOS FÍSICOS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3615677" y="4827086"/>
            <a:ext cx="11027089" cy="38568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5806"/>
              </a:lnSpc>
              <a:spcBef>
                <a:spcPct val="0"/>
              </a:spcBef>
            </a:pPr>
            <a:r>
              <a:rPr lang="en-US" b="true" sz="4147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Local</a:t>
            </a:r>
            <a:r>
              <a:rPr lang="en-US" b="true" sz="4147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ización estructural:</a:t>
            </a:r>
          </a:p>
          <a:p>
            <a:pPr algn="ctr" marL="0" indent="0" lvl="0">
              <a:lnSpc>
                <a:spcPts val="5806"/>
              </a:lnSpc>
              <a:spcBef>
                <a:spcPct val="0"/>
              </a:spcBef>
            </a:pPr>
          </a:p>
          <a:p>
            <a:pPr algn="ctr" marL="0" indent="0" lvl="0">
              <a:lnSpc>
                <a:spcPts val="4781"/>
              </a:lnSpc>
              <a:spcBef>
                <a:spcPct val="0"/>
              </a:spcBef>
            </a:pPr>
            <a:r>
              <a:rPr lang="en-US" b="true" sz="3415" strike="noStrike" u="none">
                <a:solidFill>
                  <a:srgbClr val="000000"/>
                </a:solidFill>
                <a:latin typeface="Nunito Bold"/>
                <a:ea typeface="Nunito Bold"/>
                <a:cs typeface="Nunito Bold"/>
                <a:sym typeface="Nunito Bold"/>
              </a:rPr>
              <a:t> </a:t>
            </a:r>
            <a:r>
              <a:rPr lang="en-US" sz="3415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Tienen lugar en órganos, tejidos o sistemas específicos. Por ejemplo, la percepción auditiva involucra la cóclea, el nervio auditivo y la corteza auditiva primaria en el lóbulo temporal.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0">
            <a:off x="-209377" y="7496419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2"/>
                </a:lnTo>
                <a:lnTo>
                  <a:pt x="0" y="352376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0">
            <a:off x="15181032" y="-902527"/>
            <a:ext cx="3202218" cy="3523762"/>
          </a:xfrm>
          <a:custGeom>
            <a:avLst/>
            <a:gdLst/>
            <a:ahLst/>
            <a:cxnLst/>
            <a:rect r="r" b="b" t="t" l="l"/>
            <a:pathLst>
              <a:path h="3523762" w="3202218">
                <a:moveTo>
                  <a:pt x="0" y="0"/>
                </a:moveTo>
                <a:lnTo>
                  <a:pt x="3202218" y="0"/>
                </a:lnTo>
                <a:lnTo>
                  <a:pt x="3202218" y="3523761"/>
                </a:lnTo>
                <a:lnTo>
                  <a:pt x="0" y="3523761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false" rot="0">
            <a:off x="6231555" y="803994"/>
            <a:ext cx="5795334" cy="833079"/>
          </a:xfrm>
          <a:custGeom>
            <a:avLst/>
            <a:gdLst/>
            <a:ahLst/>
            <a:cxnLst/>
            <a:rect r="r" b="b" t="t" l="l"/>
            <a:pathLst>
              <a:path h="833079" w="5795334">
                <a:moveTo>
                  <a:pt x="0" y="0"/>
                </a:moveTo>
                <a:lnTo>
                  <a:pt x="5795334" y="0"/>
                </a:lnTo>
                <a:lnTo>
                  <a:pt x="5795334" y="833080"/>
                </a:lnTo>
                <a:lnTo>
                  <a:pt x="0" y="833080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FFEEE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711572" y="-1343860"/>
            <a:ext cx="7378591" cy="5672292"/>
          </a:xfrm>
          <a:custGeom>
            <a:avLst/>
            <a:gdLst/>
            <a:ahLst/>
            <a:cxnLst/>
            <a:rect r="r" b="b" t="t" l="l"/>
            <a:pathLst>
              <a:path h="5672292" w="7378591">
                <a:moveTo>
                  <a:pt x="0" y="0"/>
                </a:moveTo>
                <a:lnTo>
                  <a:pt x="7378591" y="0"/>
                </a:lnTo>
                <a:lnTo>
                  <a:pt x="7378591" y="5672292"/>
                </a:lnTo>
                <a:lnTo>
                  <a:pt x="0" y="567229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1028700" y="580821"/>
            <a:ext cx="16230600" cy="9125359"/>
          </a:xfrm>
          <a:custGeom>
            <a:avLst/>
            <a:gdLst/>
            <a:ahLst/>
            <a:cxnLst/>
            <a:rect r="r" b="b" t="t" l="l"/>
            <a:pathLst>
              <a:path h="9125359" w="16230600">
                <a:moveTo>
                  <a:pt x="0" y="0"/>
                </a:moveTo>
                <a:lnTo>
                  <a:pt x="16230600" y="0"/>
                </a:lnTo>
                <a:lnTo>
                  <a:pt x="16230600" y="9125358"/>
                </a:lnTo>
                <a:lnTo>
                  <a:pt x="0" y="9125358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5918062" y="7491040"/>
            <a:ext cx="6451877" cy="3975969"/>
          </a:xfrm>
          <a:custGeom>
            <a:avLst/>
            <a:gdLst/>
            <a:ahLst/>
            <a:cxnLst/>
            <a:rect r="r" b="b" t="t" l="l"/>
            <a:pathLst>
              <a:path h="3975969" w="6451877">
                <a:moveTo>
                  <a:pt x="0" y="0"/>
                </a:moveTo>
                <a:lnTo>
                  <a:pt x="6451876" y="0"/>
                </a:lnTo>
                <a:lnTo>
                  <a:pt x="6451876" y="3975969"/>
                </a:lnTo>
                <a:lnTo>
                  <a:pt x="0" y="3975969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6631405" y="3193282"/>
            <a:ext cx="5025191" cy="2825322"/>
          </a:xfrm>
          <a:custGeom>
            <a:avLst/>
            <a:gdLst/>
            <a:ahLst/>
            <a:cxnLst/>
            <a:rect r="r" b="b" t="t" l="l"/>
            <a:pathLst>
              <a:path h="2825322" w="5025191">
                <a:moveTo>
                  <a:pt x="0" y="0"/>
                </a:moveTo>
                <a:lnTo>
                  <a:pt x="5025190" y="0"/>
                </a:lnTo>
                <a:lnTo>
                  <a:pt x="5025190" y="2825322"/>
                </a:lnTo>
                <a:lnTo>
                  <a:pt x="0" y="2825322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7209069" y="3529271"/>
            <a:ext cx="3854746" cy="200276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895"/>
              </a:lnSpc>
            </a:pPr>
            <a:r>
              <a:rPr lang="en-US" sz="2782">
                <a:solidFill>
                  <a:srgbClr val="FFFFFF"/>
                </a:solidFill>
                <a:latin typeface="Comica"/>
                <a:ea typeface="Comica"/>
                <a:cs typeface="Comica"/>
                <a:sym typeface="Comica"/>
              </a:rPr>
              <a:t>EJEMPLOS APLICADOS EN LA PSICOLOGÍA CIENTÍFICA</a:t>
            </a:r>
          </a:p>
        </p:txBody>
      </p:sp>
      <p:sp>
        <p:nvSpPr>
          <p:cNvPr name="Freeform 7" id="7"/>
          <p:cNvSpPr/>
          <p:nvPr/>
        </p:nvSpPr>
        <p:spPr>
          <a:xfrm flipH="false" flipV="false" rot="1943530">
            <a:off x="11346150" y="6093039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0"/>
                </a:moveTo>
                <a:lnTo>
                  <a:pt x="973130" y="0"/>
                </a:lnTo>
                <a:lnTo>
                  <a:pt x="973130" y="425233"/>
                </a:lnTo>
                <a:lnTo>
                  <a:pt x="0" y="42523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8" id="8"/>
          <p:cNvSpPr/>
          <p:nvPr/>
        </p:nvSpPr>
        <p:spPr>
          <a:xfrm flipH="false" flipV="false" rot="-8856469">
            <a:off x="5968720" y="2693614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0"/>
                </a:moveTo>
                <a:lnTo>
                  <a:pt x="973130" y="0"/>
                </a:lnTo>
                <a:lnTo>
                  <a:pt x="973130" y="425233"/>
                </a:lnTo>
                <a:lnTo>
                  <a:pt x="0" y="425233"/>
                </a:lnTo>
                <a:lnTo>
                  <a:pt x="0" y="0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9" id="9"/>
          <p:cNvSpPr/>
          <p:nvPr/>
        </p:nvSpPr>
        <p:spPr>
          <a:xfrm flipH="false" flipV="true" rot="-1420489">
            <a:off x="11352384" y="2643522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425233"/>
                </a:moveTo>
                <a:lnTo>
                  <a:pt x="973129" y="425233"/>
                </a:lnTo>
                <a:lnTo>
                  <a:pt x="973129" y="0"/>
                </a:lnTo>
                <a:lnTo>
                  <a:pt x="0" y="0"/>
                </a:lnTo>
                <a:lnTo>
                  <a:pt x="0" y="425233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10" id="10"/>
          <p:cNvSpPr/>
          <p:nvPr/>
        </p:nvSpPr>
        <p:spPr>
          <a:xfrm flipH="false" flipV="true" rot="9379510">
            <a:off x="5962487" y="6143131"/>
            <a:ext cx="973129" cy="425233"/>
          </a:xfrm>
          <a:custGeom>
            <a:avLst/>
            <a:gdLst/>
            <a:ahLst/>
            <a:cxnLst/>
            <a:rect r="r" b="b" t="t" l="l"/>
            <a:pathLst>
              <a:path h="425233" w="973129">
                <a:moveTo>
                  <a:pt x="0" y="425233"/>
                </a:moveTo>
                <a:lnTo>
                  <a:pt x="973129" y="425233"/>
                </a:lnTo>
                <a:lnTo>
                  <a:pt x="973129" y="0"/>
                </a:lnTo>
                <a:lnTo>
                  <a:pt x="0" y="0"/>
                </a:lnTo>
                <a:lnTo>
                  <a:pt x="0" y="425233"/>
                </a:lnTo>
                <a:close/>
              </a:path>
            </a:pathLst>
          </a:custGeom>
          <a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11" id="11"/>
          <p:cNvSpPr txBox="true"/>
          <p:nvPr/>
        </p:nvSpPr>
        <p:spPr>
          <a:xfrm rot="0">
            <a:off x="2179168" y="1976812"/>
            <a:ext cx="3518344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HORMONAS DEL ESTRÉS:</a:t>
            </a:r>
          </a:p>
        </p:txBody>
      </p:sp>
      <p:sp>
        <p:nvSpPr>
          <p:cNvPr name="TextBox 12" id="12"/>
          <p:cNvSpPr txBox="true"/>
          <p:nvPr/>
        </p:nvSpPr>
        <p:spPr>
          <a:xfrm rot="0">
            <a:off x="2179168" y="5105400"/>
            <a:ext cx="3518344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NEUROTRANSMISORES Y PSICOFÁRMACOS:</a:t>
            </a:r>
          </a:p>
        </p:txBody>
      </p:sp>
      <p:sp>
        <p:nvSpPr>
          <p:cNvPr name="TextBox 13" id="13"/>
          <p:cNvSpPr txBox="true"/>
          <p:nvPr/>
        </p:nvSpPr>
        <p:spPr>
          <a:xfrm rot="0">
            <a:off x="12855077" y="1976812"/>
            <a:ext cx="2958932" cy="8153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REFLEJO DE RETIRADA:</a:t>
            </a:r>
          </a:p>
        </p:txBody>
      </p:sp>
      <p:sp>
        <p:nvSpPr>
          <p:cNvPr name="TextBox 14" id="14"/>
          <p:cNvSpPr txBox="true"/>
          <p:nvPr/>
        </p:nvSpPr>
        <p:spPr>
          <a:xfrm rot="0">
            <a:off x="12643162" y="5648294"/>
            <a:ext cx="3518344" cy="39624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b="true" sz="2400">
                <a:solidFill>
                  <a:srgbClr val="E87A6C"/>
                </a:solidFill>
                <a:latin typeface="Nunito Bold"/>
                <a:ea typeface="Nunito Bold"/>
                <a:cs typeface="Nunito Bold"/>
                <a:sym typeface="Nunito Bold"/>
              </a:rPr>
              <a:t>APLICACIÓN CLÍNICA:</a:t>
            </a:r>
          </a:p>
        </p:txBody>
      </p:sp>
      <p:sp>
        <p:nvSpPr>
          <p:cNvPr name="TextBox 15" id="15"/>
          <p:cNvSpPr txBox="true"/>
          <p:nvPr/>
        </p:nvSpPr>
        <p:spPr>
          <a:xfrm rot="0">
            <a:off x="12855077" y="3039639"/>
            <a:ext cx="3738527" cy="193156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</a:t>
            </a: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i una persona toca una superficie caliente, la médula espinal genera una respuesta inmediata de alejamiento antes de que el estímulo sea procesado conscientemente</a:t>
            </a:r>
          </a:p>
        </p:txBody>
      </p:sp>
      <p:sp>
        <p:nvSpPr>
          <p:cNvPr name="TextBox 16" id="16"/>
          <p:cNvSpPr txBox="true"/>
          <p:nvPr/>
        </p:nvSpPr>
        <p:spPr>
          <a:xfrm rot="0">
            <a:off x="12855077" y="6168228"/>
            <a:ext cx="3738527" cy="25814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En</a:t>
            </a: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 pacientes con trastornos del espectro autista, los estudios de resonancia magnética funcional (fMRI) muestran patrones atípicos de activación en la amígdala y la corteza prefrontal, lo que evidencia un correlato físico de ciertas dificultades socioemocionales.</a:t>
            </a:r>
          </a:p>
        </p:txBody>
      </p:sp>
      <p:sp>
        <p:nvSpPr>
          <p:cNvPr name="TextBox 17" id="17"/>
          <p:cNvSpPr txBox="true"/>
          <p:nvPr/>
        </p:nvSpPr>
        <p:spPr>
          <a:xfrm rot="0">
            <a:off x="2458874" y="3039639"/>
            <a:ext cx="2958932" cy="16066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La liberación de cortisol y adrenalina en situaciones de amenaza puede ser cuantificada mediante análisis de saliva o sangre</a:t>
            </a:r>
          </a:p>
        </p:txBody>
      </p:sp>
      <p:sp>
        <p:nvSpPr>
          <p:cNvPr name="TextBox 18" id="18"/>
          <p:cNvSpPr txBox="true"/>
          <p:nvPr/>
        </p:nvSpPr>
        <p:spPr>
          <a:xfrm rot="0">
            <a:off x="2458874" y="6168228"/>
            <a:ext cx="2958932" cy="16066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 marL="0" indent="0" lvl="0">
              <a:lnSpc>
                <a:spcPts val="2571"/>
              </a:lnSpc>
              <a:spcBef>
                <a:spcPct val="0"/>
              </a:spcBef>
            </a:pPr>
            <a:r>
              <a:rPr lang="en-US" sz="1836" strike="noStrike" u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La serotonina, dopamina y GABA son sustancias químicas involucradas en procesos de ánimo, motivación y ansiedad.</a:t>
            </a:r>
          </a:p>
        </p:txBody>
      </p:sp>
      <p:sp>
        <p:nvSpPr>
          <p:cNvPr name="Freeform 19" id="19"/>
          <p:cNvSpPr/>
          <p:nvPr/>
        </p:nvSpPr>
        <p:spPr>
          <a:xfrm flipH="false" flipV="false" rot="-1477076">
            <a:off x="14761099" y="7895568"/>
            <a:ext cx="6456091" cy="3131204"/>
          </a:xfrm>
          <a:custGeom>
            <a:avLst/>
            <a:gdLst/>
            <a:ahLst/>
            <a:cxnLst/>
            <a:rect r="r" b="b" t="t" l="l"/>
            <a:pathLst>
              <a:path h="3131204" w="6456091">
                <a:moveTo>
                  <a:pt x="0" y="0"/>
                </a:moveTo>
                <a:lnTo>
                  <a:pt x="6456091" y="0"/>
                </a:lnTo>
                <a:lnTo>
                  <a:pt x="6456091" y="3131204"/>
                </a:lnTo>
                <a:lnTo>
                  <a:pt x="0" y="3131204"/>
                </a:lnTo>
                <a:lnTo>
                  <a:pt x="0" y="0"/>
                </a:lnTo>
                <a:close/>
              </a:path>
            </a:pathLst>
          </a:custGeom>
          <a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 l="0" t="0" r="0" b="0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DAGmJXzEqHI</dc:identifier>
  <dcterms:modified xsi:type="dcterms:W3CDTF">2011-08-01T06:04:30Z</dcterms:modified>
  <cp:revision>1</cp:revision>
  <dc:title>Presentación Salud Mental Ilustrado Rosa</dc:title>
</cp:coreProperties>
</file>