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57" r:id="rId1"/>
  </p:sldMasterIdLst>
  <p:notesMasterIdLst>
    <p:notesMasterId r:id="rId36"/>
  </p:notesMasterIdLst>
  <p:sldIdLst>
    <p:sldId id="256" r:id="rId2"/>
    <p:sldId id="397" r:id="rId3"/>
    <p:sldId id="398" r:id="rId4"/>
    <p:sldId id="399" r:id="rId5"/>
    <p:sldId id="401" r:id="rId6"/>
    <p:sldId id="402" r:id="rId7"/>
    <p:sldId id="403" r:id="rId8"/>
    <p:sldId id="405" r:id="rId9"/>
    <p:sldId id="406" r:id="rId10"/>
    <p:sldId id="407" r:id="rId11"/>
    <p:sldId id="408" r:id="rId12"/>
    <p:sldId id="415" r:id="rId13"/>
    <p:sldId id="416" r:id="rId14"/>
    <p:sldId id="418" r:id="rId15"/>
    <p:sldId id="417" r:id="rId16"/>
    <p:sldId id="419" r:id="rId17"/>
    <p:sldId id="420" r:id="rId18"/>
    <p:sldId id="421" r:id="rId19"/>
    <p:sldId id="426" r:id="rId20"/>
    <p:sldId id="422" r:id="rId21"/>
    <p:sldId id="424" r:id="rId22"/>
    <p:sldId id="425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pos="5306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D4076F-96DD-4DE7-82BB-9618CF2FBEE7}">
  <a:tblStyle styleId="{9CD4076F-96DD-4DE7-82BB-9618CF2FBE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7" autoAdjust="0"/>
    <p:restoredTop sz="89538" autoAdjust="0"/>
  </p:normalViewPr>
  <p:slideViewPr>
    <p:cSldViewPr snapToGrid="0">
      <p:cViewPr>
        <p:scale>
          <a:sx n="120" d="100"/>
          <a:sy n="120" d="100"/>
        </p:scale>
        <p:origin x="216" y="84"/>
      </p:cViewPr>
      <p:guideLst>
        <p:guide pos="454"/>
        <p:guide pos="5306"/>
        <p:guide orient="horz" pos="336"/>
        <p:guide orient="horz"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628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87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943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6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382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93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703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B917B682-80F2-9CB3-6F3C-2DA5F607E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09F4C5FE-BDEF-8A10-D9A4-E69744A630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53C7CDF2-EF24-E73B-0CAB-11A78E1857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25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1893D37E-6563-D7A4-FB29-DB330D1BD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25AEEEC2-71F0-5DE9-FF80-42DE6FB4F1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323FC309-8CC6-F6F9-2CC0-949B55AD1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243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EF7A85CD-A17C-EAF1-CF39-00D178FEE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85854673-E847-FEA7-3BE9-8D24516C6F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EDC558BA-8C00-689F-13B6-12A9286EC8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91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931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8165C4A2-7987-55D4-3DAB-F06B6F14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36E9F3B3-9C31-E63A-0945-F7F439873A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EF15819F-30E1-A442-C999-ABAACA71BF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17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A6A4F182-6BD7-9C73-76F8-53EE98FB5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62DDFC74-B75E-FF29-0595-45EA22209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21186037-F708-6F84-CC0B-DD4AEEFE3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341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25D3E6BB-BF61-134B-CF79-6E85717E5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FF5A6016-3244-49EA-61D5-7DEBD76CD0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7123C829-1614-B020-35FE-A921F8036C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105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79488FAF-BFE3-1A5E-879C-DF38C554A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28382576-85F0-4854-0DFF-968239B3B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52C12417-A5D6-1291-128E-21492D2535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727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359038F9-30CF-5DC7-FFD9-642723FFF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FD7A2F6D-4A82-74F6-85D7-BD3E68CD3D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BA780152-E6A8-D5CB-FB36-241CECAD17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125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AC494B3B-70A9-7815-75D2-E22FFAE41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F64F591B-58FC-2CFE-F722-A8FD559EBF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01E2A91A-ED5D-BD5E-0287-592D236E62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832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1813AE7D-EDE5-AE24-F3B9-FC8591091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FEEB8D8F-E2F9-281D-976F-EA3953BE56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FD356C32-B7A5-833D-7D96-EEA084B922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767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A67E7D24-04F4-0E49-EC71-9F99B0704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41D02C6E-CD34-6B8A-78CA-325B6E56A7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2BD6F29C-A6DD-C699-10CB-2B1F25D294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707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B4B75CA9-561F-20EE-2343-A0F004ED8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C9C0640F-26BD-266D-AE58-B043643450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20539B14-E877-51C5-01BC-14351E67C6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518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1B0526FA-2404-DBFF-BAD1-74A14B366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57260D19-2B3B-D73F-D7EB-F223B11189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B4808C92-29EA-11A3-E523-32AC146F53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98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271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74406F0F-32DB-21A3-1512-BCCC367F4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C3BC6F90-DCDF-EE38-4D22-462F4E617A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0725EC29-B52B-C0FD-CA15-ECB3A56DF0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222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1059AD94-F624-7BBD-6425-080E9D048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A71BBC75-4133-D2CA-321D-B6D53FB82C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5C4653F8-A4F8-C2B4-E190-CC0D4AEC32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339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139C49A1-6288-E2F3-9E87-F45B546E6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DB226879-519F-DB7C-0C2E-4CCD95CC23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F8EDD001-466E-CAEA-E999-3FF04E1CE0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211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3FB9388A-17B5-E143-2E7C-154C52DBE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46C73E5E-4BD8-7FCB-B47B-BE505716D3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A02114D0-273D-1983-8DA1-5002506AF7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7427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>
          <a:extLst>
            <a:ext uri="{FF2B5EF4-FFF2-40B4-BE49-F238E27FC236}">
              <a16:creationId xmlns:a16="http://schemas.microsoft.com/office/drawing/2014/main" id="{7F4AD86B-8D86-2430-D1CD-7C547D52A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>
            <a:extLst>
              <a:ext uri="{FF2B5EF4-FFF2-40B4-BE49-F238E27FC236}">
                <a16:creationId xmlns:a16="http://schemas.microsoft.com/office/drawing/2014/main" id="{34AF00A5-8F9B-ADDC-AA52-3773F25540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>
            <a:extLst>
              <a:ext uri="{FF2B5EF4-FFF2-40B4-BE49-F238E27FC236}">
                <a16:creationId xmlns:a16="http://schemas.microsoft.com/office/drawing/2014/main" id="{BE3D2A1B-B8A3-4851-0FDD-5244435574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0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460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307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27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91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2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50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643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315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689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AutoNum type="arabicPeriod"/>
              <a:defRPr sz="1000"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>
                <a:solidFill>
                  <a:schemeClr val="dk1"/>
                </a:solidFill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>
                <a:solidFill>
                  <a:schemeClr val="dk1"/>
                </a:solidFill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>
                <a:solidFill>
                  <a:schemeClr val="dk1"/>
                </a:solidFill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48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13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934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8647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531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440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421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6726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792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93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conoce3000.com/html/espaniol/Libros/Matematica01/imagenes/Tabla-cartesiana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>
            <a:spLocks noGrp="1"/>
          </p:cNvSpPr>
          <p:nvPr>
            <p:ph type="ctrTitle"/>
          </p:nvPr>
        </p:nvSpPr>
        <p:spPr>
          <a:xfrm>
            <a:off x="395143" y="1212878"/>
            <a:ext cx="5469606" cy="848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ES" b="1" dirty="0"/>
              <a:t>FUNCIONES</a:t>
            </a:r>
            <a:endParaRPr b="1" dirty="0"/>
          </a:p>
        </p:txBody>
      </p:sp>
      <p:sp>
        <p:nvSpPr>
          <p:cNvPr id="352" name="Google Shape;352;p56"/>
          <p:cNvSpPr txBox="1">
            <a:spLocks noGrp="1"/>
          </p:cNvSpPr>
          <p:nvPr>
            <p:ph type="subTitle" idx="1"/>
          </p:nvPr>
        </p:nvSpPr>
        <p:spPr>
          <a:xfrm>
            <a:off x="6974002" y="3962923"/>
            <a:ext cx="1661846" cy="442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bg1"/>
                </a:solidFill>
              </a:rPr>
              <a:t>Ángela Chávez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54" name="Google Shape;354;p56"/>
          <p:cNvSpPr/>
          <p:nvPr/>
        </p:nvSpPr>
        <p:spPr>
          <a:xfrm>
            <a:off x="5013125" y="3165288"/>
            <a:ext cx="2791800" cy="1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/>
          <p:nvPr/>
        </p:nvSpPr>
        <p:spPr>
          <a:xfrm>
            <a:off x="0" y="402425"/>
            <a:ext cx="8541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Inicio » Universidad Nacional de Chimborazo">
            <a:extLst>
              <a:ext uri="{FF2B5EF4-FFF2-40B4-BE49-F238E27FC236}">
                <a16:creationId xmlns:a16="http://schemas.microsoft.com/office/drawing/2014/main" id="{DA63ABB6-EF7B-A693-EDB9-02AAC9C6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6739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635857-C975-4BC9-A62F-43F20EE7C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00" t="8632" r="22875" b="11759"/>
          <a:stretch/>
        </p:blipFill>
        <p:spPr>
          <a:xfrm>
            <a:off x="2286000" y="1017725"/>
            <a:ext cx="3876348" cy="30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7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076A68-634B-FA19-6673-6634C489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20" y="445025"/>
            <a:ext cx="7578180" cy="1317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algn="just"/>
            <a:r>
              <a:rPr lang="es-ES" b="1" i="0" dirty="0">
                <a:solidFill>
                  <a:srgbClr val="008000"/>
                </a:solidFill>
                <a:effectLst/>
                <a:latin typeface="-apple-system"/>
              </a:rPr>
              <a:t>Función creciente</a:t>
            </a:r>
            <a:endParaRPr lang="es-ES" b="1" i="0" dirty="0">
              <a:solidFill>
                <a:srgbClr val="222222"/>
              </a:solidFill>
              <a:effectLst/>
              <a:latin typeface="-apple-system"/>
            </a:endParaRPr>
          </a:p>
          <a:p>
            <a:pPr algn="just"/>
            <a:r>
              <a:rPr lang="es-ES" b="0" i="0" dirty="0">
                <a:solidFill>
                  <a:srgbClr val="222222"/>
                </a:solidFill>
                <a:effectLst/>
                <a:latin typeface="-apple-system"/>
              </a:rPr>
              <a:t>A medida que aumenta el valor de x, aumenta el valor de y. La definición es la siguiente: </a:t>
            </a:r>
            <a:r>
              <a:rPr lang="es-ES" b="1" i="0" dirty="0">
                <a:solidFill>
                  <a:srgbClr val="222222"/>
                </a:solidFill>
                <a:effectLst/>
                <a:latin typeface="-apple-system"/>
              </a:rPr>
              <a:t>una función es creciente en un intervalo si se cumple que:</a:t>
            </a:r>
            <a:endParaRPr lang="es-ES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D7645D-0D85-0490-4969-92EDFDB09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44462" r="14500" b="5978"/>
          <a:stretch/>
        </p:blipFill>
        <p:spPr>
          <a:xfrm>
            <a:off x="1434375" y="1864646"/>
            <a:ext cx="6061800" cy="23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076A68-634B-FA19-6673-6634C489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20" y="445025"/>
            <a:ext cx="7578180" cy="1317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algn="just"/>
            <a:r>
              <a:rPr lang="es-ES" b="1" i="0" dirty="0">
                <a:solidFill>
                  <a:srgbClr val="008000"/>
                </a:solidFill>
                <a:effectLst/>
                <a:latin typeface="-apple-system"/>
              </a:rPr>
              <a:t>Función decreciente</a:t>
            </a:r>
            <a:endParaRPr lang="es-ES" b="1" i="0" dirty="0">
              <a:solidFill>
                <a:srgbClr val="222222"/>
              </a:solidFill>
              <a:effectLst/>
              <a:latin typeface="-apple-system"/>
            </a:endParaRPr>
          </a:p>
          <a:p>
            <a:pPr algn="just"/>
            <a:r>
              <a:rPr lang="es-ES" b="0" i="0" dirty="0">
                <a:solidFill>
                  <a:srgbClr val="222222"/>
                </a:solidFill>
                <a:effectLst/>
                <a:latin typeface="-apple-system"/>
              </a:rPr>
              <a:t>A medida que aumenta el valor de x, disminuye el valor de y. La definición es la siguiente: </a:t>
            </a:r>
            <a:r>
              <a:rPr lang="es-ES" b="1" i="0" dirty="0">
                <a:solidFill>
                  <a:srgbClr val="222222"/>
                </a:solidFill>
                <a:effectLst/>
                <a:latin typeface="-apple-system"/>
              </a:rPr>
              <a:t>una función es decreciente en un intervalo si se cumple que:</a:t>
            </a:r>
            <a:endParaRPr lang="es-ES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43D9D9-3196-775A-EDC5-03649F2AF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66" t="31274" r="34271" b="16957"/>
          <a:stretch/>
        </p:blipFill>
        <p:spPr>
          <a:xfrm>
            <a:off x="2647950" y="1702075"/>
            <a:ext cx="3133726" cy="27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0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076A68-634B-FA19-6673-6634C489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10" y="445025"/>
            <a:ext cx="7578180" cy="19639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l"/>
            <a:r>
              <a:rPr lang="es-E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Una </a:t>
            </a:r>
            <a:r>
              <a:rPr lang="es-ES" b="1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función par</a:t>
            </a:r>
            <a:r>
              <a:rPr lang="es-E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 es aquella que satisface que cualquier valor de su dominio tiene la misma imagen que el valor opuesto. En símbolos:</a:t>
            </a:r>
          </a:p>
          <a:p>
            <a:pPr algn="ctr"/>
            <a:r>
              <a:rPr lang="es-ES" b="0" i="1" dirty="0">
                <a:solidFill>
                  <a:srgbClr val="1B1B1B"/>
                </a:solidFill>
                <a:effectLst/>
                <a:latin typeface="KaTeX_Math"/>
              </a:rPr>
              <a:t>f</a:t>
            </a:r>
            <a:r>
              <a:rPr lang="es-ES" b="0" i="0" dirty="0">
                <a:solidFill>
                  <a:srgbClr val="1B1B1B"/>
                </a:solidFill>
                <a:effectLst/>
                <a:latin typeface="KaTeX_Main"/>
              </a:rPr>
              <a:t>(</a:t>
            </a:r>
            <a:r>
              <a:rPr lang="es-ES" b="0" i="1" dirty="0">
                <a:solidFill>
                  <a:srgbClr val="1B1B1B"/>
                </a:solidFill>
                <a:effectLst/>
                <a:latin typeface="KaTeX_Math"/>
              </a:rPr>
              <a:t>x</a:t>
            </a:r>
            <a:r>
              <a:rPr lang="es-ES" b="0" i="0" dirty="0">
                <a:solidFill>
                  <a:srgbClr val="1B1B1B"/>
                </a:solidFill>
                <a:effectLst/>
                <a:latin typeface="KaTeX_Main"/>
              </a:rPr>
              <a:t>)=</a:t>
            </a:r>
            <a:r>
              <a:rPr lang="es-ES" b="0" i="1" dirty="0">
                <a:solidFill>
                  <a:srgbClr val="1B1B1B"/>
                </a:solidFill>
                <a:effectLst/>
                <a:latin typeface="KaTeX_Math"/>
              </a:rPr>
              <a:t>f</a:t>
            </a:r>
            <a:r>
              <a:rPr lang="es-ES" b="0" i="0" dirty="0">
                <a:solidFill>
                  <a:srgbClr val="1B1B1B"/>
                </a:solidFill>
                <a:effectLst/>
                <a:latin typeface="KaTeX_Main"/>
              </a:rPr>
              <a:t>(−</a:t>
            </a:r>
            <a:r>
              <a:rPr lang="es-ES" b="0" i="1" dirty="0">
                <a:solidFill>
                  <a:srgbClr val="1B1B1B"/>
                </a:solidFill>
                <a:effectLst/>
                <a:latin typeface="KaTeX_Math"/>
              </a:rPr>
              <a:t>x</a:t>
            </a:r>
            <a:r>
              <a:rPr lang="es-ES" b="0" i="0" dirty="0">
                <a:solidFill>
                  <a:srgbClr val="1B1B1B"/>
                </a:solidFill>
                <a:effectLst/>
                <a:latin typeface="KaTeX_Main"/>
              </a:rPr>
              <a:t>)</a:t>
            </a:r>
            <a:r>
              <a:rPr lang="es-E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 para toda x del dominio</a:t>
            </a:r>
          </a:p>
          <a:p>
            <a:pPr algn="l"/>
            <a:endParaRPr lang="es-ES" b="0" i="0" dirty="0">
              <a:solidFill>
                <a:srgbClr val="1B1B1B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E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La gráfica de una función par cumple con la propiedad de ser </a:t>
            </a:r>
            <a:r>
              <a:rPr lang="es-ES" b="1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simétrica respecto al eje y</a:t>
            </a:r>
            <a:r>
              <a:rPr lang="es-E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B3EFEE-C7E9-B819-895E-6D313AE57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822" y="2324099"/>
            <a:ext cx="2388053" cy="23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4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076A68-634B-FA19-6673-6634C489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0" y="542523"/>
            <a:ext cx="7578180" cy="671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algn="l"/>
            <a:r>
              <a:rPr lang="es-ES" b="1" dirty="0">
                <a:solidFill>
                  <a:srgbClr val="1B1B1B"/>
                </a:solidFill>
                <a:latin typeface="Roboto" panose="02000000000000000000" pitchFamily="2" charset="0"/>
              </a:rPr>
              <a:t>Función par </a:t>
            </a:r>
            <a:endParaRPr lang="es-ES" altLang="es-ES" b="1" dirty="0">
              <a:solidFill>
                <a:srgbClr val="1B1B1B"/>
              </a:solidFill>
              <a:latin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4566E0-7FD0-6567-EB71-F4C872C73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95" t="21838" r="35521" b="25332"/>
          <a:stretch/>
        </p:blipFill>
        <p:spPr>
          <a:xfrm>
            <a:off x="3334794" y="1770585"/>
            <a:ext cx="2474412" cy="21251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6D41B9-088D-401B-96B7-7276489FD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46" t="21668" r="35729" b="42589"/>
          <a:stretch/>
        </p:blipFill>
        <p:spPr>
          <a:xfrm>
            <a:off x="415796" y="1810252"/>
            <a:ext cx="2666985" cy="20854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BAC9C1-14F3-3A62-140C-C4A88C667E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0" t="21668" r="35729" b="32955"/>
          <a:stretch/>
        </p:blipFill>
        <p:spPr>
          <a:xfrm>
            <a:off x="6061218" y="1734052"/>
            <a:ext cx="2801449" cy="20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5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076A68-634B-FA19-6673-6634C489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" y="527507"/>
            <a:ext cx="7578180" cy="17484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l"/>
            <a:r>
              <a:rPr lang="es-E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Una </a:t>
            </a:r>
            <a:r>
              <a:rPr lang="es-ES" b="1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función impar</a:t>
            </a:r>
            <a:r>
              <a:rPr lang="es-E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 es aquella que satisface que cualquier valor de su dominio tiene como imagen al opuesto de la imagen del valor opuesto. En símbolos:</a:t>
            </a:r>
          </a:p>
          <a:p>
            <a:pPr algn="ctr"/>
            <a:r>
              <a:rPr lang="es-ES" b="0" i="1" dirty="0">
                <a:solidFill>
                  <a:srgbClr val="1B1B1B"/>
                </a:solidFill>
                <a:effectLst/>
                <a:latin typeface="KaTeX_Math"/>
              </a:rPr>
              <a:t>f</a:t>
            </a:r>
            <a:r>
              <a:rPr lang="es-ES" b="0" i="0" dirty="0">
                <a:solidFill>
                  <a:srgbClr val="1B1B1B"/>
                </a:solidFill>
                <a:effectLst/>
                <a:latin typeface="KaTeX_Main"/>
              </a:rPr>
              <a:t>(−</a:t>
            </a:r>
            <a:r>
              <a:rPr lang="es-ES" b="0" i="1" dirty="0">
                <a:solidFill>
                  <a:srgbClr val="1B1B1B"/>
                </a:solidFill>
                <a:effectLst/>
                <a:latin typeface="KaTeX_Math"/>
              </a:rPr>
              <a:t>x</a:t>
            </a:r>
            <a:r>
              <a:rPr lang="es-ES" b="0" i="0" dirty="0">
                <a:solidFill>
                  <a:srgbClr val="1B1B1B"/>
                </a:solidFill>
                <a:effectLst/>
                <a:latin typeface="KaTeX_Main"/>
              </a:rPr>
              <a:t>)=−</a:t>
            </a:r>
            <a:r>
              <a:rPr lang="es-ES" b="0" i="1" dirty="0">
                <a:solidFill>
                  <a:srgbClr val="1B1B1B"/>
                </a:solidFill>
                <a:effectLst/>
                <a:latin typeface="KaTeX_Math"/>
              </a:rPr>
              <a:t>f</a:t>
            </a:r>
            <a:r>
              <a:rPr lang="es-ES" b="0" i="0" dirty="0">
                <a:solidFill>
                  <a:srgbClr val="1B1B1B"/>
                </a:solidFill>
                <a:effectLst/>
                <a:latin typeface="KaTeX_Main"/>
              </a:rPr>
              <a:t>(</a:t>
            </a:r>
            <a:r>
              <a:rPr lang="es-ES" b="0" i="1" dirty="0">
                <a:solidFill>
                  <a:srgbClr val="1B1B1B"/>
                </a:solidFill>
                <a:effectLst/>
                <a:latin typeface="KaTeX_Math"/>
              </a:rPr>
              <a:t>x</a:t>
            </a:r>
            <a:r>
              <a:rPr lang="es-ES" b="0" i="0" dirty="0">
                <a:solidFill>
                  <a:srgbClr val="1B1B1B"/>
                </a:solidFill>
                <a:effectLst/>
                <a:latin typeface="KaTeX_Main"/>
              </a:rPr>
              <a:t>)</a:t>
            </a:r>
            <a:r>
              <a:rPr lang="es-E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 para toda x del dominio</a:t>
            </a:r>
            <a:endParaRPr lang="es-ES" b="0" i="0" dirty="0">
              <a:solidFill>
                <a:srgbClr val="1B1B1B"/>
              </a:solidFill>
              <a:effectLst/>
              <a:latin typeface="KaTeX_Main"/>
            </a:endParaRPr>
          </a:p>
          <a:p>
            <a:pPr algn="l"/>
            <a:r>
              <a:rPr lang="es-E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La gráfica de una función impar es </a:t>
            </a:r>
            <a:r>
              <a:rPr lang="es-ES" b="1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simétrica respecto al origen de coordenadas</a:t>
            </a:r>
            <a:r>
              <a:rPr lang="es-ES" b="0" i="0" dirty="0">
                <a:solidFill>
                  <a:srgbClr val="1B1B1B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B2539F-4DC2-DEC0-1076-014B29E7B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85" y="2275987"/>
            <a:ext cx="35814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076A68-634B-FA19-6673-6634C489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0" y="542523"/>
            <a:ext cx="7578180" cy="6712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algn="l"/>
            <a:r>
              <a:rPr lang="es-ES" b="1" dirty="0">
                <a:solidFill>
                  <a:srgbClr val="1B1B1B"/>
                </a:solidFill>
                <a:latin typeface="Roboto" panose="02000000000000000000" pitchFamily="2" charset="0"/>
              </a:rPr>
              <a:t>Función impar </a:t>
            </a:r>
            <a:endParaRPr lang="es-ES" altLang="es-ES" b="1" dirty="0">
              <a:solidFill>
                <a:srgbClr val="1B1B1B"/>
              </a:solidFill>
              <a:latin typeface="Roboto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631CFF-2A40-6B3C-6946-907268503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1" t="21668" r="35416" b="22023"/>
          <a:stretch/>
        </p:blipFill>
        <p:spPr>
          <a:xfrm>
            <a:off x="1051470" y="1251804"/>
            <a:ext cx="3852000" cy="358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637F6E1B-6B0E-EF9C-9C11-9C234FD86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6136EF16-8E04-FBF5-35C5-239762BA6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29B7DA-1CBA-9DF2-2D9F-86D969333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" y="419786"/>
            <a:ext cx="7578180" cy="19639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l"/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Una </a:t>
            </a:r>
            <a:r>
              <a:rPr lang="es-ES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función periódica</a:t>
            </a:r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lang="es-ES" b="0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</a:t>
            </a:r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es una </a:t>
            </a:r>
            <a:r>
              <a:rPr lang="es-ES" b="0" i="0" dirty="0">
                <a:solidFill>
                  <a:srgbClr val="0066CC"/>
                </a:solidFill>
                <a:effectLst/>
                <a:cs typeface="Arial" panose="020B0604020202020204" pitchFamily="34" charset="0"/>
              </a:rPr>
              <a:t>función </a:t>
            </a:r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tal que las imágenes de los valores de </a:t>
            </a:r>
            <a:r>
              <a:rPr lang="es-ES" b="0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x</a:t>
            </a:r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se repiten cada cierto intervalo. A la longitud del intervalo se le llama </a:t>
            </a:r>
            <a:r>
              <a:rPr lang="es-ES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período</a:t>
            </a:r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y se determina con la letra </a:t>
            </a:r>
            <a:r>
              <a:rPr lang="es-ES" b="0" i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</a:t>
            </a:r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algn="l"/>
            <a:r>
              <a:rPr kumimoji="0" lang="es-ES" altLang="es-E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Por lo tanto, se cumplirá que:</a:t>
            </a:r>
          </a:p>
          <a:p>
            <a:pPr algn="l"/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l"/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358F61-E01F-11B6-14BF-9967B9688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04" y="2763902"/>
            <a:ext cx="3140392" cy="16343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A0F1DA-E4BA-B02A-E20B-8C6BCC08A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508" y="2066627"/>
            <a:ext cx="4812983" cy="6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26E8DBA4-066F-DD74-2740-EA2AD505E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B063DFAB-888E-E9AA-D0BE-CDB9E9B802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43467-65E5-807F-B6CA-B30631565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31375"/>
            <a:ext cx="7578180" cy="1102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 fontAlgn="base"/>
            <a:r>
              <a:rPr lang="es-ES" b="0" i="0" dirty="0">
                <a:effectLst/>
                <a:cs typeface="Arial" panose="020B0604020202020204" pitchFamily="34" charset="0"/>
              </a:rPr>
              <a:t>Una </a:t>
            </a:r>
            <a:r>
              <a:rPr lang="es-ES" b="1" i="0" dirty="0">
                <a:effectLst/>
                <a:cs typeface="Arial" panose="020B0604020202020204" pitchFamily="34" charset="0"/>
              </a:rPr>
              <a:t>función biyectiva</a:t>
            </a:r>
            <a:r>
              <a:rPr lang="es-ES" b="0" i="0" dirty="0">
                <a:effectLst/>
                <a:cs typeface="Arial" panose="020B0604020202020204" pitchFamily="34" charset="0"/>
              </a:rPr>
              <a:t> 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l"/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56934E-09CA-71B9-C661-151E9C81F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87"/>
          <a:stretch/>
        </p:blipFill>
        <p:spPr>
          <a:xfrm>
            <a:off x="1641623" y="1698769"/>
            <a:ext cx="5601610" cy="27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7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E351C292-66D1-2F54-8B0E-C43672F6B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FD3BC72E-A600-6426-88A5-7B0A3F18B9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E3468D-79A4-2AE9-2F01-B5E12CC94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445025"/>
            <a:ext cx="7578180" cy="23948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 fontAlgn="base"/>
            <a:r>
              <a:rPr lang="es-ES" b="0" i="0" dirty="0">
                <a:effectLst/>
                <a:cs typeface="Arial" panose="020B0604020202020204" pitchFamily="34" charset="0"/>
              </a:rPr>
              <a:t>Una </a:t>
            </a:r>
            <a:r>
              <a:rPr lang="es-ES" b="1" i="0" dirty="0">
                <a:effectLst/>
                <a:cs typeface="Arial" panose="020B0604020202020204" pitchFamily="34" charset="0"/>
              </a:rPr>
              <a:t>función biyectiva</a:t>
            </a:r>
            <a:r>
              <a:rPr lang="es-ES" b="0" i="0" dirty="0">
                <a:effectLst/>
                <a:cs typeface="Arial" panose="020B0604020202020204" pitchFamily="34" charset="0"/>
              </a:rPr>
              <a:t> es una </a:t>
            </a:r>
            <a:r>
              <a:rPr lang="es-ES" dirty="0">
                <a:cs typeface="Arial" panose="020B0604020202020204" pitchFamily="34" charset="0"/>
              </a:rPr>
              <a:t>función</a:t>
            </a:r>
            <a:r>
              <a:rPr lang="es-ES" b="0" i="0" dirty="0">
                <a:effectLst/>
                <a:cs typeface="Arial" panose="020B0604020202020204" pitchFamily="34" charset="0"/>
              </a:rPr>
              <a:t> </a:t>
            </a:r>
            <a:r>
              <a:rPr lang="es-ES" b="0" i="1" dirty="0">
                <a:effectLst/>
                <a:cs typeface="Arial" panose="020B0604020202020204" pitchFamily="34" charset="0"/>
              </a:rPr>
              <a:t>f</a:t>
            </a:r>
            <a:r>
              <a:rPr lang="es-ES" b="0" i="0" dirty="0">
                <a:effectLst/>
                <a:cs typeface="Arial" panose="020B0604020202020204" pitchFamily="34" charset="0"/>
              </a:rPr>
              <a:t> que es al mismo tiempo </a:t>
            </a:r>
            <a:r>
              <a:rPr lang="es-ES" dirty="0">
                <a:cs typeface="Arial" panose="020B0604020202020204" pitchFamily="34" charset="0"/>
              </a:rPr>
              <a:t>inyectiva </a:t>
            </a:r>
            <a:r>
              <a:rPr lang="es-ES" b="0" i="0" dirty="0">
                <a:effectLst/>
                <a:cs typeface="Arial" panose="020B0604020202020204" pitchFamily="34" charset="0"/>
              </a:rPr>
              <a:t>y </a:t>
            </a:r>
            <a:r>
              <a:rPr lang="es-ES" dirty="0">
                <a:cs typeface="Arial" panose="020B0604020202020204" pitchFamily="34" charset="0"/>
              </a:rPr>
              <a:t>sobreyectiva</a:t>
            </a:r>
            <a:r>
              <a:rPr lang="es-ES" b="0" i="0" dirty="0">
                <a:effectLst/>
                <a:cs typeface="Arial" panose="020B0604020202020204" pitchFamily="34" charset="0"/>
              </a:rPr>
              <a:t>. Es decir, si </a:t>
            </a:r>
            <a:r>
              <a:rPr lang="es-ES" b="1" i="0" dirty="0">
                <a:effectLst/>
                <a:cs typeface="Arial" panose="020B0604020202020204" pitchFamily="34" charset="0"/>
              </a:rPr>
              <a:t>todo</a:t>
            </a:r>
            <a:r>
              <a:rPr lang="es-ES" b="0" i="0" dirty="0">
                <a:effectLst/>
                <a:cs typeface="Arial" panose="020B0604020202020204" pitchFamily="34" charset="0"/>
              </a:rPr>
              <a:t> elemento del conjunto final </a:t>
            </a:r>
            <a:r>
              <a:rPr lang="es-ES" b="0" i="1" dirty="0">
                <a:effectLst/>
                <a:cs typeface="Arial" panose="020B0604020202020204" pitchFamily="34" charset="0"/>
              </a:rPr>
              <a:t>Y</a:t>
            </a:r>
            <a:r>
              <a:rPr lang="es-ES" b="0" i="0" dirty="0">
                <a:effectLst/>
                <a:cs typeface="Arial" panose="020B0604020202020204" pitchFamily="34" charset="0"/>
              </a:rPr>
              <a:t> tiene </a:t>
            </a:r>
            <a:r>
              <a:rPr lang="es-ES" b="1" i="0" dirty="0">
                <a:effectLst/>
                <a:cs typeface="Arial" panose="020B0604020202020204" pitchFamily="34" charset="0"/>
              </a:rPr>
              <a:t>al menos un</a:t>
            </a:r>
            <a:r>
              <a:rPr lang="es-ES" b="0" i="0" dirty="0">
                <a:effectLst/>
                <a:cs typeface="Arial" panose="020B0604020202020204" pitchFamily="34" charset="0"/>
              </a:rPr>
              <a:t> elemento del conjunto inicial </a:t>
            </a:r>
            <a:r>
              <a:rPr lang="es-ES" b="0" i="1" dirty="0">
                <a:effectLst/>
                <a:cs typeface="Arial" panose="020B0604020202020204" pitchFamily="34" charset="0"/>
              </a:rPr>
              <a:t>X</a:t>
            </a:r>
            <a:r>
              <a:rPr lang="es-ES" b="0" i="0" dirty="0">
                <a:effectLst/>
                <a:cs typeface="Arial" panose="020B0604020202020204" pitchFamily="34" charset="0"/>
              </a:rPr>
              <a:t> al que le corresponde (condición de </a:t>
            </a:r>
            <a:r>
              <a:rPr lang="es-ES" dirty="0">
                <a:cs typeface="Arial" panose="020B0604020202020204" pitchFamily="34" charset="0"/>
              </a:rPr>
              <a:t>función sobreyectiva</a:t>
            </a:r>
            <a:r>
              <a:rPr lang="es-ES" b="0" i="0" dirty="0">
                <a:effectLst/>
                <a:cs typeface="Arial" panose="020B0604020202020204" pitchFamily="34" charset="0"/>
              </a:rPr>
              <a:t>) y </a:t>
            </a:r>
            <a:r>
              <a:rPr lang="es-ES" b="1" i="0" dirty="0">
                <a:effectLst/>
                <a:cs typeface="Arial" panose="020B0604020202020204" pitchFamily="34" charset="0"/>
              </a:rPr>
              <a:t>todos</a:t>
            </a:r>
            <a:r>
              <a:rPr lang="es-ES" b="0" i="0" dirty="0">
                <a:effectLst/>
                <a:cs typeface="Arial" panose="020B0604020202020204" pitchFamily="34" charset="0"/>
              </a:rPr>
              <a:t> los elementos del conjunto inicial </a:t>
            </a:r>
            <a:r>
              <a:rPr lang="es-ES" b="0" i="1" dirty="0">
                <a:effectLst/>
                <a:cs typeface="Arial" panose="020B0604020202020204" pitchFamily="34" charset="0"/>
              </a:rPr>
              <a:t>X</a:t>
            </a:r>
            <a:r>
              <a:rPr lang="es-ES" b="0" i="0" dirty="0">
                <a:effectLst/>
                <a:cs typeface="Arial" panose="020B0604020202020204" pitchFamily="34" charset="0"/>
              </a:rPr>
              <a:t> tiene </a:t>
            </a:r>
            <a:r>
              <a:rPr lang="es-ES" b="1" i="0" dirty="0">
                <a:effectLst/>
                <a:cs typeface="Arial" panose="020B0604020202020204" pitchFamily="34" charset="0"/>
              </a:rPr>
              <a:t>una única</a:t>
            </a:r>
            <a:r>
              <a:rPr lang="es-ES" b="0" i="0" dirty="0">
                <a:effectLst/>
                <a:cs typeface="Arial" panose="020B0604020202020204" pitchFamily="34" charset="0"/>
              </a:rPr>
              <a:t> </a:t>
            </a:r>
            <a:r>
              <a:rPr lang="es-ES" dirty="0">
                <a:cs typeface="Arial" panose="020B0604020202020204" pitchFamily="34" charset="0"/>
              </a:rPr>
              <a:t>imagen </a:t>
            </a:r>
            <a:r>
              <a:rPr lang="es-ES" b="0" i="0" dirty="0">
                <a:effectLst/>
                <a:cs typeface="Arial" panose="020B0604020202020204" pitchFamily="34" charset="0"/>
              </a:rPr>
              <a:t>en el conjunto final </a:t>
            </a:r>
            <a:r>
              <a:rPr lang="es-ES" b="0" i="1" dirty="0">
                <a:effectLst/>
                <a:cs typeface="Arial" panose="020B0604020202020204" pitchFamily="34" charset="0"/>
              </a:rPr>
              <a:t>Y</a:t>
            </a:r>
            <a:r>
              <a:rPr lang="es-ES" b="0" i="0" dirty="0">
                <a:effectLst/>
                <a:cs typeface="Arial" panose="020B0604020202020204" pitchFamily="34" charset="0"/>
              </a:rPr>
              <a:t> (condición de </a:t>
            </a:r>
            <a:r>
              <a:rPr lang="es-ES" dirty="0">
                <a:cs typeface="Arial" panose="020B0604020202020204" pitchFamily="34" charset="0"/>
              </a:rPr>
              <a:t>función inyectiva</a:t>
            </a:r>
            <a:r>
              <a:rPr lang="es-ES" b="0" i="0" dirty="0">
                <a:effectLst/>
                <a:cs typeface="Arial" panose="020B0604020202020204" pitchFamily="34" charset="0"/>
              </a:rPr>
              <a:t>).</a:t>
            </a:r>
          </a:p>
          <a:p>
            <a:pPr algn="just" fontAlgn="base"/>
            <a:r>
              <a:rPr lang="es-ES" b="0" i="0" dirty="0">
                <a:effectLst/>
                <a:cs typeface="Arial" panose="020B0604020202020204" pitchFamily="34" charset="0"/>
              </a:rPr>
              <a:t>Digamos que no puede quedarse ningún elemento en el conjunto final </a:t>
            </a:r>
            <a:r>
              <a:rPr lang="es-ES" b="0" i="1" dirty="0">
                <a:effectLst/>
                <a:cs typeface="Arial" panose="020B0604020202020204" pitchFamily="34" charset="0"/>
              </a:rPr>
              <a:t>Y</a:t>
            </a:r>
            <a:r>
              <a:rPr lang="es-ES" b="0" i="0" dirty="0">
                <a:effectLst/>
                <a:cs typeface="Arial" panose="020B0604020202020204" pitchFamily="34" charset="0"/>
              </a:rPr>
              <a:t> solo, sin asociarse con un </a:t>
            </a:r>
            <a:r>
              <a:rPr lang="es-ES" b="1" i="0" dirty="0">
                <a:effectLst/>
                <a:cs typeface="Arial" panose="020B0604020202020204" pitchFamily="34" charset="0"/>
              </a:rPr>
              <a:t>único</a:t>
            </a:r>
            <a:r>
              <a:rPr lang="es-ES" b="0" i="0" dirty="0">
                <a:effectLst/>
                <a:cs typeface="Arial" panose="020B0604020202020204" pitchFamily="34" charset="0"/>
              </a:rPr>
              <a:t> elemento del conjunto inicial </a:t>
            </a:r>
            <a:r>
              <a:rPr lang="es-ES" b="0" i="1" dirty="0">
                <a:effectLst/>
                <a:cs typeface="Arial" panose="020B0604020202020204" pitchFamily="34" charset="0"/>
              </a:rPr>
              <a:t>X</a:t>
            </a:r>
            <a:r>
              <a:rPr lang="es-ES" b="0" i="0" dirty="0">
                <a:effectLst/>
                <a:cs typeface="Arial" panose="020B0604020202020204" pitchFamily="34" charset="0"/>
              </a:rPr>
              <a:t>.</a:t>
            </a:r>
          </a:p>
          <a:p>
            <a:pPr algn="l"/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l"/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060DB6-78D3-AADA-E3FA-BB672D7EE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045" y="2571750"/>
            <a:ext cx="3851910" cy="19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CONTENU DE CE MODÈLE</a:t>
            </a:r>
            <a:endParaRPr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3858A33-35EB-C39C-7F1D-12DF48ECF8EE}"/>
              </a:ext>
            </a:extLst>
          </p:cNvPr>
          <p:cNvSpPr txBox="1"/>
          <p:nvPr/>
        </p:nvSpPr>
        <p:spPr>
          <a:xfrm>
            <a:off x="1108710" y="1834844"/>
            <a:ext cx="6926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cartesiano</a:t>
            </a:r>
          </a:p>
          <a:p>
            <a:pPr algn="just" fontAlgn="base"/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s-ES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producto cartesiano revela una relación de orden entre dos conjuntos, constituyéndose como un tercer conjunto.</a:t>
            </a:r>
          </a:p>
          <a:p>
            <a:pPr algn="just" fontAlgn="base"/>
            <a:r>
              <a:rPr lang="es-ES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producto cartesiano de un conjunto A y de un conjunto B es el conjunto constituido por la totalidad de los pares ordenados que tienen un primer componente en A y un segundo componente en B.</a:t>
            </a:r>
          </a:p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representación gráfica de un producto cartesiano se puede hacer con una tabla cartesiana, diagrama de flechas, diagrama cartesiano o un diagrama de árbol.</a:t>
            </a:r>
          </a:p>
        </p:txBody>
      </p:sp>
    </p:spTree>
    <p:extLst>
      <p:ext uri="{BB962C8B-B14F-4D97-AF65-F5344CB8AC3E}">
        <p14:creationId xmlns:p14="http://schemas.microsoft.com/office/powerpoint/2010/main" val="2370140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6BEC6794-E880-8FDC-8039-D746AA9AF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682C8C27-0C1D-66BB-8106-3F32D42476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A5DC4E-7A9A-B656-B07E-C635C3BD1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660469"/>
            <a:ext cx="7578180" cy="19639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l"/>
            <a:r>
              <a:rPr lang="es-ES" b="0" i="0" dirty="0">
                <a:effectLst/>
                <a:cs typeface="Arial" panose="020B0604020202020204" pitchFamily="34" charset="0"/>
              </a:rPr>
              <a:t>Una </a:t>
            </a:r>
            <a:r>
              <a:rPr lang="es-ES" b="1" i="0" dirty="0">
                <a:effectLst/>
                <a:cs typeface="Arial" panose="020B0604020202020204" pitchFamily="34" charset="0"/>
              </a:rPr>
              <a:t>función inversa </a:t>
            </a:r>
            <a:r>
              <a:rPr lang="es-ES" b="0" i="0" dirty="0">
                <a:effectLst/>
                <a:cs typeface="Arial" panose="020B0604020202020204" pitchFamily="34" charset="0"/>
              </a:rPr>
              <a:t>o también llamada recíproca es aquella que cumple que el dominio es igual al recorrido de la función original y su recorrido es igual al dominio de la misma función.</a:t>
            </a:r>
          </a:p>
          <a:p>
            <a:pPr algn="l"/>
            <a:r>
              <a:rPr lang="es-ES" b="0" i="0" dirty="0">
                <a:effectLst/>
                <a:cs typeface="Arial" panose="020B0604020202020204" pitchFamily="34" charset="0"/>
              </a:rPr>
              <a:t>Entonces, en lenguaje algebraico si tenemos una función:</a:t>
            </a:r>
          </a:p>
          <a:p>
            <a:pPr algn="l"/>
            <a:endParaRPr lang="es-ES" b="0" i="0" dirty="0">
              <a:effectLst/>
              <a:cs typeface="Arial" panose="020B0604020202020204" pitchFamily="34" charset="0"/>
            </a:endParaRPr>
          </a:p>
          <a:p>
            <a:pPr algn="just" fontAlgn="base"/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l"/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7015A7-E64B-847C-4318-2501C802C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207450"/>
            <a:ext cx="2857500" cy="6191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A839B7-2478-38F9-7C1C-B65A29670F1A}"/>
              </a:ext>
            </a:extLst>
          </p:cNvPr>
          <p:cNvSpPr txBox="1"/>
          <p:nvPr/>
        </p:nvSpPr>
        <p:spPr>
          <a:xfrm>
            <a:off x="720000" y="312091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La Función inversa será;</a:t>
            </a:r>
            <a:endParaRPr lang="es-ES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51E893DB-EB60-9495-780E-88B0A121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94" y="3703765"/>
            <a:ext cx="3596612" cy="7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8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8287436C-F7E8-2DB4-D391-4A09DE790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6EBDFEA2-9E10-33FF-A4A0-2174042A21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94D7C0-9FB6-BF67-48CE-AF23B952A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23" y="1047234"/>
            <a:ext cx="3331890" cy="30411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effectLst/>
                <a:cs typeface="Arial" panose="020B0604020202020204" pitchFamily="34" charset="0"/>
              </a:rPr>
              <a:t>Una </a:t>
            </a:r>
            <a:r>
              <a:rPr lang="es-ES" b="1" i="0" dirty="0">
                <a:effectLst/>
                <a:cs typeface="Arial" panose="020B0604020202020204" pitchFamily="34" charset="0"/>
              </a:rPr>
              <a:t>función identidad </a:t>
            </a:r>
            <a:r>
              <a:rPr lang="es-ES" b="0" i="0" dirty="0">
                <a:effectLst/>
                <a:cs typeface="Arial" panose="020B0604020202020204" pitchFamily="34" charset="0"/>
              </a:rPr>
              <a:t>es una función tal que la imagen de cualquier elemento es éste mismo:</a:t>
            </a:r>
          </a:p>
          <a:p>
            <a:pPr algn="just"/>
            <a:endParaRPr lang="es-ES" b="0" i="0" dirty="0">
              <a:effectLst/>
              <a:cs typeface="Arial" panose="020B0604020202020204" pitchFamily="34" charset="0"/>
            </a:endParaRPr>
          </a:p>
          <a:p>
            <a:pPr algn="just" fontAlgn="base"/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altLang="es-ES" dirty="0">
                <a:cs typeface="Arial" panose="020B0604020202020204" pitchFamily="34" charset="0"/>
              </a:rPr>
              <a:t>- A cada elemento del dominio le corresponde su mismo valor en el rango.</a:t>
            </a:r>
          </a:p>
          <a:p>
            <a:pPr algn="just"/>
            <a:r>
              <a:rPr lang="es-ES" altLang="es-ES" dirty="0">
                <a:cs typeface="Arial" panose="020B0604020202020204" pitchFamily="34" charset="0"/>
              </a:rPr>
              <a:t>- Función lineal.</a:t>
            </a:r>
          </a:p>
          <a:p>
            <a:pPr algn="just"/>
            <a:r>
              <a:rPr lang="es-ES" altLang="es-ES" dirty="0">
                <a:cs typeface="Arial" panose="020B0604020202020204" pitchFamily="34" charset="0"/>
              </a:rPr>
              <a:t>Pendiente igual a 1.</a:t>
            </a:r>
          </a:p>
          <a:p>
            <a:pPr algn="just"/>
            <a:r>
              <a:rPr lang="es-ES" altLang="es-ES" dirty="0">
                <a:cs typeface="Arial" panose="020B0604020202020204" pitchFamily="34" charset="0"/>
              </a:rPr>
              <a:t>-Pasa por el origen.</a:t>
            </a:r>
          </a:p>
          <a:p>
            <a:pPr algn="just"/>
            <a:endParaRPr lang="es-ES" altLang="es-ES" dirty="0"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5D3468-4E6D-185A-6DFC-A29466685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068" y="2214543"/>
            <a:ext cx="914400" cy="2571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BB699F-4B49-E60B-53F5-C315D139E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864" y="1620425"/>
            <a:ext cx="2893695" cy="21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1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3F967088-7B5A-41DF-9221-435959EED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7F650054-3775-3F30-E3BA-4D6AABDF16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224AD7-2127-563C-874A-959E80374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819324"/>
            <a:ext cx="7578180" cy="1102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Una </a:t>
            </a:r>
            <a:r>
              <a:rPr lang="es-ES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función lineal</a:t>
            </a:r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es una función polinómica de primer grado. Es decir, tiene la siguiente forma:</a:t>
            </a:r>
            <a:endParaRPr lang="es-ES" altLang="es-ES" dirty="0"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A5E0CD-DFB6-AE18-D7C4-7272CDF6B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45" y="2778722"/>
            <a:ext cx="2280766" cy="3175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8D024C-A947-ADDE-A469-FD556A8D3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28626"/>
            <a:ext cx="2708910" cy="29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1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EBC91BC8-C7D9-9737-5CDA-D8BCA8D50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7567636B-980C-1095-3C57-5972182B08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5B3D42-CCD4-8AAC-5AD9-E668CFDBE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927046"/>
            <a:ext cx="7578180" cy="8867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Una </a:t>
            </a:r>
            <a:r>
              <a:rPr lang="es-ES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función </a:t>
            </a:r>
            <a:r>
              <a:rPr lang="es-ES" b="1" dirty="0">
                <a:solidFill>
                  <a:srgbClr val="000000"/>
                </a:solidFill>
                <a:cs typeface="Arial" panose="020B0604020202020204" pitchFamily="34" charset="0"/>
              </a:rPr>
              <a:t>raíz cuadrada </a:t>
            </a:r>
            <a:r>
              <a:rPr lang="es-ES" dirty="0">
                <a:solidFill>
                  <a:srgbClr val="222222"/>
                </a:solidFill>
                <a:latin typeface="-apple-system"/>
                <a:cs typeface="Arial" panose="020B0604020202020204" pitchFamily="34" charset="0"/>
              </a:rPr>
              <a:t>e</a:t>
            </a:r>
            <a:r>
              <a:rPr lang="es-ES" b="0" i="0" dirty="0">
                <a:solidFill>
                  <a:srgbClr val="222222"/>
                </a:solidFill>
                <a:effectLst/>
                <a:latin typeface="-apple-system"/>
              </a:rPr>
              <a:t>s una función de la forma:</a:t>
            </a:r>
            <a:endParaRPr lang="es-ES" altLang="es-ES" dirty="0"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19369E-9F96-342F-EA53-433D49AAF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1324052"/>
            <a:ext cx="2301750" cy="4143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577A83-8C27-2FD1-D186-B6200E8BE470}"/>
              </a:ext>
            </a:extLst>
          </p:cNvPr>
          <p:cNvSpPr txBox="1"/>
          <p:nvPr/>
        </p:nvSpPr>
        <p:spPr>
          <a:xfrm>
            <a:off x="422910" y="2571750"/>
            <a:ext cx="3840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variable x, solo puede tomar valores mayores o iguales que cero, dado que dentro de una raíz cuadrada no podemos tener valores negativos.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CF74926-B861-E575-DDDC-895171C73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57" y="2256461"/>
            <a:ext cx="3667823" cy="214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78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E5703B7D-8C46-AB85-FE57-5419EED20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77DE470F-2974-8398-78B5-CAC3F47875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580844-8A74-AB56-E517-C5E3D594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819324"/>
            <a:ext cx="7578180" cy="1102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Una </a:t>
            </a:r>
            <a:r>
              <a:rPr lang="es-ES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función cuadrática</a:t>
            </a:r>
            <a:r>
              <a:rPr lang="es-ES" dirty="0">
                <a:solidFill>
                  <a:srgbClr val="222222"/>
                </a:solidFill>
                <a:latin typeface="-apple-system"/>
                <a:cs typeface="Arial" panose="020B0604020202020204" pitchFamily="34" charset="0"/>
              </a:rPr>
              <a:t> </a:t>
            </a:r>
            <a:r>
              <a:rPr lang="es-ES" b="0" i="0" dirty="0">
                <a:solidFill>
                  <a:srgbClr val="000000"/>
                </a:solidFill>
                <a:effectLst/>
                <a:latin typeface="Alegreya Sans"/>
              </a:rPr>
              <a:t>(</a:t>
            </a:r>
            <a:r>
              <a:rPr lang="es-ES" dirty="0">
                <a:solidFill>
                  <a:srgbClr val="000000"/>
                </a:solidFill>
                <a:cs typeface="Arial" panose="020B0604020202020204" pitchFamily="34" charset="0"/>
              </a:rPr>
              <a:t>o parabólica) es una función polinómica de segundo grado. Es decir, tiene la forma: </a:t>
            </a:r>
            <a:endParaRPr lang="es-ES" altLang="es-E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40758C-487F-47C6-0069-D8F9BC7CA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38" y="2523707"/>
            <a:ext cx="1847850" cy="228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ECF9C90-484C-048F-3F0D-F9B17785D782}"/>
              </a:ext>
            </a:extLst>
          </p:cNvPr>
          <p:cNvSpPr txBox="1"/>
          <p:nvPr/>
        </p:nvSpPr>
        <p:spPr>
          <a:xfrm>
            <a:off x="720000" y="3427455"/>
            <a:ext cx="3399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gráfica de una función cuadrática siempre es una parábola.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2D41B9-AE4C-CEB1-CC75-C65E05B90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199" y="1849073"/>
            <a:ext cx="1648711" cy="28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1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449FCA5F-4ED3-E1F7-E4FE-90BFC59C2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7F436270-997A-6D25-1F5B-A15BD3D6E4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86DDAC-5388-BBA3-E14B-BB81CA25C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26" y="928885"/>
            <a:ext cx="7578180" cy="1317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Si el signo es </a:t>
            </a:r>
            <a:r>
              <a:rPr lang="es-ES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positivo</a:t>
            </a:r>
            <a:r>
              <a:rPr lang="es-ES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-&gt; la función tendrá un </a:t>
            </a:r>
            <a:r>
              <a:rPr lang="es-ES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mínimo</a:t>
            </a:r>
            <a:r>
              <a:rPr lang="es-ES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en la X, y por tanto, será </a:t>
            </a:r>
            <a:r>
              <a:rPr lang="es-ES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cóncava</a:t>
            </a:r>
            <a:r>
              <a:rPr lang="es-ES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Si el signo es </a:t>
            </a:r>
            <a:r>
              <a:rPr lang="es-ES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negativo</a:t>
            </a:r>
            <a:r>
              <a:rPr lang="es-ES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-&gt; la función tendrá un </a:t>
            </a:r>
            <a:r>
              <a:rPr lang="es-ES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máximo</a:t>
            </a:r>
            <a:r>
              <a:rPr lang="es-ES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 en la X, y por tanto será </a:t>
            </a:r>
            <a:r>
              <a:rPr lang="es-ES" b="1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convexa</a:t>
            </a:r>
            <a:r>
              <a:rPr lang="es-ES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. </a:t>
            </a:r>
          </a:p>
          <a:p>
            <a:pPr algn="just"/>
            <a:endParaRPr lang="es-ES" altLang="es-E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067B0E-BBB6-15FA-600D-F05E7C62A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33"/>
          <a:stretch/>
        </p:blipFill>
        <p:spPr>
          <a:xfrm>
            <a:off x="468423" y="2341466"/>
            <a:ext cx="5767633" cy="22576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1148612-262C-C44E-8FBE-05444D35C48B}"/>
              </a:ext>
            </a:extLst>
          </p:cNvPr>
          <p:cNvSpPr txBox="1"/>
          <p:nvPr/>
        </p:nvSpPr>
        <p:spPr>
          <a:xfrm>
            <a:off x="6237178" y="2589246"/>
            <a:ext cx="243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El vértice de la parábola.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D8C2F5-B6C0-9669-47AF-36B0D66A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741" y="3290891"/>
            <a:ext cx="8286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74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49DCE675-8D09-8906-E7AF-016142FFF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4DF57C60-7B5F-2E14-DB1F-6E29E393B0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4B004C-D963-DB1C-D2BF-90B6C1899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11602"/>
            <a:ext cx="7578180" cy="1317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Una </a:t>
            </a:r>
            <a:r>
              <a:rPr lang="es-ES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función </a:t>
            </a:r>
            <a:r>
              <a:rPr lang="es-ES" b="1" i="0" dirty="0">
                <a:effectLst/>
                <a:cs typeface="Arial" panose="020B0604020202020204" pitchFamily="34" charset="0"/>
              </a:rPr>
              <a:t>racional </a:t>
            </a:r>
            <a:r>
              <a:rPr lang="es-ES" b="0" i="0" dirty="0">
                <a:effectLst/>
                <a:cs typeface="Arial" panose="020B0604020202020204" pitchFamily="34" charset="0"/>
              </a:rPr>
              <a:t>está definida como el cociente de </a:t>
            </a:r>
            <a:r>
              <a:rPr lang="es-ES" dirty="0">
                <a:cs typeface="Arial" panose="020B0604020202020204" pitchFamily="34" charset="0"/>
              </a:rPr>
              <a:t>polinomios, </a:t>
            </a:r>
            <a:r>
              <a:rPr lang="es-ES" b="0" i="0" dirty="0">
                <a:effectLst/>
                <a:cs typeface="Arial" panose="020B0604020202020204" pitchFamily="34" charset="0"/>
              </a:rPr>
              <a:t>en los cuales el denominador tiene un grado de por lo menos 1. En otras palabras, debe haber una variable en el denominador.</a:t>
            </a:r>
            <a:r>
              <a:rPr lang="es-ES" b="1" i="0" dirty="0">
                <a:effectLst/>
                <a:cs typeface="Arial" panose="020B0604020202020204" pitchFamily="34" charset="0"/>
              </a:rPr>
              <a:t> </a:t>
            </a:r>
            <a:endParaRPr lang="es-ES" altLang="es-ES" dirty="0"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2AEA17-BBE4-5FA1-A3C8-9C90E2F8CD5C}"/>
              </a:ext>
            </a:extLst>
          </p:cNvPr>
          <p:cNvSpPr txBox="1"/>
          <p:nvPr/>
        </p:nvSpPr>
        <p:spPr>
          <a:xfrm>
            <a:off x="565841" y="2358798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 función padre de una función racional es                  y la gráfica es una hipérbola .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A857CB-C45A-E3A5-2D89-39DD89666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576" y="2358798"/>
            <a:ext cx="600075" cy="3905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53769F-0685-D8B7-FD09-DFA1F526B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40" y="1939705"/>
            <a:ext cx="2857500" cy="2857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2F0D505-A2DC-36D6-324E-47B4CBD8ADAD}"/>
              </a:ext>
            </a:extLst>
          </p:cNvPr>
          <p:cNvSpPr txBox="1"/>
          <p:nvPr/>
        </p:nvSpPr>
        <p:spPr>
          <a:xfrm>
            <a:off x="565841" y="3097462"/>
            <a:ext cx="38891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El dominio y rango es el conjunto de todos los números reales excepto 0.</a:t>
            </a:r>
          </a:p>
          <a:p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48DA742-2CF6-5CB7-52E4-41098ED09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3836126"/>
            <a:ext cx="1419225" cy="5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CAA0D392-6214-A98E-D39B-AF238BFAB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AED385C0-D9B0-E02E-CEF7-9CFEC30EAC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71E8E7-020E-4A5E-ABFE-49F8CF8F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819324"/>
            <a:ext cx="7578180" cy="1102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Una </a:t>
            </a:r>
            <a:r>
              <a:rPr lang="es-ES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función valor absoluto </a:t>
            </a:r>
            <a:r>
              <a:rPr lang="es-ES" dirty="0">
                <a:cs typeface="Arial" panose="020B0604020202020204" pitchFamily="34" charset="0"/>
              </a:rPr>
              <a:t>en su forma básica f(x)=|x|, la función valor absoluto tiene una forma de “V”.</a:t>
            </a:r>
            <a:endParaRPr lang="es-ES" altLang="es-ES" dirty="0"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D202AC-626B-807F-DEE9-69CAC28A2D51}"/>
              </a:ext>
            </a:extLst>
          </p:cNvPr>
          <p:cNvSpPr txBox="1"/>
          <p:nvPr/>
        </p:nvSpPr>
        <p:spPr>
          <a:xfrm>
            <a:off x="624750" y="2571750"/>
            <a:ext cx="37853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su forma más básica, la función valor absoluto es </a:t>
            </a:r>
            <a:r>
              <a:rPr lang="es-ES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)=|</a:t>
            </a:r>
            <a:r>
              <a:rPr lang="es-ES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|.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 dominio es todos los números reales.</a:t>
            </a:r>
          </a:p>
          <a:p>
            <a:pPr algn="just"/>
            <a:endParaRPr lang="es-E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61A7D1-BB44-5939-483A-A3090B305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419" y="2216966"/>
            <a:ext cx="3251867" cy="21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35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C8EE843A-59F5-47D0-9E4A-6AB1777A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13239283-1335-4238-CDF5-867435DEE7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6DCCE1-A3A8-A5A4-F0FE-7A6D7A22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711602"/>
            <a:ext cx="7578180" cy="1317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effectLst/>
                <a:cs typeface="Arial" panose="020B0604020202020204" pitchFamily="34" charset="0"/>
              </a:rPr>
              <a:t>Se llama </a:t>
            </a:r>
            <a:r>
              <a:rPr lang="es-ES" b="1" i="0" dirty="0">
                <a:effectLst/>
                <a:cs typeface="Arial" panose="020B0604020202020204" pitchFamily="34" charset="0"/>
              </a:rPr>
              <a:t>función exponencial</a:t>
            </a:r>
            <a:r>
              <a:rPr lang="es-ES" b="0" i="0" dirty="0">
                <a:effectLst/>
                <a:cs typeface="Arial" panose="020B0604020202020204" pitchFamily="34" charset="0"/>
              </a:rPr>
              <a:t> de </a:t>
            </a:r>
            <a:r>
              <a:rPr lang="es-ES" b="1" i="0" dirty="0">
                <a:effectLst/>
                <a:cs typeface="Arial" panose="020B0604020202020204" pitchFamily="34" charset="0"/>
              </a:rPr>
              <a:t>base</a:t>
            </a:r>
            <a:r>
              <a:rPr lang="es-ES" b="0" i="0" dirty="0">
                <a:effectLst/>
                <a:cs typeface="Arial" panose="020B0604020202020204" pitchFamily="34" charset="0"/>
              </a:rPr>
              <a:t> a aquella cuya forma genérica es f (x) = </a:t>
            </a:r>
            <a:r>
              <a:rPr lang="es-ES" b="0" i="0" dirty="0" err="1">
                <a:effectLst/>
                <a:cs typeface="Arial" panose="020B0604020202020204" pitchFamily="34" charset="0"/>
              </a:rPr>
              <a:t>a</a:t>
            </a:r>
            <a:r>
              <a:rPr lang="es-ES" b="0" i="0" baseline="30000" dirty="0" err="1">
                <a:effectLst/>
                <a:cs typeface="Arial" panose="020B0604020202020204" pitchFamily="34" charset="0"/>
              </a:rPr>
              <a:t>x</a:t>
            </a:r>
            <a:r>
              <a:rPr lang="es-ES" b="0" i="0" dirty="0">
                <a:effectLst/>
                <a:cs typeface="Arial" panose="020B0604020202020204" pitchFamily="34" charset="0"/>
              </a:rPr>
              <a:t>, siendo a un número positivo distinto de 1. Por su propia definición, toda función exponencial tiene por dominio de definición el conjunto de los números reales R.</a:t>
            </a:r>
            <a:endParaRPr lang="es-ES" altLang="es-ES" dirty="0"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50A93B-880C-415F-F02F-2833B7954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2" y="2366593"/>
            <a:ext cx="6277963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DAF84F9F-DF40-6247-4686-D55F29E4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D4F56FD0-7C1F-7B35-A282-3CF7FDCA37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1FCAE4-0123-A613-C86F-3ADDB0E33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75" y="849307"/>
            <a:ext cx="3842475" cy="26102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Tipos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effectLst/>
                <a:cs typeface="Arial" panose="020B0604020202020204" pitchFamily="34" charset="0"/>
              </a:rPr>
              <a:t>Una función </a:t>
            </a:r>
            <a:r>
              <a:rPr lang="es-ES" b="1" i="0" dirty="0">
                <a:effectLst/>
                <a:cs typeface="Arial" panose="020B0604020202020204" pitchFamily="34" charset="0"/>
              </a:rPr>
              <a:t>logarítmica</a:t>
            </a:r>
            <a:r>
              <a:rPr lang="es-ES" b="0" i="0" dirty="0">
                <a:effectLst/>
                <a:cs typeface="Arial" panose="020B0604020202020204" pitchFamily="34" charset="0"/>
              </a:rPr>
              <a:t> está formada por un logaritmo de base a, y es de la forma:</a:t>
            </a:r>
          </a:p>
          <a:p>
            <a:pPr algn="just"/>
            <a:endParaRPr lang="es-ES" b="0" i="0" dirty="0"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effectLst/>
                <a:cs typeface="Arial" panose="020B0604020202020204" pitchFamily="34" charset="0"/>
              </a:rPr>
              <a:t>siendo a un real positivo, a &gt; 0, y diferente de 1, a ≠ 1.</a:t>
            </a:r>
          </a:p>
          <a:p>
            <a:pPr algn="just"/>
            <a:endParaRPr lang="es-ES" b="0" i="0" dirty="0"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effectLst/>
                <a:cs typeface="Arial" panose="020B0604020202020204" pitchFamily="34" charset="0"/>
              </a:rPr>
              <a:t>Cuando 0 &lt; a &lt; 1, entonces la función logarítmica es una función decreciente y cuando a &gt; 1, entonces es una función creciente.</a:t>
            </a:r>
            <a:endParaRPr lang="es-ES" altLang="es-ES" dirty="0"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1C925D-EF27-6E43-0C93-65A6A4A6B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475" y="1653834"/>
            <a:ext cx="1352550" cy="2952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FF656AB-1557-608A-4636-84DC1FBB6ADC}"/>
              </a:ext>
            </a:extLst>
          </p:cNvPr>
          <p:cNvSpPr txBox="1"/>
          <p:nvPr/>
        </p:nvSpPr>
        <p:spPr>
          <a:xfrm>
            <a:off x="367575" y="369156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 función logarítmica es la inversa de la función exponencial.</a:t>
            </a:r>
          </a:p>
        </p:txBody>
      </p:sp>
    </p:spTree>
    <p:extLst>
      <p:ext uri="{BB962C8B-B14F-4D97-AF65-F5344CB8AC3E}">
        <p14:creationId xmlns:p14="http://schemas.microsoft.com/office/powerpoint/2010/main" val="98108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4010151-D4F5-2853-A27C-E608147664A1}"/>
              </a:ext>
            </a:extLst>
          </p:cNvPr>
          <p:cNvSpPr txBox="1"/>
          <p:nvPr/>
        </p:nvSpPr>
        <p:spPr>
          <a:xfrm>
            <a:off x="582840" y="1542653"/>
            <a:ext cx="76239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Sea A={3,4} y B={5,6,7}, representar gráficamente el producto cartesiano de A x B, con una tabla cartesiana, un diagrama de flechas, diagrama cartesiano y un diagrama de árbol. Hallamos el producto cartesiano de A x B ={(3,5),(3,6),(3,7),(4,5),(4,6),(4,7)}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31" name="Picture 7">
            <a:hlinkClick r:id="rId4"/>
            <a:extLst>
              <a:ext uri="{FF2B5EF4-FFF2-40B4-BE49-F238E27FC236}">
                <a16:creationId xmlns:a16="http://schemas.microsoft.com/office/drawing/2014/main" id="{AFEE6A97-908D-20BE-2C4B-684F3D1D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" y="3265805"/>
            <a:ext cx="2381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763FB9A-4615-C1AA-C0B2-077AAF408516}"/>
              </a:ext>
            </a:extLst>
          </p:cNvPr>
          <p:cNvSpPr txBox="1"/>
          <p:nvPr/>
        </p:nvSpPr>
        <p:spPr>
          <a:xfrm>
            <a:off x="1162050" y="2652356"/>
            <a:ext cx="1737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Tabla cartesiana: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8E35FEE-8528-0871-455E-F40253A67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847" y="3013829"/>
            <a:ext cx="2402333" cy="161837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4445A39-FFD1-8528-149D-9522755E563A}"/>
              </a:ext>
            </a:extLst>
          </p:cNvPr>
          <p:cNvSpPr txBox="1"/>
          <p:nvPr/>
        </p:nvSpPr>
        <p:spPr>
          <a:xfrm>
            <a:off x="4572000" y="2554407"/>
            <a:ext cx="21678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Diagrama con flechas: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39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560CDBC9-F59F-6F7E-4CB9-89C53D0BB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6B527C01-B658-346E-EA04-FD906B9197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E0DA5-84B5-B839-227E-4CC3065EA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75" y="1105112"/>
            <a:ext cx="8056425" cy="1317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b="1" dirty="0">
                <a:cs typeface="Arial" panose="020B0604020202020204" pitchFamily="34" charset="0"/>
              </a:rPr>
              <a:t>Operaciones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El valor de la </a:t>
            </a:r>
            <a:r>
              <a:rPr lang="es-ES" b="1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suma (o adición) de dos funciones</a:t>
            </a:r>
            <a:r>
              <a:rPr lang="es-ES" b="0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 es igual a la suma del valor de cada función. Es decir, para calcular la imagen de una función suma basta con sumar las imágenes de las funciones que intervienen en la operación.</a:t>
            </a:r>
            <a:endParaRPr lang="es-ES" altLang="es-ES" dirty="0"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9DCCDA-D60E-4B14-077C-8540C5F8E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9" t="40828" r="40575" b="49865"/>
          <a:stretch/>
        </p:blipFill>
        <p:spPr>
          <a:xfrm>
            <a:off x="590550" y="2571750"/>
            <a:ext cx="3028950" cy="7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80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D97FAAFC-A702-8FDD-542A-8AAEC6437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28AA8D35-A2BA-B959-00AC-B0952E2894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53A2C4-9D5F-E814-6886-EF818AA7A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75" y="1212834"/>
            <a:ext cx="8056425" cy="1102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b="1" dirty="0">
                <a:cs typeface="Arial" panose="020B0604020202020204" pitchFamily="34" charset="0"/>
              </a:rPr>
              <a:t>Operaciones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0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La imagen de la </a:t>
            </a:r>
            <a:r>
              <a:rPr lang="es-ES" b="1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resta (o diferencia) de dos funciones</a:t>
            </a:r>
            <a:r>
              <a:rPr lang="es-ES" b="0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 es la resta de las imágenes de cada función que participa en la operación: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B9F1F-9CCF-4E2D-A109-188EC7350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82" t="50549" r="38334" b="41951"/>
          <a:stretch/>
        </p:blipFill>
        <p:spPr>
          <a:xfrm>
            <a:off x="367575" y="3000375"/>
            <a:ext cx="3415813" cy="6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26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A290E849-3095-B8F1-27BC-2AD705FAD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8BF2A1E5-F180-06E3-D184-ADF686D1AD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93DDCA-CFC6-0537-233E-3BC0CA32E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75" y="1212834"/>
            <a:ext cx="8056425" cy="1102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b="1" dirty="0">
                <a:cs typeface="Arial" panose="020B0604020202020204" pitchFamily="34" charset="0"/>
              </a:rPr>
              <a:t>Operaciones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b="1" dirty="0"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0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Para calcular el </a:t>
            </a:r>
            <a:r>
              <a:rPr lang="es-ES" b="1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producto o (multiplicación) de dos funciones</a:t>
            </a:r>
            <a:r>
              <a:rPr lang="es-ES" b="0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, simplemente debemos multiplicar las expresiones de cada función.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F672A9-2A11-9D17-A55B-87ED4AB1C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91" t="41284" r="37707" b="48790"/>
          <a:stretch/>
        </p:blipFill>
        <p:spPr>
          <a:xfrm>
            <a:off x="720000" y="2933700"/>
            <a:ext cx="2945842" cy="5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19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FA207FE2-83EF-63F2-A403-EB1FD47F8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925877BB-CADE-FC8B-45AA-00AE83A8CB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C0FB79-9B4D-D910-BDF8-2F049830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75" y="1212834"/>
            <a:ext cx="8056425" cy="1102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b="1" dirty="0">
                <a:cs typeface="Arial" panose="020B0604020202020204" pitchFamily="34" charset="0"/>
              </a:rPr>
              <a:t>Operaciones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0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El resultado numérico de una </a:t>
            </a:r>
            <a:r>
              <a:rPr lang="es-ES" b="1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división (o cociente) de dos funciones</a:t>
            </a:r>
            <a:r>
              <a:rPr lang="es-ES" b="0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 corresponde a la siguiente ecuación:</a:t>
            </a:r>
            <a:endParaRPr lang="es-ES" altLang="es-ES" b="1" dirty="0"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671719-120A-C8C3-3A51-1F0184323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53" t="36475" r="41475" b="51501"/>
          <a:stretch/>
        </p:blipFill>
        <p:spPr>
          <a:xfrm>
            <a:off x="720000" y="2828518"/>
            <a:ext cx="2114550" cy="6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56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>
          <a:extLst>
            <a:ext uri="{FF2B5EF4-FFF2-40B4-BE49-F238E27FC236}">
              <a16:creationId xmlns:a16="http://schemas.microsoft.com/office/drawing/2014/main" id="{5CAFEA26-193B-08DF-7543-341DE78C9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>
            <a:extLst>
              <a:ext uri="{FF2B5EF4-FFF2-40B4-BE49-F238E27FC236}">
                <a16:creationId xmlns:a16="http://schemas.microsoft.com/office/drawing/2014/main" id="{3956185F-5D50-2116-F24A-CCEF56CFFD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E1D5CE-4F3B-04BE-FA31-5B44184F0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75" y="889669"/>
            <a:ext cx="8056425" cy="17484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b="1" dirty="0">
                <a:cs typeface="Arial" panose="020B0604020202020204" pitchFamily="34" charset="0"/>
              </a:rPr>
              <a:t>Operaciones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de funciones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 fontAlgn="base"/>
            <a:r>
              <a:rPr lang="es-ES" b="0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La composición de funciones es la operación más difícil de resolver, porque es el concepto más complicado.</a:t>
            </a:r>
          </a:p>
          <a:p>
            <a:pPr algn="just" fontAlgn="base"/>
            <a:r>
              <a:rPr lang="es-ES" b="0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La </a:t>
            </a:r>
            <a:r>
              <a:rPr lang="es-ES" b="1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composición de funciones</a:t>
            </a:r>
            <a:r>
              <a:rPr lang="es-ES" b="0" i="0" dirty="0">
                <a:solidFill>
                  <a:srgbClr val="161616"/>
                </a:solidFill>
                <a:effectLst/>
                <a:cs typeface="Arial" panose="020B0604020202020204" pitchFamily="34" charset="0"/>
              </a:rPr>
              <a:t> consiste en la aplicación sucesiva de dos funciones. Algebraicamente, la composición de dos funciones se expresa de la siguiente manera: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1D57EC-4392-19DE-FCD8-62BC561CD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91" t="51482" r="40850" b="39420"/>
          <a:stretch/>
        </p:blipFill>
        <p:spPr>
          <a:xfrm>
            <a:off x="600075" y="3082793"/>
            <a:ext cx="2124075" cy="5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7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4010151-D4F5-2853-A27C-E608147664A1}"/>
              </a:ext>
            </a:extLst>
          </p:cNvPr>
          <p:cNvSpPr txBox="1"/>
          <p:nvPr/>
        </p:nvSpPr>
        <p:spPr>
          <a:xfrm>
            <a:off x="582840" y="1542653"/>
            <a:ext cx="76239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Sea A={3,4} y B={5,6,7}, representar gráficamente el producto cartesiano de A x B, con una tabla cartesiana, un diagrama de flechas, diagrama cartesiano y un diagrama de árbol. Hallamos el producto cartesiano de A x B ={(3,5),(3,6),(3,7),(4,5),(4,6),(4,7)}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F2BFAD-5F6F-F9C0-36B1-D0D7F4540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45" y="2968102"/>
            <a:ext cx="2311825" cy="19390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D1822E2-D084-C5C1-66BA-3A424A229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730" y="2571750"/>
            <a:ext cx="2311825" cy="21753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0E6C549-C507-8B56-72FF-4A9464B1D315}"/>
              </a:ext>
            </a:extLst>
          </p:cNvPr>
          <p:cNvSpPr txBox="1"/>
          <p:nvPr/>
        </p:nvSpPr>
        <p:spPr>
          <a:xfrm>
            <a:off x="5035730" y="2263974"/>
            <a:ext cx="20231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Diagrama de árbol: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7F0614-0702-4269-30BB-864A22445DAD}"/>
              </a:ext>
            </a:extLst>
          </p:cNvPr>
          <p:cNvSpPr txBox="1"/>
          <p:nvPr/>
        </p:nvSpPr>
        <p:spPr>
          <a:xfrm>
            <a:off x="1334345" y="2554407"/>
            <a:ext cx="20231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Diagrama cartesiano: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8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172AB0A-FC94-4B2E-9224-3235CCAF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45" y="1178961"/>
            <a:ext cx="4600545" cy="30411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Función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Una 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función f 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es una regla que asigna a cada valor de 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x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 de un subconjunto de 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los números Reales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 un único valor de 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y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Se escribe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                      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siendo 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y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 la imagen de 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x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 bajo 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f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Básicamente una 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función 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es la relación que existe entre dos conjuntos, donde uno de ellos es nuestro 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punto de partida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 (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variable X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) el cual al sufrir una transformación o aplicación de una 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regla f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, obtiene su reflejo o imagen en otro conjunto que podemos llamar 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punto de llegada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 (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variable y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).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97BE8A-BBC0-E71B-A4FA-7097CDFC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08" y="2013081"/>
            <a:ext cx="718712" cy="3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343B70-C4E2-1F5A-EDA3-80A0079C6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597" y="1648115"/>
            <a:ext cx="3407093" cy="25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9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8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172AB0A-FC94-4B2E-9224-3235CCAF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62" y="1212442"/>
            <a:ext cx="7926675" cy="23948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Dominio y Recorrido</a:t>
            </a:r>
          </a:p>
          <a:p>
            <a:pPr algn="just"/>
            <a:endParaRPr lang="es-ES" b="1" i="0" dirty="0">
              <a:solidFill>
                <a:srgbClr val="303030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El subconjunto de </a:t>
            </a:r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R</a:t>
            </a:r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 para los cuales está definida la función, se denomina </a:t>
            </a:r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dominio de f</a:t>
            </a:r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, y se denota </a:t>
            </a:r>
            <a:r>
              <a:rPr lang="es-ES" b="1" i="0" dirty="0" err="1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Df</a:t>
            </a:r>
            <a:endParaRPr lang="es-ES" b="0" i="0" dirty="0">
              <a:solidFill>
                <a:srgbClr val="303030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Los valores que toma la imagen conforman un subconjunto denominado </a:t>
            </a:r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imagen, rango o recorrido de f</a:t>
            </a:r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, y se denota </a:t>
            </a:r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Rf</a:t>
            </a:r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En términos más simples, el </a:t>
            </a:r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dominio </a:t>
            </a:r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corresponde a lo que yo manejo, es decir de donde yo vengo, y el </a:t>
            </a:r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recorrido </a:t>
            </a:r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es hacia donde yo voy.</a:t>
            </a:r>
          </a:p>
          <a:p>
            <a:pPr algn="just"/>
            <a:r>
              <a:rPr lang="es-ES" dirty="0">
                <a:solidFill>
                  <a:srgbClr val="303030"/>
                </a:solidFill>
                <a:cs typeface="Arial" panose="020B0604020202020204" pitchFamily="34" charset="0"/>
              </a:rPr>
              <a:t>No existen dos pares ordenados diferentes con la misma primera coordenada.</a:t>
            </a:r>
            <a:endParaRPr lang="es-ES" b="0" i="0" dirty="0">
              <a:solidFill>
                <a:srgbClr val="30303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822AB3-06E0-1419-3E33-02C2215E8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974" y="3430995"/>
            <a:ext cx="52387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0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pic>
        <p:nvPicPr>
          <p:cNvPr id="2" name="Picture 2" descr="Inicio » Universidad Nacional de Chimborazo">
            <a:extLst>
              <a:ext uri="{FF2B5EF4-FFF2-40B4-BE49-F238E27FC236}">
                <a16:creationId xmlns:a16="http://schemas.microsoft.com/office/drawing/2014/main" id="{1E05A0A7-8F55-DE22-CB97-7517D9D1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5" y="445025"/>
            <a:ext cx="2667000" cy="8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172AB0A-FC94-4B2E-9224-3235CCAF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970" y="1948627"/>
            <a:ext cx="3037507" cy="19639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9025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Una </a:t>
            </a:r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función </a:t>
            </a:r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es una </a:t>
            </a:r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relación de dependencia</a:t>
            </a:r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 entre dos conjuntos. Un conjunto será nuestro punto de partida (</a:t>
            </a:r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dominio</a:t>
            </a:r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) y el otro será nuestro punto de llegada (</a:t>
            </a:r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recorrido o imagen</a:t>
            </a:r>
            <a:r>
              <a:rPr lang="es-ES" b="0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), cuya relación no es más que la aplicación de una </a:t>
            </a:r>
            <a:r>
              <a:rPr lang="es-ES" b="1" i="0" dirty="0">
                <a:solidFill>
                  <a:srgbClr val="303030"/>
                </a:solidFill>
                <a:effectLst/>
                <a:cs typeface="Arial" panose="020B0604020202020204" pitchFamily="34" charset="0"/>
              </a:rPr>
              <a:t>regla o transformación f.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422805-3F69-7127-5B49-47728FAB6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45" y="731375"/>
            <a:ext cx="4666403" cy="38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8D9A56-1799-4B78-920F-9D30813A2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445025"/>
            <a:ext cx="5109210" cy="45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CONTENU DE CE MODÈLE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30601D-79C5-D8EF-7525-5B4B4D16A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75" t="17540" r="21750" b="6646"/>
          <a:stretch/>
        </p:blipFill>
        <p:spPr>
          <a:xfrm>
            <a:off x="260710" y="1017725"/>
            <a:ext cx="4551320" cy="36690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0CD463-D644-BF8C-8838-FAF7BC463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25" t="13538" r="20625" b="12203"/>
          <a:stretch/>
        </p:blipFill>
        <p:spPr>
          <a:xfrm>
            <a:off x="5054240" y="1668778"/>
            <a:ext cx="3747056" cy="27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079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10595</TotalTime>
  <Words>1625</Words>
  <Application>Microsoft Office PowerPoint</Application>
  <PresentationFormat>Presentación en pantalla (16:9)</PresentationFormat>
  <Paragraphs>159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5" baseType="lpstr">
      <vt:lpstr>Alegreya Sans</vt:lpstr>
      <vt:lpstr>-apple-system</vt:lpstr>
      <vt:lpstr>Arial</vt:lpstr>
      <vt:lpstr>Gill Sans MT</vt:lpstr>
      <vt:lpstr>KaTeX_Main</vt:lpstr>
      <vt:lpstr>KaTeX_Math</vt:lpstr>
      <vt:lpstr>Open Sans</vt:lpstr>
      <vt:lpstr>Roboto</vt:lpstr>
      <vt:lpstr>Roboto Condensed Light</vt:lpstr>
      <vt:lpstr>Wingdings 2</vt:lpstr>
      <vt:lpstr>Dividendo</vt:lpstr>
      <vt:lpstr>FUNCIONES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  <vt:lpstr>CONTENU DE CE MODÈLE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LÓGICA MATEMÁTICA Y CONJUNTOS</dc:title>
  <dc:creator>Angelita</dc:creator>
  <cp:lastModifiedBy>Angelita</cp:lastModifiedBy>
  <cp:revision>54</cp:revision>
  <dcterms:modified xsi:type="dcterms:W3CDTF">2024-02-09T13:26:29Z</dcterms:modified>
</cp:coreProperties>
</file>