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4257" r:id="rId1"/>
  </p:sldMasterIdLst>
  <p:notesMasterIdLst>
    <p:notesMasterId r:id="rId16"/>
  </p:notesMasterIdLst>
  <p:sldIdLst>
    <p:sldId id="256" r:id="rId2"/>
    <p:sldId id="391" r:id="rId3"/>
    <p:sldId id="397" r:id="rId4"/>
    <p:sldId id="415" r:id="rId5"/>
    <p:sldId id="416" r:id="rId6"/>
    <p:sldId id="418" r:id="rId7"/>
    <p:sldId id="417" r:id="rId8"/>
    <p:sldId id="419" r:id="rId9"/>
    <p:sldId id="420" r:id="rId10"/>
    <p:sldId id="421" r:id="rId11"/>
    <p:sldId id="422" r:id="rId12"/>
    <p:sldId id="423" r:id="rId13"/>
    <p:sldId id="426" r:id="rId14"/>
    <p:sldId id="432"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454">
          <p15:clr>
            <a:srgbClr val="9AA0A6"/>
          </p15:clr>
        </p15:guide>
        <p15:guide id="2" pos="5306">
          <p15:clr>
            <a:srgbClr val="9AA0A6"/>
          </p15:clr>
        </p15:guide>
        <p15:guide id="3" orient="horz" pos="336">
          <p15:clr>
            <a:srgbClr val="9AA0A6"/>
          </p15:clr>
        </p15:guide>
        <p15:guide id="4" orient="horz" pos="290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CD4076F-96DD-4DE7-82BB-9618CF2FBEE7}">
  <a:tblStyle styleId="{9CD4076F-96DD-4DE7-82BB-9618CF2FBEE7}"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53" autoAdjust="0"/>
    <p:restoredTop sz="89538" autoAdjust="0"/>
  </p:normalViewPr>
  <p:slideViewPr>
    <p:cSldViewPr snapToGrid="0">
      <p:cViewPr varScale="1">
        <p:scale>
          <a:sx n="84" d="100"/>
          <a:sy n="84" d="100"/>
        </p:scale>
        <p:origin x="1332" y="90"/>
      </p:cViewPr>
      <p:guideLst>
        <p:guide pos="454"/>
        <p:guide pos="5306"/>
        <p:guide orient="horz" pos="336"/>
        <p:guide orient="horz" pos="290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7"/>
        <p:cNvGrpSpPr/>
        <p:nvPr/>
      </p:nvGrpSpPr>
      <p:grpSpPr>
        <a:xfrm>
          <a:off x="0" y="0"/>
          <a:ext cx="0" cy="0"/>
          <a:chOff x="0" y="0"/>
          <a:chExt cx="0" cy="0"/>
        </a:xfrm>
      </p:grpSpPr>
      <p:sp>
        <p:nvSpPr>
          <p:cNvPr id="348" name="Google Shape;34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9" name="Google Shape;34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gd49886441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8" name="Google Shape;358;gd49886441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825860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gd49886441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8" name="Google Shape;358;gd49886441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249833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gd49886441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8" name="Google Shape;358;gd49886441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142627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gd49886441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8" name="Google Shape;358;gd49886441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920077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gd49886441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8" name="Google Shape;358;gd49886441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08928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7"/>
        <p:cNvGrpSpPr/>
        <p:nvPr/>
      </p:nvGrpSpPr>
      <p:grpSpPr>
        <a:xfrm>
          <a:off x="0" y="0"/>
          <a:ext cx="0" cy="0"/>
          <a:chOff x="0" y="0"/>
          <a:chExt cx="0" cy="0"/>
        </a:xfrm>
      </p:grpSpPr>
      <p:sp>
        <p:nvSpPr>
          <p:cNvPr id="348" name="Google Shape;34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9" name="Google Shape;34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82767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gd49886441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8" name="Google Shape;358;gd49886441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25931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gd49886441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8" name="Google Shape;358;gd49886441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715729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gd49886441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8" name="Google Shape;358;gd49886441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061942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gd49886441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8" name="Google Shape;358;gd49886441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03961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gd49886441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8" name="Google Shape;358;gd49886441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21097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gd49886441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8" name="Google Shape;358;gd49886441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98627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gd49886441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8" name="Google Shape;358;gd49886441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08217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34900" y="2314324"/>
            <a:ext cx="8447150" cy="24786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435894" y="765324"/>
            <a:ext cx="8245162" cy="1106260"/>
          </a:xfrm>
          <a:effectLst/>
        </p:spPr>
        <p:txBody>
          <a:bodyPr anchor="b">
            <a:normAutofit/>
          </a:bodyPr>
          <a:lstStyle>
            <a:lvl1pPr>
              <a:defRPr sz="27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435895" y="1871584"/>
            <a:ext cx="8245160" cy="442741"/>
          </a:xfrm>
        </p:spPr>
        <p:txBody>
          <a:bodyPr anchor="t">
            <a:normAutofit/>
          </a:bodyPr>
          <a:lstStyle>
            <a:lvl1pPr marL="0" indent="0" algn="l">
              <a:buNone/>
              <a:defRPr sz="1200" cap="all">
                <a:solidFill>
                  <a:schemeClr val="accent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5704463" y="4467103"/>
            <a:ext cx="2133600" cy="273844"/>
          </a:xfrm>
        </p:spPr>
        <p:txBody>
          <a:bodyPr/>
          <a:lstStyle>
            <a:lvl1pPr>
              <a:defRPr>
                <a:solidFill>
                  <a:schemeClr val="accent1">
                    <a:lumMod val="75000"/>
                    <a:lumOff val="25000"/>
                  </a:schemeClr>
                </a:solidFill>
              </a:defRPr>
            </a:lvl1pPr>
          </a:lstStyle>
          <a:p>
            <a:fld id="{B61BEF0D-F0BB-DE4B-95CE-6DB70DBA9567}" type="datetimeFigureOut">
              <a:rPr lang="en-US" smtClean="0"/>
              <a:pPr/>
              <a:t>5/21/2024</a:t>
            </a:fld>
            <a:endParaRPr lang="en-US" dirty="0"/>
          </a:p>
        </p:txBody>
      </p:sp>
      <p:sp>
        <p:nvSpPr>
          <p:cNvPr id="5" name="Footer Placeholder 4"/>
          <p:cNvSpPr>
            <a:spLocks noGrp="1"/>
          </p:cNvSpPr>
          <p:nvPr>
            <p:ph type="ftr" sz="quarter" idx="11"/>
          </p:nvPr>
        </p:nvSpPr>
        <p:spPr>
          <a:xfrm>
            <a:off x="435894" y="4463859"/>
            <a:ext cx="5187908" cy="273844"/>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7918725" y="4467103"/>
            <a:ext cx="762330" cy="273844"/>
          </a:xfrm>
        </p:spPr>
        <p:txBody>
          <a:bodyPr/>
          <a:lstStyle>
            <a:lvl1pPr>
              <a:defRPr>
                <a:solidFill>
                  <a:schemeClr val="accent1">
                    <a:lumMod val="75000"/>
                    <a:lumOff val="25000"/>
                  </a:schemeClr>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827864325"/>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8" name="Rectangle 7"/>
          <p:cNvSpPr>
            <a:spLocks noChangeAspect="1"/>
          </p:cNvSpPr>
          <p:nvPr/>
        </p:nvSpPr>
        <p:spPr>
          <a:xfrm>
            <a:off x="330214" y="460805"/>
            <a:ext cx="8482004" cy="891974"/>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435894" y="526617"/>
            <a:ext cx="8272212" cy="760350"/>
          </a:xfr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808431591"/>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a:spLocks noChangeAspect="1"/>
          </p:cNvSpPr>
          <p:nvPr/>
        </p:nvSpPr>
        <p:spPr>
          <a:xfrm>
            <a:off x="6629401" y="449794"/>
            <a:ext cx="2180113" cy="436271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1" y="506795"/>
            <a:ext cx="1503123" cy="3887305"/>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81193" y="506795"/>
            <a:ext cx="5922209" cy="3887305"/>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6745255" y="4467103"/>
            <a:ext cx="996106" cy="273844"/>
          </a:xfrm>
        </p:spPr>
        <p:txBody>
          <a:bodyPr/>
          <a:lstStyle>
            <a:lvl1pPr>
              <a:defRPr>
                <a:solidFill>
                  <a:schemeClr val="accent1">
                    <a:lumMod val="75000"/>
                    <a:lumOff val="25000"/>
                  </a:schemeClr>
                </a:solidFill>
              </a:defRPr>
            </a:lvl1pPr>
          </a:lstStyle>
          <a:p>
            <a:fld id="{B61BEF0D-F0BB-DE4B-95CE-6DB70DBA9567}" type="datetimeFigureOut">
              <a:rPr lang="en-US" smtClean="0"/>
              <a:pPr/>
              <a:t>5/21/2024</a:t>
            </a:fld>
            <a:endParaRPr lang="en-US" dirty="0"/>
          </a:p>
        </p:txBody>
      </p:sp>
      <p:sp>
        <p:nvSpPr>
          <p:cNvPr id="5" name="Footer Placeholder 4"/>
          <p:cNvSpPr>
            <a:spLocks noGrp="1"/>
          </p:cNvSpPr>
          <p:nvPr>
            <p:ph type="ftr" sz="quarter" idx="11"/>
          </p:nvPr>
        </p:nvSpPr>
        <p:spPr>
          <a:xfrm>
            <a:off x="581193" y="4463859"/>
            <a:ext cx="5922209" cy="273844"/>
          </a:xfrm>
        </p:spPr>
        <p:txBody>
          <a:bodyPr/>
          <a:lstStyle/>
          <a:p>
            <a:endParaRPr lang="en-US" dirty="0"/>
          </a:p>
        </p:txBody>
      </p:sp>
      <p:sp>
        <p:nvSpPr>
          <p:cNvPr id="6" name="Slide Number Placeholder 5"/>
          <p:cNvSpPr>
            <a:spLocks noGrp="1"/>
          </p:cNvSpPr>
          <p:nvPr>
            <p:ph type="sldNum" sz="quarter" idx="12"/>
          </p:nvPr>
        </p:nvSpPr>
        <p:spPr>
          <a:xfrm>
            <a:off x="7834962" y="4467103"/>
            <a:ext cx="873146" cy="273844"/>
          </a:xfrm>
        </p:spPr>
        <p:txBody>
          <a:bodyPr/>
          <a:lstStyle>
            <a:lvl1pPr>
              <a:defRPr>
                <a:solidFill>
                  <a:schemeClr val="accent1">
                    <a:lumMod val="75000"/>
                    <a:lumOff val="25000"/>
                  </a:schemeClr>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60556890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7"/>
        <p:cNvGrpSpPr/>
        <p:nvPr/>
      </p:nvGrpSpPr>
      <p:grpSpPr>
        <a:xfrm>
          <a:off x="0" y="0"/>
          <a:ext cx="0" cy="0"/>
          <a:chOff x="0" y="0"/>
          <a:chExt cx="0" cy="0"/>
        </a:xfrm>
      </p:grpSpPr>
      <p:sp>
        <p:nvSpPr>
          <p:cNvPr id="19" name="Google Shape;19;p4"/>
          <p:cNvSpPr txBox="1">
            <a:spLocks noGrp="1"/>
          </p:cNvSpPr>
          <p:nvPr>
            <p:ph type="title"/>
          </p:nvPr>
        </p:nvSpPr>
        <p:spPr>
          <a:xfrm>
            <a:off x="720000" y="445025"/>
            <a:ext cx="77040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20" name="Google Shape;20;p4"/>
          <p:cNvSpPr txBox="1">
            <a:spLocks noGrp="1"/>
          </p:cNvSpPr>
          <p:nvPr>
            <p:ph type="body" idx="1"/>
          </p:nvPr>
        </p:nvSpPr>
        <p:spPr>
          <a:xfrm>
            <a:off x="720000" y="1152475"/>
            <a:ext cx="7704000" cy="3416400"/>
          </a:xfrm>
          <a:prstGeom prst="rect">
            <a:avLst/>
          </a:prstGeom>
        </p:spPr>
        <p:txBody>
          <a:bodyPr spcFirstLastPara="1" wrap="square" lIns="91425" tIns="91425" rIns="91425" bIns="91425" anchor="ctr" anchorCtr="0">
            <a:noAutofit/>
          </a:bodyPr>
          <a:lstStyle>
            <a:lvl1pPr marL="457200" lvl="0" indent="-292100" rtl="0">
              <a:spcBef>
                <a:spcPts val="0"/>
              </a:spcBef>
              <a:spcAft>
                <a:spcPts val="0"/>
              </a:spcAft>
              <a:buClr>
                <a:srgbClr val="434343"/>
              </a:buClr>
              <a:buSzPts val="1000"/>
              <a:buAutoNum type="arabicPeriod"/>
              <a:defRPr sz="1000">
                <a:solidFill>
                  <a:schemeClr val="dk1"/>
                </a:solidFill>
              </a:defRPr>
            </a:lvl1pPr>
            <a:lvl2pPr marL="914400" lvl="1" indent="-292100" rtl="0">
              <a:lnSpc>
                <a:spcPct val="115000"/>
              </a:lnSpc>
              <a:spcBef>
                <a:spcPts val="0"/>
              </a:spcBef>
              <a:spcAft>
                <a:spcPts val="0"/>
              </a:spcAft>
              <a:buClr>
                <a:srgbClr val="434343"/>
              </a:buClr>
              <a:buSzPts val="1000"/>
              <a:buFont typeface="Roboto Condensed Light"/>
              <a:buAutoNum type="alphaLcPeriod"/>
              <a:defRPr sz="1000">
                <a:solidFill>
                  <a:schemeClr val="dk1"/>
                </a:solidFill>
              </a:defRPr>
            </a:lvl2pPr>
            <a:lvl3pPr marL="1371600" lvl="2" indent="-292100" rtl="0">
              <a:lnSpc>
                <a:spcPct val="115000"/>
              </a:lnSpc>
              <a:spcBef>
                <a:spcPts val="0"/>
              </a:spcBef>
              <a:spcAft>
                <a:spcPts val="0"/>
              </a:spcAft>
              <a:buClr>
                <a:srgbClr val="434343"/>
              </a:buClr>
              <a:buSzPts val="1000"/>
              <a:buFont typeface="Roboto Condensed Light"/>
              <a:buAutoNum type="romanLcPeriod"/>
              <a:defRPr sz="1000">
                <a:solidFill>
                  <a:schemeClr val="dk1"/>
                </a:solidFill>
              </a:defRPr>
            </a:lvl3pPr>
            <a:lvl4pPr marL="1828800" lvl="3" indent="-292100" rtl="0">
              <a:lnSpc>
                <a:spcPct val="115000"/>
              </a:lnSpc>
              <a:spcBef>
                <a:spcPts val="0"/>
              </a:spcBef>
              <a:spcAft>
                <a:spcPts val="0"/>
              </a:spcAft>
              <a:buClr>
                <a:srgbClr val="434343"/>
              </a:buClr>
              <a:buSzPts val="1000"/>
              <a:buFont typeface="Roboto Condensed Light"/>
              <a:buAutoNum type="arabicPeriod"/>
              <a:defRPr sz="1000">
                <a:solidFill>
                  <a:schemeClr val="dk1"/>
                </a:solidFill>
              </a:defRPr>
            </a:lvl4pPr>
            <a:lvl5pPr marL="2286000" lvl="4" indent="-292100" rtl="0">
              <a:lnSpc>
                <a:spcPct val="115000"/>
              </a:lnSpc>
              <a:spcBef>
                <a:spcPts val="0"/>
              </a:spcBef>
              <a:spcAft>
                <a:spcPts val="0"/>
              </a:spcAft>
              <a:buClr>
                <a:srgbClr val="434343"/>
              </a:buClr>
              <a:buSzPts val="1000"/>
              <a:buFont typeface="Roboto Condensed Light"/>
              <a:buAutoNum type="alphaLcPeriod"/>
              <a:defRPr sz="1000">
                <a:solidFill>
                  <a:schemeClr val="dk1"/>
                </a:solidFill>
              </a:defRPr>
            </a:lvl5pPr>
            <a:lvl6pPr marL="2743200" lvl="5" indent="-292100" rtl="0">
              <a:lnSpc>
                <a:spcPct val="115000"/>
              </a:lnSpc>
              <a:spcBef>
                <a:spcPts val="0"/>
              </a:spcBef>
              <a:spcAft>
                <a:spcPts val="0"/>
              </a:spcAft>
              <a:buClr>
                <a:srgbClr val="434343"/>
              </a:buClr>
              <a:buSzPts val="1000"/>
              <a:buFont typeface="Roboto Condensed Light"/>
              <a:buAutoNum type="romanLcPeriod"/>
              <a:defRPr sz="1000">
                <a:solidFill>
                  <a:schemeClr val="dk1"/>
                </a:solidFill>
              </a:defRPr>
            </a:lvl6pPr>
            <a:lvl7pPr marL="3200400" lvl="6" indent="-292100" rtl="0">
              <a:lnSpc>
                <a:spcPct val="115000"/>
              </a:lnSpc>
              <a:spcBef>
                <a:spcPts val="0"/>
              </a:spcBef>
              <a:spcAft>
                <a:spcPts val="0"/>
              </a:spcAft>
              <a:buClr>
                <a:srgbClr val="434343"/>
              </a:buClr>
              <a:buSzPts val="1000"/>
              <a:buFont typeface="Roboto Condensed Light"/>
              <a:buAutoNum type="arabicPeriod"/>
              <a:defRPr sz="1000">
                <a:solidFill>
                  <a:schemeClr val="dk1"/>
                </a:solidFill>
              </a:defRPr>
            </a:lvl7pPr>
            <a:lvl8pPr marL="3657600" lvl="7" indent="-292100" rtl="0">
              <a:lnSpc>
                <a:spcPct val="115000"/>
              </a:lnSpc>
              <a:spcBef>
                <a:spcPts val="0"/>
              </a:spcBef>
              <a:spcAft>
                <a:spcPts val="0"/>
              </a:spcAft>
              <a:buClr>
                <a:srgbClr val="434343"/>
              </a:buClr>
              <a:buSzPts val="1000"/>
              <a:buFont typeface="Roboto Condensed Light"/>
              <a:buAutoNum type="alphaLcPeriod"/>
              <a:defRPr sz="1000">
                <a:solidFill>
                  <a:schemeClr val="dk1"/>
                </a:solidFill>
              </a:defRPr>
            </a:lvl8pPr>
            <a:lvl9pPr marL="4114800" lvl="8" indent="-292100" rtl="0">
              <a:lnSpc>
                <a:spcPct val="115000"/>
              </a:lnSpc>
              <a:spcBef>
                <a:spcPts val="0"/>
              </a:spcBef>
              <a:spcAft>
                <a:spcPts val="0"/>
              </a:spcAft>
              <a:buClr>
                <a:srgbClr val="434343"/>
              </a:buClr>
              <a:buSzPts val="1000"/>
              <a:buFont typeface="Roboto Condensed Light"/>
              <a:buAutoNum type="romanLcPeriod"/>
              <a:defRPr sz="1000">
                <a:solidFill>
                  <a:schemeClr val="dk1"/>
                </a:solidFill>
              </a:defRPr>
            </a:lvl9pPr>
          </a:lstStyle>
          <a:p>
            <a:endParaRPr/>
          </a:p>
        </p:txBody>
      </p:sp>
    </p:spTree>
    <p:extLst>
      <p:ext uri="{BB962C8B-B14F-4D97-AF65-F5344CB8AC3E}">
        <p14:creationId xmlns:p14="http://schemas.microsoft.com/office/powerpoint/2010/main" val="2247489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Rectangle 6"/>
          <p:cNvSpPr>
            <a:spLocks noChangeAspect="1"/>
          </p:cNvSpPr>
          <p:nvPr/>
        </p:nvSpPr>
        <p:spPr>
          <a:xfrm>
            <a:off x="330214" y="460805"/>
            <a:ext cx="8482004" cy="891974"/>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4" y="526617"/>
            <a:ext cx="8272212" cy="76035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435895" y="1635373"/>
            <a:ext cx="8272211" cy="275872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18725" y="4467103"/>
            <a:ext cx="789381" cy="273844"/>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202413158"/>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8" name="Rectangle 7"/>
          <p:cNvSpPr>
            <a:spLocks noChangeAspect="1"/>
          </p:cNvSpPr>
          <p:nvPr/>
        </p:nvSpPr>
        <p:spPr>
          <a:xfrm>
            <a:off x="335863" y="3856481"/>
            <a:ext cx="8468145" cy="94412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5" y="2282933"/>
            <a:ext cx="8272211" cy="1123130"/>
          </a:xfrm>
        </p:spPr>
        <p:txBody>
          <a:bodyPr anchor="b">
            <a:normAutofit/>
          </a:bodyPr>
          <a:lstStyle>
            <a:lvl1pPr algn="l">
              <a:defRPr sz="2700" b="0" cap="all">
                <a:solidFill>
                  <a:schemeClr val="accent1"/>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35895" y="3406063"/>
            <a:ext cx="8272211" cy="450417"/>
          </a:xfrm>
        </p:spPr>
        <p:txBody>
          <a:bodyPr anchor="t">
            <a:normAutofit/>
          </a:bodyPr>
          <a:lstStyle>
            <a:lvl1pPr marL="0" indent="0" algn="l">
              <a:buNone/>
              <a:defRPr sz="1350" cap="all">
                <a:solidFill>
                  <a:schemeClr val="accent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5/21/2024</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064293427"/>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Rectangle 7"/>
          <p:cNvSpPr>
            <a:spLocks noChangeAspect="1"/>
          </p:cNvSpPr>
          <p:nvPr/>
        </p:nvSpPr>
        <p:spPr>
          <a:xfrm>
            <a:off x="334487" y="454916"/>
            <a:ext cx="8475027" cy="94412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5" y="547244"/>
            <a:ext cx="8272212" cy="741249"/>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35895" y="1671003"/>
            <a:ext cx="4066793" cy="2724785"/>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41313" y="1671003"/>
            <a:ext cx="4066794" cy="2724785"/>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142786476"/>
      </p:ext>
    </p:extLst>
  </p:cSld>
  <p:clrMapOvr>
    <a:masterClrMapping/>
  </p:clrMapOvr>
  <p:hf hdr="0" ftr="0" dt="0"/>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1" name="Rectangle 10"/>
          <p:cNvSpPr>
            <a:spLocks noChangeAspect="1"/>
          </p:cNvSpPr>
          <p:nvPr/>
        </p:nvSpPr>
        <p:spPr>
          <a:xfrm>
            <a:off x="334487" y="454916"/>
            <a:ext cx="8475027" cy="94412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435895" y="547244"/>
            <a:ext cx="8272212" cy="74124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65415" y="1688169"/>
            <a:ext cx="3815306" cy="402004"/>
          </a:xfrm>
        </p:spPr>
        <p:txBody>
          <a:bodyPr anchor="b">
            <a:noAutofit/>
          </a:bodyPr>
          <a:lstStyle>
            <a:lvl1pPr marL="0" indent="0">
              <a:buNone/>
              <a:defRPr sz="1650" b="0">
                <a:solidFill>
                  <a:schemeClr val="accent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35896" y="2194540"/>
            <a:ext cx="4044825" cy="2201249"/>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892802" y="1688169"/>
            <a:ext cx="3815305" cy="415030"/>
          </a:xfrm>
        </p:spPr>
        <p:txBody>
          <a:bodyPr anchor="b">
            <a:noAutofit/>
          </a:bodyPr>
          <a:lstStyle>
            <a:lvl1pPr marL="0" indent="0">
              <a:buNone/>
              <a:defRPr sz="1650" b="0">
                <a:solidFill>
                  <a:schemeClr val="accent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4663282" y="2194540"/>
            <a:ext cx="4044825" cy="2201249"/>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73695311"/>
      </p:ext>
    </p:extLst>
  </p:cSld>
  <p:clrMapOvr>
    <a:masterClrMapping/>
  </p:clrMapOvr>
  <p:hf hdr="0" ftr="0" dt="0"/>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7" name="Rectangle 6"/>
          <p:cNvSpPr>
            <a:spLocks noChangeAspect="1"/>
          </p:cNvSpPr>
          <p:nvPr/>
        </p:nvSpPr>
        <p:spPr>
          <a:xfrm>
            <a:off x="330512" y="454916"/>
            <a:ext cx="8475027" cy="94412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431921" y="547244"/>
            <a:ext cx="8272212" cy="741249"/>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496844057"/>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323042111"/>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Rectangle 8"/>
          <p:cNvSpPr>
            <a:spLocks noChangeAspect="1"/>
          </p:cNvSpPr>
          <p:nvPr/>
        </p:nvSpPr>
        <p:spPr>
          <a:xfrm>
            <a:off x="335863" y="3856480"/>
            <a:ext cx="8473650" cy="9560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4" y="3946722"/>
            <a:ext cx="3682084" cy="517136"/>
          </a:xfrm>
        </p:spPr>
        <p:txBody>
          <a:bodyPr anchor="ctr"/>
          <a:lstStyle>
            <a:lvl1pPr algn="l">
              <a:defRPr sz="1500" b="0">
                <a:solidFill>
                  <a:schemeClr val="accent1">
                    <a:lumMod val="75000"/>
                    <a:lumOff val="25000"/>
                  </a:schemeClr>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5862" y="450900"/>
            <a:ext cx="8469630" cy="3153600"/>
          </a:xfrm>
        </p:spPr>
        <p:txBody>
          <a:bodyPr anchor="ctr">
            <a:normAutofit/>
          </a:bodyPr>
          <a:lstStyle>
            <a:lvl1pPr>
              <a:defRPr sz="1500">
                <a:solidFill>
                  <a:schemeClr val="tx2"/>
                </a:solidFill>
              </a:defRPr>
            </a:lvl1pPr>
            <a:lvl2pPr>
              <a:defRPr sz="1350">
                <a:solidFill>
                  <a:schemeClr val="tx2"/>
                </a:solidFill>
              </a:defRPr>
            </a:lvl2pPr>
            <a:lvl3pPr>
              <a:defRPr sz="1200">
                <a:solidFill>
                  <a:schemeClr val="tx2"/>
                </a:solidFill>
              </a:defRPr>
            </a:lvl3pPr>
            <a:lvl4pPr>
              <a:defRPr sz="1050">
                <a:solidFill>
                  <a:schemeClr val="tx2"/>
                </a:solidFill>
              </a:defRPr>
            </a:lvl4pPr>
            <a:lvl5pPr>
              <a:defRPr sz="1050">
                <a:solidFill>
                  <a:schemeClr val="tx2"/>
                </a:solidFill>
              </a:defRPr>
            </a:lvl5pPr>
            <a:lvl6pPr>
              <a:defRPr sz="1050">
                <a:solidFill>
                  <a:schemeClr val="tx2"/>
                </a:solidFill>
              </a:defRPr>
            </a:lvl6pPr>
            <a:lvl7pPr>
              <a:defRPr sz="1050">
                <a:solidFill>
                  <a:schemeClr val="tx2"/>
                </a:solidFill>
              </a:defRPr>
            </a:lvl7pPr>
            <a:lvl8pPr>
              <a:defRPr sz="1050">
                <a:solidFill>
                  <a:schemeClr val="tx2"/>
                </a:solidFill>
              </a:defRPr>
            </a:lvl8pPr>
            <a:lvl9pPr>
              <a:defRPr sz="1050">
                <a:solidFill>
                  <a:schemeClr val="tx2"/>
                </a:solidFill>
              </a:defRPr>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305618" y="3946723"/>
            <a:ext cx="4402490" cy="517136"/>
          </a:xfrm>
        </p:spPr>
        <p:txBody>
          <a:bodyPr anchor="ctr">
            <a:normAutofit/>
          </a:bodyPr>
          <a:lstStyle>
            <a:lvl1pPr marL="0" indent="0" algn="r">
              <a:buNone/>
              <a:defRPr sz="825">
                <a:solidFill>
                  <a:schemeClr val="bg1"/>
                </a:solidFill>
              </a:defRPr>
            </a:lvl1pPr>
            <a:lvl2pPr marL="342900" indent="0">
              <a:buNone/>
              <a:defRPr sz="825"/>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5/21/2024</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150267268"/>
      </p:ext>
    </p:extLst>
  </p:cSld>
  <p:clrMapOvr>
    <a:masterClrMapping/>
  </p:clrMapOvr>
  <p:hf hdr="0" ftr="0" dt="0"/>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35895" y="3520042"/>
            <a:ext cx="8272212" cy="425054"/>
          </a:xfrm>
        </p:spPr>
        <p:txBody>
          <a:bodyPr anchor="b">
            <a:normAutofit/>
          </a:bodyPr>
          <a:lstStyle>
            <a:lvl1pPr algn="l">
              <a:defRPr sz="1800" b="0">
                <a:solidFill>
                  <a:schemeClr val="accent1"/>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5863" y="449794"/>
            <a:ext cx="8468144" cy="2667939"/>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35894" y="3945096"/>
            <a:ext cx="8272213" cy="449003"/>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5/21/2024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578679214"/>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5894" y="528843"/>
            <a:ext cx="8272212" cy="892166"/>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35894" y="1752002"/>
            <a:ext cx="8272212" cy="2642096"/>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704464" y="4467103"/>
            <a:ext cx="2133599" cy="273844"/>
          </a:xfrm>
          <a:prstGeom prst="rect">
            <a:avLst/>
          </a:prstGeom>
        </p:spPr>
        <p:txBody>
          <a:bodyPr vert="horz" lIns="91440" tIns="45720" rIns="91440" bIns="45720" rtlCol="0" anchor="ctr"/>
          <a:lstStyle>
            <a:lvl1pPr algn="r">
              <a:defRPr sz="675">
                <a:solidFill>
                  <a:schemeClr val="accent2"/>
                </a:solidFill>
              </a:defRPr>
            </a:lvl1pPr>
          </a:lstStyle>
          <a:p>
            <a:fld id="{B61BEF0D-F0BB-DE4B-95CE-6DB70DBA9567}" type="datetimeFigureOut">
              <a:rPr lang="en-US" dirty="0"/>
              <a:pPr/>
              <a:t>5/21/2024</a:t>
            </a:fld>
            <a:endParaRPr lang="en-US" dirty="0"/>
          </a:p>
        </p:txBody>
      </p:sp>
      <p:sp>
        <p:nvSpPr>
          <p:cNvPr id="5" name="Footer Placeholder 4"/>
          <p:cNvSpPr>
            <a:spLocks noGrp="1"/>
          </p:cNvSpPr>
          <p:nvPr>
            <p:ph type="ftr" sz="quarter" idx="3"/>
          </p:nvPr>
        </p:nvSpPr>
        <p:spPr>
          <a:xfrm>
            <a:off x="435894" y="4463859"/>
            <a:ext cx="5187908" cy="273844"/>
          </a:xfrm>
          <a:prstGeom prst="rect">
            <a:avLst/>
          </a:prstGeom>
        </p:spPr>
        <p:txBody>
          <a:bodyPr vert="horz" lIns="91440" tIns="45720" rIns="91440" bIns="45720" rtlCol="0" anchor="ctr"/>
          <a:lstStyle>
            <a:lvl1pPr algn="l">
              <a:defRPr sz="675"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7918725" y="4467103"/>
            <a:ext cx="789383" cy="273844"/>
          </a:xfrm>
          <a:prstGeom prst="rect">
            <a:avLst/>
          </a:prstGeom>
        </p:spPr>
        <p:txBody>
          <a:bodyPr vert="horz" lIns="91440" tIns="45720" rIns="91440" bIns="45720" rtlCol="0" anchor="ctr"/>
          <a:lstStyle>
            <a:lvl1pPr algn="r">
              <a:defRPr sz="675">
                <a:solidFill>
                  <a:schemeClr val="accent2"/>
                </a:solidFill>
              </a:defRPr>
            </a:lvl1pPr>
          </a:lstStyle>
          <a:p>
            <a:fld id="{D57F1E4F-1CFF-5643-939E-217C01CDF565}" type="slidenum">
              <a:rPr lang="en-US" dirty="0"/>
              <a:pPr/>
              <a:t>‹Nº›</a:t>
            </a:fld>
            <a:endParaRPr lang="en-US" dirty="0"/>
          </a:p>
        </p:txBody>
      </p:sp>
      <p:sp>
        <p:nvSpPr>
          <p:cNvPr id="9" name="Rectangle 8"/>
          <p:cNvSpPr/>
          <p:nvPr/>
        </p:nvSpPr>
        <p:spPr>
          <a:xfrm>
            <a:off x="334901" y="342900"/>
            <a:ext cx="2777490" cy="7124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6031610" y="340232"/>
            <a:ext cx="2777490" cy="7391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181373" y="342900"/>
            <a:ext cx="2777490" cy="6858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159931237"/>
      </p:ext>
    </p:extLst>
  </p:cSld>
  <p:clrMap bg1="lt1" tx1="dk1" bg2="lt2" tx2="dk2" accent1="accent1" accent2="accent2" accent3="accent3" accent4="accent4" accent5="accent5" accent6="accent6" hlink="hlink" folHlink="folHlink"/>
  <p:sldLayoutIdLst>
    <p:sldLayoutId id="2147484258" r:id="rId1"/>
    <p:sldLayoutId id="2147484259" r:id="rId2"/>
    <p:sldLayoutId id="2147484260" r:id="rId3"/>
    <p:sldLayoutId id="2147484261" r:id="rId4"/>
    <p:sldLayoutId id="2147484262" r:id="rId5"/>
    <p:sldLayoutId id="2147484263" r:id="rId6"/>
    <p:sldLayoutId id="2147484264" r:id="rId7"/>
    <p:sldLayoutId id="2147484265" r:id="rId8"/>
    <p:sldLayoutId id="2147484266" r:id="rId9"/>
    <p:sldLayoutId id="2147484267" r:id="rId10"/>
    <p:sldLayoutId id="2147484268" r:id="rId11"/>
    <p:sldLayoutId id="2147484269" r:id="rId12"/>
  </p:sldLayoutIdLst>
  <p:hf hdr="0" ftr="0" dt="0"/>
  <p:txStyles>
    <p:titleStyle>
      <a:lvl1pPr algn="l" defTabSz="342900" rtl="0" eaLnBrk="1" latinLnBrk="0" hangingPunct="1">
        <a:spcBef>
          <a:spcPct val="0"/>
        </a:spcBef>
        <a:buNone/>
        <a:defRPr sz="21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9500" indent="-229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1350" kern="1200">
          <a:solidFill>
            <a:schemeClr val="tx2"/>
          </a:solidFill>
          <a:latin typeface="+mn-lt"/>
          <a:ea typeface="+mn-ea"/>
          <a:cs typeface="+mn-cs"/>
        </a:defRPr>
      </a:lvl1pPr>
      <a:lvl2pPr marL="472500" indent="-229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2pPr>
      <a:lvl3pPr marL="675000" indent="-202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1050" kern="1200">
          <a:solidFill>
            <a:schemeClr val="tx2"/>
          </a:solidFill>
          <a:latin typeface="+mn-lt"/>
          <a:ea typeface="+mn-ea"/>
          <a:cs typeface="+mn-cs"/>
        </a:defRPr>
      </a:lvl3pPr>
      <a:lvl4pPr marL="931500" indent="-175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4pPr>
      <a:lvl5pPr marL="1201500" indent="-17550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5pPr>
      <a:lvl6pPr marL="1425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6pPr>
      <a:lvl7pPr marL="1650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7pPr>
      <a:lvl8pPr marL="1875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8pPr>
      <a:lvl9pPr marL="2100000" indent="-171450" algn="l" defTabSz="342900" rtl="0" eaLnBrk="1" latinLnBrk="0" hangingPunct="1">
        <a:spcBef>
          <a:spcPct val="20000"/>
        </a:spcBef>
        <a:spcAft>
          <a:spcPts val="450"/>
        </a:spcAft>
        <a:buClr>
          <a:schemeClr val="accent2"/>
        </a:buClr>
        <a:buSzPct val="92000"/>
        <a:buFont typeface="Wingdings 2" panose="05020102010507070707" pitchFamily="18" charset="2"/>
        <a:buChar char=""/>
        <a:defRPr sz="900" kern="1200">
          <a:solidFill>
            <a:schemeClr val="tx2"/>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50"/>
        <p:cNvGrpSpPr/>
        <p:nvPr/>
      </p:nvGrpSpPr>
      <p:grpSpPr>
        <a:xfrm>
          <a:off x="0" y="0"/>
          <a:ext cx="0" cy="0"/>
          <a:chOff x="0" y="0"/>
          <a:chExt cx="0" cy="0"/>
        </a:xfrm>
      </p:grpSpPr>
      <p:sp>
        <p:nvSpPr>
          <p:cNvPr id="351" name="Google Shape;351;p56"/>
          <p:cNvSpPr txBox="1">
            <a:spLocks noGrp="1"/>
          </p:cNvSpPr>
          <p:nvPr>
            <p:ph type="ctrTitle"/>
          </p:nvPr>
        </p:nvSpPr>
        <p:spPr>
          <a:xfrm>
            <a:off x="395143" y="1212878"/>
            <a:ext cx="5469606" cy="848834"/>
          </a:xfrm>
          <a:prstGeom prst="rect">
            <a:avLst/>
          </a:prstGeom>
        </p:spPr>
        <p:txBody>
          <a:bodyPr spcFirstLastPara="1" wrap="square" lIns="91425" tIns="91425" rIns="91425" bIns="91425" anchor="ctr" anchorCtr="0">
            <a:noAutofit/>
          </a:bodyPr>
          <a:lstStyle/>
          <a:p>
            <a:pPr lvl="0" algn="ctr">
              <a:spcBef>
                <a:spcPts val="0"/>
              </a:spcBef>
            </a:pPr>
            <a:r>
              <a:rPr lang="es-ES" b="1" dirty="0"/>
              <a:t>NÚMEROS REALES Y COMPLEJOS</a:t>
            </a:r>
            <a:endParaRPr b="1" dirty="0"/>
          </a:p>
        </p:txBody>
      </p:sp>
      <p:sp>
        <p:nvSpPr>
          <p:cNvPr id="352" name="Google Shape;352;p56"/>
          <p:cNvSpPr txBox="1">
            <a:spLocks noGrp="1"/>
          </p:cNvSpPr>
          <p:nvPr>
            <p:ph type="subTitle" idx="1"/>
          </p:nvPr>
        </p:nvSpPr>
        <p:spPr>
          <a:xfrm>
            <a:off x="6974002" y="3962923"/>
            <a:ext cx="1661846" cy="442741"/>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fr" dirty="0">
                <a:solidFill>
                  <a:schemeClr val="bg1"/>
                </a:solidFill>
              </a:rPr>
              <a:t>Ángela Chávez</a:t>
            </a:r>
            <a:endParaRPr dirty="0">
              <a:solidFill>
                <a:schemeClr val="bg1"/>
              </a:solidFill>
            </a:endParaRPr>
          </a:p>
        </p:txBody>
      </p:sp>
      <p:sp>
        <p:nvSpPr>
          <p:cNvPr id="354" name="Google Shape;354;p56"/>
          <p:cNvSpPr/>
          <p:nvPr/>
        </p:nvSpPr>
        <p:spPr>
          <a:xfrm>
            <a:off x="5013125" y="3165288"/>
            <a:ext cx="2791800" cy="136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56"/>
          <p:cNvSpPr/>
          <p:nvPr/>
        </p:nvSpPr>
        <p:spPr>
          <a:xfrm>
            <a:off x="0" y="402425"/>
            <a:ext cx="854100" cy="543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026" name="Picture 2" descr="Inicio » Universidad Nacional de Chimborazo">
            <a:extLst>
              <a:ext uri="{FF2B5EF4-FFF2-40B4-BE49-F238E27FC236}">
                <a16:creationId xmlns:a16="http://schemas.microsoft.com/office/drawing/2014/main" id="{DA63ABB6-EF7B-A693-EDB9-02AAC9C697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4055" y="673925"/>
            <a:ext cx="26670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51"/>
                                        </p:tgtEl>
                                        <p:attrNameLst>
                                          <p:attrName>style.visibility</p:attrName>
                                        </p:attrNameLst>
                                      </p:cBhvr>
                                      <p:to>
                                        <p:strVal val="visible"/>
                                      </p:to>
                                    </p:set>
                                    <p:animEffect transition="in" filter="fade">
                                      <p:cBhvr>
                                        <p:cTn id="7" dur="1000"/>
                                        <p:tgtEl>
                                          <p:spTgt spid="351"/>
                                        </p:tgtEl>
                                      </p:cBhvr>
                                    </p:animEffect>
                                  </p:childTnLst>
                                </p:cTn>
                              </p:par>
                              <p:par>
                                <p:cTn id="8" presetID="10" presetClass="entr" presetSubtype="0" fill="hold" nodeType="withEffect">
                                  <p:stCondLst>
                                    <p:cond delay="0"/>
                                  </p:stCondLst>
                                  <p:childTnLst>
                                    <p:set>
                                      <p:cBhvr>
                                        <p:cTn id="9" dur="1" fill="hold">
                                          <p:stCondLst>
                                            <p:cond delay="0"/>
                                          </p:stCondLst>
                                        </p:cTn>
                                        <p:tgtEl>
                                          <p:spTgt spid="352"/>
                                        </p:tgtEl>
                                        <p:attrNameLst>
                                          <p:attrName>style.visibility</p:attrName>
                                        </p:attrNameLst>
                                      </p:cBhvr>
                                      <p:to>
                                        <p:strVal val="visible"/>
                                      </p:to>
                                    </p:set>
                                    <p:animEffect transition="in" filter="fade">
                                      <p:cBhvr>
                                        <p:cTn id="10" dur="1000"/>
                                        <p:tgtEl>
                                          <p:spTgt spid="352"/>
                                        </p:tgtEl>
                                      </p:cBhvr>
                                    </p:animEffect>
                                  </p:childTnLst>
                                </p:cTn>
                              </p:par>
                              <p:par>
                                <p:cTn id="11" presetID="10" presetClass="entr" presetSubtype="0" fill="hold" nodeType="withEffect">
                                  <p:stCondLst>
                                    <p:cond delay="0"/>
                                  </p:stCondLst>
                                  <p:childTnLst>
                                    <p:set>
                                      <p:cBhvr>
                                        <p:cTn id="12" dur="1" fill="hold">
                                          <p:stCondLst>
                                            <p:cond delay="0"/>
                                          </p:stCondLst>
                                        </p:cTn>
                                        <p:tgtEl>
                                          <p:spTgt spid="354"/>
                                        </p:tgtEl>
                                        <p:attrNameLst>
                                          <p:attrName>style.visibility</p:attrName>
                                        </p:attrNameLst>
                                      </p:cBhvr>
                                      <p:to>
                                        <p:strVal val="visible"/>
                                      </p:to>
                                    </p:set>
                                    <p:animEffect transition="in" filter="fade">
                                      <p:cBhvr>
                                        <p:cTn id="13" dur="1000"/>
                                        <p:tgtEl>
                                          <p:spTgt spid="3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57"/>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fr"/>
              <a:t>CONTENU DE CE MODÈLE</a:t>
            </a:r>
            <a:endParaRPr/>
          </a:p>
        </p:txBody>
      </p:sp>
      <p:pic>
        <p:nvPicPr>
          <p:cNvPr id="2" name="Picture 2" descr="Inicio » Universidad Nacional de Chimborazo">
            <a:extLst>
              <a:ext uri="{FF2B5EF4-FFF2-40B4-BE49-F238E27FC236}">
                <a16:creationId xmlns:a16="http://schemas.microsoft.com/office/drawing/2014/main" id="{1E05A0A7-8F55-DE22-CB97-7517D9D16D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4055" y="445025"/>
            <a:ext cx="2667000" cy="1047750"/>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8CFC3C5B-323B-5D33-3A91-3C78B9BAEB32}"/>
              </a:ext>
            </a:extLst>
          </p:cNvPr>
          <p:cNvSpPr txBox="1"/>
          <p:nvPr/>
        </p:nvSpPr>
        <p:spPr>
          <a:xfrm>
            <a:off x="571500" y="1231165"/>
            <a:ext cx="7315200" cy="2893100"/>
          </a:xfrm>
          <a:prstGeom prst="rect">
            <a:avLst/>
          </a:prstGeom>
          <a:noFill/>
        </p:spPr>
        <p:txBody>
          <a:bodyPr wrap="square" rtlCol="0">
            <a:spAutoFit/>
          </a:bodyPr>
          <a:lstStyle/>
          <a:p>
            <a:pPr algn="just"/>
            <a:r>
              <a:rPr lang="es-ES" b="1" dirty="0"/>
              <a:t>Factorización</a:t>
            </a:r>
          </a:p>
          <a:p>
            <a:pPr marL="342900" indent="-342900" algn="just">
              <a:buAutoNum type="arabicParenR"/>
            </a:pPr>
            <a:r>
              <a:rPr lang="es-ES" b="1" dirty="0"/>
              <a:t>Factor común</a:t>
            </a:r>
          </a:p>
          <a:p>
            <a:pPr marL="342900" indent="-342900" algn="just">
              <a:buAutoNum type="arabicParenR"/>
            </a:pPr>
            <a:endParaRPr lang="es-ES" b="1" dirty="0"/>
          </a:p>
          <a:p>
            <a:pPr marL="342900" indent="-342900" algn="just">
              <a:buAutoNum type="arabicParenR"/>
            </a:pPr>
            <a:endParaRPr lang="es-ES" b="1" dirty="0"/>
          </a:p>
          <a:p>
            <a:pPr marL="342900" indent="-342900" algn="just">
              <a:buAutoNum type="arabicParenR"/>
            </a:pPr>
            <a:r>
              <a:rPr lang="es-ES" b="1" dirty="0"/>
              <a:t>Factor común por agrupación de términos</a:t>
            </a:r>
          </a:p>
          <a:p>
            <a:pPr marL="342900" indent="-342900" algn="just">
              <a:buAutoNum type="arabicParenR"/>
            </a:pPr>
            <a:endParaRPr lang="es-ES" b="1" dirty="0"/>
          </a:p>
          <a:p>
            <a:pPr marL="342900" indent="-342900" algn="just">
              <a:buAutoNum type="arabicParenR"/>
            </a:pPr>
            <a:endParaRPr lang="es-ES" b="1" dirty="0"/>
          </a:p>
          <a:p>
            <a:pPr marL="342900" indent="-342900" algn="just">
              <a:buAutoNum type="arabicParenR"/>
            </a:pPr>
            <a:endParaRPr lang="es-ES" b="1" dirty="0"/>
          </a:p>
          <a:p>
            <a:pPr marL="342900" indent="-342900" algn="just">
              <a:buAutoNum type="arabicParenR"/>
            </a:pPr>
            <a:r>
              <a:rPr lang="es-ES" b="1" dirty="0"/>
              <a:t>Trinomio cuadrado perfecto</a:t>
            </a:r>
          </a:p>
          <a:p>
            <a:pPr marL="342900" indent="-342900" algn="just">
              <a:buAutoNum type="arabicParenR"/>
            </a:pPr>
            <a:endParaRPr lang="es-ES" b="1" dirty="0"/>
          </a:p>
          <a:p>
            <a:pPr marL="342900" indent="-342900" algn="just">
              <a:buAutoNum type="arabicParenR"/>
            </a:pPr>
            <a:endParaRPr lang="es-ES" b="1" dirty="0"/>
          </a:p>
          <a:p>
            <a:pPr marL="342900" indent="-342900" algn="just">
              <a:buAutoNum type="arabicParenR"/>
            </a:pPr>
            <a:endParaRPr lang="es-ES" b="1" dirty="0"/>
          </a:p>
          <a:p>
            <a:pPr marL="342900" indent="-342900" algn="just">
              <a:buAutoNum type="arabicParenR"/>
            </a:pPr>
            <a:r>
              <a:rPr lang="es-ES" b="1" dirty="0"/>
              <a:t>Diferencia de cuadrados perfectos</a:t>
            </a:r>
          </a:p>
        </p:txBody>
      </p:sp>
    </p:spTree>
    <p:extLst>
      <p:ext uri="{BB962C8B-B14F-4D97-AF65-F5344CB8AC3E}">
        <p14:creationId xmlns:p14="http://schemas.microsoft.com/office/powerpoint/2010/main" val="4285335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57"/>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fr"/>
              <a:t>CONTENU DE CE MODÈLE</a:t>
            </a:r>
            <a:endParaRPr/>
          </a:p>
        </p:txBody>
      </p:sp>
      <p:pic>
        <p:nvPicPr>
          <p:cNvPr id="2" name="Picture 2" descr="Inicio » Universidad Nacional de Chimborazo">
            <a:extLst>
              <a:ext uri="{FF2B5EF4-FFF2-40B4-BE49-F238E27FC236}">
                <a16:creationId xmlns:a16="http://schemas.microsoft.com/office/drawing/2014/main" id="{1E05A0A7-8F55-DE22-CB97-7517D9D16D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4055" y="445025"/>
            <a:ext cx="2667000" cy="1047750"/>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5" name="CuadroTexto 4">
                <a:extLst>
                  <a:ext uri="{FF2B5EF4-FFF2-40B4-BE49-F238E27FC236}">
                    <a16:creationId xmlns:a16="http://schemas.microsoft.com/office/drawing/2014/main" id="{8CFC3C5B-323B-5D33-3A91-3C78B9BAEB32}"/>
                  </a:ext>
                </a:extLst>
              </p:cNvPr>
              <p:cNvSpPr txBox="1"/>
              <p:nvPr/>
            </p:nvSpPr>
            <p:spPr>
              <a:xfrm>
                <a:off x="571500" y="1231165"/>
                <a:ext cx="7315200" cy="2687274"/>
              </a:xfrm>
              <a:prstGeom prst="rect">
                <a:avLst/>
              </a:prstGeom>
              <a:noFill/>
            </p:spPr>
            <p:txBody>
              <a:bodyPr wrap="square" rtlCol="0">
                <a:spAutoFit/>
              </a:bodyPr>
              <a:lstStyle/>
              <a:p>
                <a:pPr algn="just"/>
                <a:r>
                  <a:rPr lang="es-ES" b="1" dirty="0"/>
                  <a:t>Factorización</a:t>
                </a:r>
              </a:p>
              <a:p>
                <a:pPr algn="just"/>
                <a:r>
                  <a:rPr lang="es-ES" b="1" dirty="0"/>
                  <a:t>5) Trinomio cuadrado perfecto por adición o sustracción</a:t>
                </a:r>
              </a:p>
              <a:p>
                <a:pPr algn="just"/>
                <a:endParaRPr lang="es-ES" b="1" dirty="0"/>
              </a:p>
              <a:p>
                <a:pPr algn="just"/>
                <a:endParaRPr lang="es-ES" b="1" dirty="0"/>
              </a:p>
              <a:p>
                <a:pPr algn="just"/>
                <a:endParaRPr lang="es-ES" b="1" dirty="0"/>
              </a:p>
              <a:p>
                <a:pPr algn="just"/>
                <a:r>
                  <a:rPr lang="es-ES" b="1" dirty="0"/>
                  <a:t>6) Trinomio de la forma </a:t>
                </a:r>
                <a14:m>
                  <m:oMath xmlns:m="http://schemas.openxmlformats.org/officeDocument/2006/math">
                    <m:sSup>
                      <m:sSupPr>
                        <m:ctrlPr>
                          <a:rPr lang="es-ES" b="1" i="1" smtClean="0">
                            <a:latin typeface="Cambria Math" panose="02040503050406030204" pitchFamily="18" charset="0"/>
                          </a:rPr>
                        </m:ctrlPr>
                      </m:sSupPr>
                      <m:e>
                        <m:r>
                          <a:rPr lang="es-ES" b="1" i="1" smtClean="0">
                            <a:latin typeface="Cambria Math" panose="02040503050406030204" pitchFamily="18" charset="0"/>
                          </a:rPr>
                          <m:t>𝒙</m:t>
                        </m:r>
                      </m:e>
                      <m:sup>
                        <m:r>
                          <a:rPr lang="es-ES" b="1" i="1" smtClean="0">
                            <a:latin typeface="Cambria Math" panose="02040503050406030204" pitchFamily="18" charset="0"/>
                          </a:rPr>
                          <m:t>𝟐</m:t>
                        </m:r>
                      </m:sup>
                    </m:sSup>
                    <m:r>
                      <a:rPr lang="es-ES" b="1" i="1" smtClean="0">
                        <a:latin typeface="Cambria Math" panose="02040503050406030204" pitchFamily="18" charset="0"/>
                      </a:rPr>
                      <m:t>+</m:t>
                    </m:r>
                    <m:r>
                      <a:rPr lang="es-ES" b="1" i="1" smtClean="0">
                        <a:latin typeface="Cambria Math" panose="02040503050406030204" pitchFamily="18" charset="0"/>
                      </a:rPr>
                      <m:t>𝒂𝒙</m:t>
                    </m:r>
                    <m:r>
                      <a:rPr lang="es-ES" b="1" i="1" smtClean="0">
                        <a:latin typeface="Cambria Math" panose="02040503050406030204" pitchFamily="18" charset="0"/>
                      </a:rPr>
                      <m:t>+</m:t>
                    </m:r>
                    <m:r>
                      <a:rPr lang="es-ES" b="1" i="1" smtClean="0">
                        <a:latin typeface="Cambria Math" panose="02040503050406030204" pitchFamily="18" charset="0"/>
                      </a:rPr>
                      <m:t>𝒃</m:t>
                    </m:r>
                  </m:oMath>
                </a14:m>
                <a:endParaRPr lang="es-ES" b="1" dirty="0"/>
              </a:p>
              <a:p>
                <a:pPr algn="just"/>
                <a:endParaRPr lang="es-ES" b="1" dirty="0"/>
              </a:p>
              <a:p>
                <a:pPr algn="just"/>
                <a:endParaRPr lang="es-ES" b="1" dirty="0"/>
              </a:p>
              <a:p>
                <a:pPr algn="just"/>
                <a:endParaRPr lang="es-ES" b="1" dirty="0"/>
              </a:p>
              <a:p>
                <a:pPr algn="just"/>
                <a:endParaRPr lang="es-ES" b="1" dirty="0"/>
              </a:p>
              <a:p>
                <a:pPr algn="just"/>
                <a:r>
                  <a:rPr lang="es-ES" b="1" dirty="0"/>
                  <a:t>7)Trinomio de la forma </a:t>
                </a:r>
                <a14:m>
                  <m:oMath xmlns:m="http://schemas.openxmlformats.org/officeDocument/2006/math">
                    <m:r>
                      <a:rPr lang="es-ES" b="1" i="0" smtClean="0">
                        <a:latin typeface="Cambria Math" panose="02040503050406030204" pitchFamily="18" charset="0"/>
                      </a:rPr>
                      <m:t>𝐚</m:t>
                    </m:r>
                    <m:sSup>
                      <m:sSupPr>
                        <m:ctrlPr>
                          <a:rPr lang="es-ES" b="1" i="1" smtClean="0">
                            <a:latin typeface="Cambria Math" panose="02040503050406030204" pitchFamily="18" charset="0"/>
                          </a:rPr>
                        </m:ctrlPr>
                      </m:sSupPr>
                      <m:e>
                        <m:r>
                          <a:rPr lang="es-ES" b="1" i="1" smtClean="0">
                            <a:latin typeface="Cambria Math" panose="02040503050406030204" pitchFamily="18" charset="0"/>
                          </a:rPr>
                          <m:t>𝒙</m:t>
                        </m:r>
                      </m:e>
                      <m:sup>
                        <m:r>
                          <a:rPr lang="es-ES" b="1" i="1" smtClean="0">
                            <a:latin typeface="Cambria Math" panose="02040503050406030204" pitchFamily="18" charset="0"/>
                          </a:rPr>
                          <m:t>𝟐</m:t>
                        </m:r>
                      </m:sup>
                    </m:sSup>
                    <m:r>
                      <a:rPr lang="es-ES" b="1" i="1" smtClean="0">
                        <a:latin typeface="Cambria Math" panose="02040503050406030204" pitchFamily="18" charset="0"/>
                      </a:rPr>
                      <m:t>+</m:t>
                    </m:r>
                    <m:r>
                      <a:rPr lang="es-ES" b="1" i="1" smtClean="0">
                        <a:latin typeface="Cambria Math" panose="02040503050406030204" pitchFamily="18" charset="0"/>
                      </a:rPr>
                      <m:t>𝒃𝒙</m:t>
                    </m:r>
                    <m:r>
                      <a:rPr lang="es-ES" b="1" i="1" smtClean="0">
                        <a:latin typeface="Cambria Math" panose="02040503050406030204" pitchFamily="18" charset="0"/>
                      </a:rPr>
                      <m:t>+</m:t>
                    </m:r>
                    <m:r>
                      <a:rPr lang="es-ES" b="1" i="1" smtClean="0">
                        <a:latin typeface="Cambria Math" panose="02040503050406030204" pitchFamily="18" charset="0"/>
                      </a:rPr>
                      <m:t>𝒄</m:t>
                    </m:r>
                  </m:oMath>
                </a14:m>
                <a:endParaRPr lang="es-ES" b="1" dirty="0"/>
              </a:p>
              <a:p>
                <a:pPr algn="just"/>
                <a:endParaRPr lang="es-ES" b="1" dirty="0"/>
              </a:p>
            </p:txBody>
          </p:sp>
        </mc:Choice>
        <mc:Fallback xmlns="">
          <p:sp>
            <p:nvSpPr>
              <p:cNvPr id="5" name="CuadroTexto 4">
                <a:extLst>
                  <a:ext uri="{FF2B5EF4-FFF2-40B4-BE49-F238E27FC236}">
                    <a16:creationId xmlns:a16="http://schemas.microsoft.com/office/drawing/2014/main" id="{8CFC3C5B-323B-5D33-3A91-3C78B9BAEB32}"/>
                  </a:ext>
                </a:extLst>
              </p:cNvPr>
              <p:cNvSpPr txBox="1">
                <a:spLocks noRot="1" noChangeAspect="1" noMove="1" noResize="1" noEditPoints="1" noAdjustHandles="1" noChangeArrowheads="1" noChangeShapeType="1" noTextEdit="1"/>
              </p:cNvSpPr>
              <p:nvPr/>
            </p:nvSpPr>
            <p:spPr>
              <a:xfrm>
                <a:off x="571500" y="1231165"/>
                <a:ext cx="7315200" cy="2687274"/>
              </a:xfrm>
              <a:prstGeom prst="rect">
                <a:avLst/>
              </a:prstGeom>
              <a:blipFill>
                <a:blip r:embed="rId4"/>
                <a:stretch>
                  <a:fillRect l="-250" t="-454"/>
                </a:stretch>
              </a:blipFill>
            </p:spPr>
            <p:txBody>
              <a:bodyPr/>
              <a:lstStyle/>
              <a:p>
                <a:r>
                  <a:rPr lang="es-ES">
                    <a:noFill/>
                  </a:rPr>
                  <a:t> </a:t>
                </a:r>
              </a:p>
            </p:txBody>
          </p:sp>
        </mc:Fallback>
      </mc:AlternateContent>
    </p:spTree>
    <p:extLst>
      <p:ext uri="{BB962C8B-B14F-4D97-AF65-F5344CB8AC3E}">
        <p14:creationId xmlns:p14="http://schemas.microsoft.com/office/powerpoint/2010/main" val="375370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57"/>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fr"/>
              <a:t>CONTENU DE CE MODÈLE</a:t>
            </a:r>
            <a:endParaRPr/>
          </a:p>
        </p:txBody>
      </p:sp>
      <p:pic>
        <p:nvPicPr>
          <p:cNvPr id="2" name="Picture 2" descr="Inicio » Universidad Nacional de Chimborazo">
            <a:extLst>
              <a:ext uri="{FF2B5EF4-FFF2-40B4-BE49-F238E27FC236}">
                <a16:creationId xmlns:a16="http://schemas.microsoft.com/office/drawing/2014/main" id="{1E05A0A7-8F55-DE22-CB97-7517D9D16D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4055" y="445025"/>
            <a:ext cx="2667000" cy="1047750"/>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8CFC3C5B-323B-5D33-3A91-3C78B9BAEB32}"/>
              </a:ext>
            </a:extLst>
          </p:cNvPr>
          <p:cNvSpPr txBox="1"/>
          <p:nvPr/>
        </p:nvSpPr>
        <p:spPr>
          <a:xfrm>
            <a:off x="571500" y="1231165"/>
            <a:ext cx="7315200" cy="2893100"/>
          </a:xfrm>
          <a:prstGeom prst="rect">
            <a:avLst/>
          </a:prstGeom>
          <a:noFill/>
        </p:spPr>
        <p:txBody>
          <a:bodyPr wrap="square" rtlCol="0">
            <a:spAutoFit/>
          </a:bodyPr>
          <a:lstStyle/>
          <a:p>
            <a:pPr algn="just"/>
            <a:r>
              <a:rPr lang="es-ES" b="1" dirty="0"/>
              <a:t>Factorización</a:t>
            </a:r>
          </a:p>
          <a:p>
            <a:pPr algn="just"/>
            <a:r>
              <a:rPr lang="es-ES" b="1" dirty="0"/>
              <a:t>8) Cubo perfecto de binomios</a:t>
            </a:r>
          </a:p>
          <a:p>
            <a:pPr algn="just"/>
            <a:endParaRPr lang="es-ES" b="1" dirty="0"/>
          </a:p>
          <a:p>
            <a:pPr algn="just"/>
            <a:endParaRPr lang="es-ES" b="1" dirty="0"/>
          </a:p>
          <a:p>
            <a:pPr algn="just"/>
            <a:endParaRPr lang="es-ES" b="1" dirty="0"/>
          </a:p>
          <a:p>
            <a:pPr algn="just"/>
            <a:endParaRPr lang="es-ES" b="1" dirty="0"/>
          </a:p>
          <a:p>
            <a:pPr algn="just"/>
            <a:r>
              <a:rPr lang="es-ES" b="1" dirty="0"/>
              <a:t>9) Suma o diferencia de cubos perfectos</a:t>
            </a:r>
          </a:p>
          <a:p>
            <a:pPr algn="just"/>
            <a:endParaRPr lang="es-ES" b="1" dirty="0"/>
          </a:p>
          <a:p>
            <a:pPr algn="just"/>
            <a:endParaRPr lang="es-ES" b="1" dirty="0"/>
          </a:p>
          <a:p>
            <a:pPr algn="just"/>
            <a:endParaRPr lang="es-ES" b="1" dirty="0"/>
          </a:p>
          <a:p>
            <a:pPr algn="just"/>
            <a:endParaRPr lang="es-ES" b="1" dirty="0"/>
          </a:p>
          <a:p>
            <a:pPr algn="just"/>
            <a:endParaRPr lang="es-ES" b="1" dirty="0"/>
          </a:p>
          <a:p>
            <a:pPr algn="just"/>
            <a:r>
              <a:rPr lang="es-ES" b="1" dirty="0"/>
              <a:t>10)Suma o diferencia de dos potencias iguales</a:t>
            </a:r>
          </a:p>
        </p:txBody>
      </p:sp>
    </p:spTree>
    <p:extLst>
      <p:ext uri="{BB962C8B-B14F-4D97-AF65-F5344CB8AC3E}">
        <p14:creationId xmlns:p14="http://schemas.microsoft.com/office/powerpoint/2010/main" val="1583609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57"/>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fr"/>
              <a:t>CONTENU DE CE MODÈLE</a:t>
            </a:r>
            <a:endParaRPr/>
          </a:p>
        </p:txBody>
      </p:sp>
      <p:pic>
        <p:nvPicPr>
          <p:cNvPr id="2" name="Picture 2" descr="Inicio » Universidad Nacional de Chimborazo">
            <a:extLst>
              <a:ext uri="{FF2B5EF4-FFF2-40B4-BE49-F238E27FC236}">
                <a16:creationId xmlns:a16="http://schemas.microsoft.com/office/drawing/2014/main" id="{1E05A0A7-8F55-DE22-CB97-7517D9D16D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4055" y="445025"/>
            <a:ext cx="2667000" cy="1047750"/>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8CFC3C5B-323B-5D33-3A91-3C78B9BAEB32}"/>
              </a:ext>
            </a:extLst>
          </p:cNvPr>
          <p:cNvSpPr txBox="1"/>
          <p:nvPr/>
        </p:nvSpPr>
        <p:spPr>
          <a:xfrm>
            <a:off x="571500" y="1231165"/>
            <a:ext cx="7315200" cy="1169551"/>
          </a:xfrm>
          <a:prstGeom prst="rect">
            <a:avLst/>
          </a:prstGeom>
          <a:noFill/>
        </p:spPr>
        <p:txBody>
          <a:bodyPr wrap="square" rtlCol="0">
            <a:spAutoFit/>
          </a:bodyPr>
          <a:lstStyle/>
          <a:p>
            <a:pPr algn="just"/>
            <a:r>
              <a:rPr lang="es-ES" b="1" dirty="0"/>
              <a:t>Sistemas de ecuaciones</a:t>
            </a:r>
          </a:p>
          <a:p>
            <a:pPr algn="just"/>
            <a:endParaRPr lang="es-ES" b="1" dirty="0"/>
          </a:p>
          <a:p>
            <a:pPr algn="just"/>
            <a:r>
              <a:rPr lang="es-ES" b="1" dirty="0"/>
              <a:t>Sistemas de ecuaciones lineales de dos variables con dos incógnitas</a:t>
            </a:r>
          </a:p>
          <a:p>
            <a:pPr algn="just"/>
            <a:r>
              <a:rPr lang="es-ES" b="1" dirty="0"/>
              <a:t>Adición                               Sustitución                                Igualación</a:t>
            </a:r>
          </a:p>
          <a:p>
            <a:pPr algn="just"/>
            <a:endParaRPr lang="es-ES" b="1" dirty="0"/>
          </a:p>
        </p:txBody>
      </p:sp>
    </p:spTree>
    <p:extLst>
      <p:ext uri="{BB962C8B-B14F-4D97-AF65-F5344CB8AC3E}">
        <p14:creationId xmlns:p14="http://schemas.microsoft.com/office/powerpoint/2010/main" val="2133766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57"/>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fr"/>
              <a:t>CONTENU DE CE MODÈLE</a:t>
            </a:r>
            <a:endParaRPr/>
          </a:p>
        </p:txBody>
      </p:sp>
      <p:pic>
        <p:nvPicPr>
          <p:cNvPr id="2" name="Picture 2" descr="Inicio » Universidad Nacional de Chimborazo">
            <a:extLst>
              <a:ext uri="{FF2B5EF4-FFF2-40B4-BE49-F238E27FC236}">
                <a16:creationId xmlns:a16="http://schemas.microsoft.com/office/drawing/2014/main" id="{1E05A0A7-8F55-DE22-CB97-7517D9D16D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4055" y="445025"/>
            <a:ext cx="2667000" cy="1047750"/>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8CFC3C5B-323B-5D33-3A91-3C78B9BAEB32}"/>
              </a:ext>
            </a:extLst>
          </p:cNvPr>
          <p:cNvSpPr txBox="1"/>
          <p:nvPr/>
        </p:nvSpPr>
        <p:spPr>
          <a:xfrm>
            <a:off x="571500" y="1231165"/>
            <a:ext cx="7315200" cy="1107996"/>
          </a:xfrm>
          <a:prstGeom prst="rect">
            <a:avLst/>
          </a:prstGeom>
          <a:noFill/>
        </p:spPr>
        <p:txBody>
          <a:bodyPr wrap="square" rtlCol="0">
            <a:spAutoFit/>
          </a:bodyPr>
          <a:lstStyle/>
          <a:p>
            <a:pPr algn="just"/>
            <a:r>
              <a:rPr lang="es-ES" b="1" dirty="0"/>
              <a:t>Sistemas de ecuaciones</a:t>
            </a:r>
          </a:p>
          <a:p>
            <a:pPr algn="just"/>
            <a:r>
              <a:rPr lang="es-ES" b="1" dirty="0"/>
              <a:t>Ejercicio</a:t>
            </a:r>
          </a:p>
          <a:p>
            <a:pPr algn="just"/>
            <a:r>
              <a:rPr lang="es-ES" dirty="0"/>
              <a:t>1. </a:t>
            </a:r>
            <a:r>
              <a:rPr lang="es-ES" sz="1200" dirty="0"/>
              <a:t>El costo por unidad de los materiales A y B es de 5 y 10 dólares, respectivamente. Se desea comprar cierta cantidad de cada uno de los materiales, de tal forma que el costo total sea de 5.500 dólares, si la suma de las cantidades es 700, Cuántas unidades compró del producto  A y B.</a:t>
            </a:r>
            <a:endParaRPr lang="es-ES" dirty="0"/>
          </a:p>
        </p:txBody>
      </p:sp>
    </p:spTree>
    <p:extLst>
      <p:ext uri="{BB962C8B-B14F-4D97-AF65-F5344CB8AC3E}">
        <p14:creationId xmlns:p14="http://schemas.microsoft.com/office/powerpoint/2010/main" val="1119597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50"/>
        <p:cNvGrpSpPr/>
        <p:nvPr/>
      </p:nvGrpSpPr>
      <p:grpSpPr>
        <a:xfrm>
          <a:off x="0" y="0"/>
          <a:ext cx="0" cy="0"/>
          <a:chOff x="0" y="0"/>
          <a:chExt cx="0" cy="0"/>
        </a:xfrm>
      </p:grpSpPr>
      <p:sp>
        <p:nvSpPr>
          <p:cNvPr id="351" name="Google Shape;351;p56"/>
          <p:cNvSpPr txBox="1">
            <a:spLocks noGrp="1"/>
          </p:cNvSpPr>
          <p:nvPr>
            <p:ph type="ctrTitle"/>
          </p:nvPr>
        </p:nvSpPr>
        <p:spPr>
          <a:xfrm>
            <a:off x="395143" y="1212878"/>
            <a:ext cx="5469606" cy="848834"/>
          </a:xfrm>
          <a:prstGeom prst="rect">
            <a:avLst/>
          </a:prstGeom>
        </p:spPr>
        <p:txBody>
          <a:bodyPr spcFirstLastPara="1" wrap="square" lIns="91425" tIns="91425" rIns="91425" bIns="91425" anchor="ctr" anchorCtr="0">
            <a:noAutofit/>
          </a:bodyPr>
          <a:lstStyle/>
          <a:p>
            <a:pPr lvl="0" algn="ctr">
              <a:spcBef>
                <a:spcPts val="0"/>
              </a:spcBef>
            </a:pPr>
            <a:r>
              <a:rPr lang="es-ES" b="1" dirty="0"/>
              <a:t>Expresiones algebraicas</a:t>
            </a:r>
            <a:endParaRPr dirty="0"/>
          </a:p>
        </p:txBody>
      </p:sp>
      <p:sp>
        <p:nvSpPr>
          <p:cNvPr id="352" name="Google Shape;352;p56"/>
          <p:cNvSpPr txBox="1">
            <a:spLocks noGrp="1"/>
          </p:cNvSpPr>
          <p:nvPr>
            <p:ph type="subTitle" idx="1"/>
          </p:nvPr>
        </p:nvSpPr>
        <p:spPr>
          <a:xfrm>
            <a:off x="6974002" y="3962923"/>
            <a:ext cx="1661846" cy="442741"/>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fr" dirty="0">
                <a:solidFill>
                  <a:schemeClr val="bg1"/>
                </a:solidFill>
              </a:rPr>
              <a:t>Ángela Chávez</a:t>
            </a:r>
            <a:endParaRPr dirty="0">
              <a:solidFill>
                <a:schemeClr val="bg1"/>
              </a:solidFill>
            </a:endParaRPr>
          </a:p>
        </p:txBody>
      </p:sp>
      <p:sp>
        <p:nvSpPr>
          <p:cNvPr id="354" name="Google Shape;354;p56"/>
          <p:cNvSpPr/>
          <p:nvPr/>
        </p:nvSpPr>
        <p:spPr>
          <a:xfrm>
            <a:off x="5013125" y="3165288"/>
            <a:ext cx="2791800" cy="136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56"/>
          <p:cNvSpPr/>
          <p:nvPr/>
        </p:nvSpPr>
        <p:spPr>
          <a:xfrm>
            <a:off x="0" y="402425"/>
            <a:ext cx="854100" cy="543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026" name="Picture 2" descr="Inicio » Universidad Nacional de Chimborazo">
            <a:extLst>
              <a:ext uri="{FF2B5EF4-FFF2-40B4-BE49-F238E27FC236}">
                <a16:creationId xmlns:a16="http://schemas.microsoft.com/office/drawing/2014/main" id="{DA63ABB6-EF7B-A693-EDB9-02AAC9C697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4055" y="673925"/>
            <a:ext cx="26670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4013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51"/>
                                        </p:tgtEl>
                                        <p:attrNameLst>
                                          <p:attrName>style.visibility</p:attrName>
                                        </p:attrNameLst>
                                      </p:cBhvr>
                                      <p:to>
                                        <p:strVal val="visible"/>
                                      </p:to>
                                    </p:set>
                                    <p:animEffect transition="in" filter="fade">
                                      <p:cBhvr>
                                        <p:cTn id="7" dur="1000"/>
                                        <p:tgtEl>
                                          <p:spTgt spid="351"/>
                                        </p:tgtEl>
                                      </p:cBhvr>
                                    </p:animEffect>
                                  </p:childTnLst>
                                </p:cTn>
                              </p:par>
                              <p:par>
                                <p:cTn id="8" presetID="10" presetClass="entr" presetSubtype="0" fill="hold" nodeType="withEffect">
                                  <p:stCondLst>
                                    <p:cond delay="0"/>
                                  </p:stCondLst>
                                  <p:childTnLst>
                                    <p:set>
                                      <p:cBhvr>
                                        <p:cTn id="9" dur="1" fill="hold">
                                          <p:stCondLst>
                                            <p:cond delay="0"/>
                                          </p:stCondLst>
                                        </p:cTn>
                                        <p:tgtEl>
                                          <p:spTgt spid="352"/>
                                        </p:tgtEl>
                                        <p:attrNameLst>
                                          <p:attrName>style.visibility</p:attrName>
                                        </p:attrNameLst>
                                      </p:cBhvr>
                                      <p:to>
                                        <p:strVal val="visible"/>
                                      </p:to>
                                    </p:set>
                                    <p:animEffect transition="in" filter="fade">
                                      <p:cBhvr>
                                        <p:cTn id="10" dur="1000"/>
                                        <p:tgtEl>
                                          <p:spTgt spid="352"/>
                                        </p:tgtEl>
                                      </p:cBhvr>
                                    </p:animEffect>
                                  </p:childTnLst>
                                </p:cTn>
                              </p:par>
                              <p:par>
                                <p:cTn id="11" presetID="10" presetClass="entr" presetSubtype="0" fill="hold" nodeType="withEffect">
                                  <p:stCondLst>
                                    <p:cond delay="0"/>
                                  </p:stCondLst>
                                  <p:childTnLst>
                                    <p:set>
                                      <p:cBhvr>
                                        <p:cTn id="12" dur="1" fill="hold">
                                          <p:stCondLst>
                                            <p:cond delay="0"/>
                                          </p:stCondLst>
                                        </p:cTn>
                                        <p:tgtEl>
                                          <p:spTgt spid="354"/>
                                        </p:tgtEl>
                                        <p:attrNameLst>
                                          <p:attrName>style.visibility</p:attrName>
                                        </p:attrNameLst>
                                      </p:cBhvr>
                                      <p:to>
                                        <p:strVal val="visible"/>
                                      </p:to>
                                    </p:set>
                                    <p:animEffect transition="in" filter="fade">
                                      <p:cBhvr>
                                        <p:cTn id="13" dur="1000"/>
                                        <p:tgtEl>
                                          <p:spTgt spid="3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57"/>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fr"/>
              <a:t>CONTENU DE CE MODÈLE</a:t>
            </a:r>
            <a:endParaRPr/>
          </a:p>
        </p:txBody>
      </p:sp>
      <p:pic>
        <p:nvPicPr>
          <p:cNvPr id="2" name="Picture 2" descr="Inicio » Universidad Nacional de Chimborazo">
            <a:extLst>
              <a:ext uri="{FF2B5EF4-FFF2-40B4-BE49-F238E27FC236}">
                <a16:creationId xmlns:a16="http://schemas.microsoft.com/office/drawing/2014/main" id="{1E05A0A7-8F55-DE22-CB97-7517D9D16D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4055" y="445025"/>
            <a:ext cx="2667000" cy="1047750"/>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mc:Choice xmlns:a14="http://schemas.microsoft.com/office/drawing/2010/main" Requires="a14">
          <p:sp>
            <p:nvSpPr>
              <p:cNvPr id="5" name="CuadroTexto 4">
                <a:extLst>
                  <a:ext uri="{FF2B5EF4-FFF2-40B4-BE49-F238E27FC236}">
                    <a16:creationId xmlns:a16="http://schemas.microsoft.com/office/drawing/2014/main" id="{8CFC3C5B-323B-5D33-3A91-3C78B9BAEB32}"/>
                  </a:ext>
                </a:extLst>
              </p:cNvPr>
              <p:cNvSpPr txBox="1"/>
              <p:nvPr/>
            </p:nvSpPr>
            <p:spPr>
              <a:xfrm>
                <a:off x="571500" y="1593325"/>
                <a:ext cx="7315200" cy="2677656"/>
              </a:xfrm>
              <a:prstGeom prst="rect">
                <a:avLst/>
              </a:prstGeom>
              <a:noFill/>
            </p:spPr>
            <p:txBody>
              <a:bodyPr wrap="square" rtlCol="0">
                <a:spAutoFit/>
              </a:bodyPr>
              <a:lstStyle/>
              <a:p>
                <a:pPr algn="just"/>
                <a:r>
                  <a:rPr lang="es-ES" b="1" dirty="0"/>
                  <a:t>Expresiones algebraicas</a:t>
                </a:r>
              </a:p>
              <a:p>
                <a:pPr algn="just"/>
                <a:r>
                  <a:rPr lang="es-ES" dirty="0"/>
                  <a:t>Es una expresión compuesta por un número, tiene signos y parte literal.</a:t>
                </a:r>
              </a:p>
              <a:p>
                <a:pPr algn="just"/>
                <a:r>
                  <a:rPr lang="es-ES" dirty="0"/>
                  <a:t>4</a:t>
                </a:r>
                <a14:m>
                  <m:oMath xmlns:m="http://schemas.openxmlformats.org/officeDocument/2006/math">
                    <m:sSup>
                      <m:sSupPr>
                        <m:ctrlPr>
                          <a:rPr lang="es-ES" i="1" smtClean="0">
                            <a:latin typeface="Cambria Math" panose="02040503050406030204" pitchFamily="18" charset="0"/>
                          </a:rPr>
                        </m:ctrlPr>
                      </m:sSupPr>
                      <m:e>
                        <m:r>
                          <a:rPr lang="es-ES" b="0" i="1" smtClean="0">
                            <a:latin typeface="Cambria Math" panose="02040503050406030204" pitchFamily="18" charset="0"/>
                          </a:rPr>
                          <m:t>𝑥</m:t>
                        </m:r>
                      </m:e>
                      <m:sup>
                        <m:r>
                          <a:rPr lang="es-ES" b="0" i="1" smtClean="0">
                            <a:latin typeface="Cambria Math" panose="02040503050406030204" pitchFamily="18" charset="0"/>
                          </a:rPr>
                          <m:t>3</m:t>
                        </m:r>
                      </m:sup>
                    </m:sSup>
                  </m:oMath>
                </a14:m>
                <a:r>
                  <a:rPr lang="es-ES" dirty="0"/>
                  <a:t>              2</a:t>
                </a:r>
                <a14:m>
                  <m:oMath xmlns:m="http://schemas.openxmlformats.org/officeDocument/2006/math">
                    <m:sSup>
                      <m:sSupPr>
                        <m:ctrlPr>
                          <a:rPr lang="es-ES" i="1">
                            <a:latin typeface="Cambria Math" panose="02040503050406030204" pitchFamily="18" charset="0"/>
                          </a:rPr>
                        </m:ctrlPr>
                      </m:sSupPr>
                      <m:e>
                        <m:r>
                          <a:rPr lang="es-ES" i="1">
                            <a:latin typeface="Cambria Math" panose="02040503050406030204" pitchFamily="18" charset="0"/>
                          </a:rPr>
                          <m:t>𝑥</m:t>
                        </m:r>
                      </m:e>
                      <m:sup>
                        <m:r>
                          <a:rPr lang="es-ES" b="0" i="1" smtClean="0">
                            <a:latin typeface="Cambria Math" panose="02040503050406030204" pitchFamily="18" charset="0"/>
                          </a:rPr>
                          <m:t>2</m:t>
                        </m:r>
                      </m:sup>
                    </m:sSup>
                    <m:r>
                      <a:rPr lang="es-ES" b="0" i="1" smtClean="0">
                        <a:latin typeface="Cambria Math" panose="02040503050406030204" pitchFamily="18" charset="0"/>
                      </a:rPr>
                      <m:t>+3</m:t>
                    </m:r>
                    <m:r>
                      <a:rPr lang="es-ES" b="0" i="1" smtClean="0">
                        <a:latin typeface="Cambria Math" panose="02040503050406030204" pitchFamily="18" charset="0"/>
                      </a:rPr>
                      <m:t>𝑥</m:t>
                    </m:r>
                    <m:r>
                      <a:rPr lang="es-ES" b="0" i="1" smtClean="0">
                        <a:latin typeface="Cambria Math" panose="02040503050406030204" pitchFamily="18" charset="0"/>
                      </a:rPr>
                      <m:t>−5                   </m:t>
                    </m:r>
                  </m:oMath>
                </a14:m>
                <a:r>
                  <a:rPr lang="es-ES" dirty="0"/>
                  <a:t>   a-b     </a:t>
                </a:r>
              </a:p>
              <a:p>
                <a:pPr algn="just"/>
                <a:endParaRPr lang="es-ES" dirty="0"/>
              </a:p>
              <a:p>
                <a:pPr algn="just"/>
                <a:endParaRPr lang="es-ES" dirty="0"/>
              </a:p>
              <a:p>
                <a:pPr algn="just"/>
                <a:r>
                  <a:rPr lang="es-ES" b="1" dirty="0"/>
                  <a:t>Reducción en términos semejantes</a:t>
                </a:r>
              </a:p>
              <a:p>
                <a:pPr algn="just"/>
                <a:r>
                  <a:rPr lang="es-ES" dirty="0"/>
                  <a:t>2</a:t>
                </a:r>
                <a14:m>
                  <m:oMath xmlns:m="http://schemas.openxmlformats.org/officeDocument/2006/math">
                    <m:sSup>
                      <m:sSupPr>
                        <m:ctrlPr>
                          <a:rPr lang="es-ES" i="1">
                            <a:latin typeface="Cambria Math" panose="02040503050406030204" pitchFamily="18" charset="0"/>
                          </a:rPr>
                        </m:ctrlPr>
                      </m:sSupPr>
                      <m:e>
                        <m:r>
                          <a:rPr lang="es-ES" i="1">
                            <a:latin typeface="Cambria Math" panose="02040503050406030204" pitchFamily="18" charset="0"/>
                          </a:rPr>
                          <m:t>𝑥</m:t>
                        </m:r>
                      </m:e>
                      <m:sup>
                        <m:r>
                          <a:rPr lang="es-ES" i="1">
                            <a:latin typeface="Cambria Math" panose="02040503050406030204" pitchFamily="18" charset="0"/>
                          </a:rPr>
                          <m:t>2</m:t>
                        </m:r>
                      </m:sup>
                    </m:sSup>
                  </m:oMath>
                </a14:m>
                <a:r>
                  <a:rPr lang="es-ES" dirty="0"/>
                  <a:t>+5x+ 4</a:t>
                </a:r>
                <a14:m>
                  <m:oMath xmlns:m="http://schemas.openxmlformats.org/officeDocument/2006/math">
                    <m:sSup>
                      <m:sSupPr>
                        <m:ctrlPr>
                          <a:rPr lang="es-ES" i="1" smtClean="0">
                            <a:latin typeface="Cambria Math" panose="02040503050406030204" pitchFamily="18" charset="0"/>
                          </a:rPr>
                        </m:ctrlPr>
                      </m:sSupPr>
                      <m:e>
                        <m:r>
                          <a:rPr lang="es-ES" i="1">
                            <a:latin typeface="Cambria Math" panose="02040503050406030204" pitchFamily="18" charset="0"/>
                          </a:rPr>
                          <m:t>𝑥</m:t>
                        </m:r>
                      </m:e>
                      <m:sup>
                        <m:r>
                          <a:rPr lang="es-ES" i="1">
                            <a:latin typeface="Cambria Math" panose="02040503050406030204" pitchFamily="18" charset="0"/>
                          </a:rPr>
                          <m:t>2</m:t>
                        </m:r>
                      </m:sup>
                    </m:sSup>
                    <m:r>
                      <a:rPr lang="es-ES" b="0" i="1" smtClean="0">
                        <a:latin typeface="Cambria Math" panose="02040503050406030204" pitchFamily="18" charset="0"/>
                      </a:rPr>
                      <m:t>−2</m:t>
                    </m:r>
                    <m:r>
                      <a:rPr lang="es-ES" b="0" i="1" smtClean="0">
                        <a:latin typeface="Cambria Math" panose="02040503050406030204" pitchFamily="18" charset="0"/>
                      </a:rPr>
                      <m:t>𝑥</m:t>
                    </m:r>
                    <m:r>
                      <a:rPr lang="es-ES" b="0" i="1" smtClean="0">
                        <a:latin typeface="Cambria Math" panose="02040503050406030204" pitchFamily="18" charset="0"/>
                      </a:rPr>
                      <m:t>+1=+</m:t>
                    </m:r>
                    <m:r>
                      <m:rPr>
                        <m:nor/>
                      </m:rPr>
                      <a:rPr lang="es-ES" b="0" i="0" smtClean="0">
                        <a:latin typeface="Cambria Math" panose="02040503050406030204" pitchFamily="18" charset="0"/>
                      </a:rPr>
                      <m:t>6</m:t>
                    </m:r>
                    <m:sSup>
                      <m:sSupPr>
                        <m:ctrlPr>
                          <a:rPr lang="es-ES" i="1">
                            <a:latin typeface="Cambria Math" panose="02040503050406030204" pitchFamily="18" charset="0"/>
                          </a:rPr>
                        </m:ctrlPr>
                      </m:sSupPr>
                      <m:e>
                        <m:r>
                          <a:rPr lang="es-ES" i="1">
                            <a:latin typeface="Cambria Math" panose="02040503050406030204" pitchFamily="18" charset="0"/>
                          </a:rPr>
                          <m:t>𝑥</m:t>
                        </m:r>
                      </m:e>
                      <m:sup>
                        <m:r>
                          <a:rPr lang="es-ES" i="1">
                            <a:latin typeface="Cambria Math" panose="02040503050406030204" pitchFamily="18" charset="0"/>
                          </a:rPr>
                          <m:t>2</m:t>
                        </m:r>
                      </m:sup>
                    </m:sSup>
                    <m:r>
                      <a:rPr lang="es-ES" b="0" i="1" smtClean="0">
                        <a:latin typeface="Cambria Math" panose="02040503050406030204" pitchFamily="18" charset="0"/>
                      </a:rPr>
                      <m:t>+3</m:t>
                    </m:r>
                    <m:r>
                      <a:rPr lang="es-ES" b="0" i="1" smtClean="0">
                        <a:latin typeface="Cambria Math" panose="02040503050406030204" pitchFamily="18" charset="0"/>
                      </a:rPr>
                      <m:t>𝑥</m:t>
                    </m:r>
                    <m:r>
                      <a:rPr lang="es-ES" b="0" i="1" smtClean="0">
                        <a:latin typeface="Cambria Math" panose="02040503050406030204" pitchFamily="18" charset="0"/>
                      </a:rPr>
                      <m:t>+1</m:t>
                    </m:r>
                  </m:oMath>
                </a14:m>
                <a:endParaRPr lang="es-ES" dirty="0"/>
              </a:p>
              <a:p>
                <a:pPr algn="just"/>
                <a:endParaRPr lang="es-ES" dirty="0"/>
              </a:p>
              <a:p>
                <a:pPr marL="342900" indent="-342900" algn="just">
                  <a:buAutoNum type="arabicParenR"/>
                </a:pPr>
                <a:r>
                  <a:rPr lang="es-ES" dirty="0"/>
                  <a:t>Misma letra</a:t>
                </a:r>
              </a:p>
              <a:p>
                <a:pPr marL="342900" indent="-342900" algn="just">
                  <a:buAutoNum type="arabicParenR"/>
                </a:pPr>
                <a:r>
                  <a:rPr lang="es-ES" dirty="0"/>
                  <a:t>Mismo exponente ---- empiezo de mayor a menor</a:t>
                </a:r>
              </a:p>
              <a:p>
                <a:pPr marL="342900" indent="-342900" algn="just">
                  <a:buAutoNum type="arabicParenR"/>
                </a:pPr>
                <a:r>
                  <a:rPr lang="es-ES" dirty="0"/>
                  <a:t>Ley de signos</a:t>
                </a:r>
              </a:p>
              <a:p>
                <a:pPr algn="just"/>
                <a:endParaRPr lang="es-ES" dirty="0"/>
              </a:p>
            </p:txBody>
          </p:sp>
        </mc:Choice>
        <mc:Fallback>
          <p:sp>
            <p:nvSpPr>
              <p:cNvPr id="5" name="CuadroTexto 4">
                <a:extLst>
                  <a:ext uri="{FF2B5EF4-FFF2-40B4-BE49-F238E27FC236}">
                    <a16:creationId xmlns:a16="http://schemas.microsoft.com/office/drawing/2014/main" id="{8CFC3C5B-323B-5D33-3A91-3C78B9BAEB32}"/>
                  </a:ext>
                </a:extLst>
              </p:cNvPr>
              <p:cNvSpPr txBox="1">
                <a:spLocks noRot="1" noChangeAspect="1" noMove="1" noResize="1" noEditPoints="1" noAdjustHandles="1" noChangeArrowheads="1" noChangeShapeType="1" noTextEdit="1"/>
              </p:cNvSpPr>
              <p:nvPr/>
            </p:nvSpPr>
            <p:spPr>
              <a:xfrm>
                <a:off x="571500" y="1593325"/>
                <a:ext cx="7315200" cy="2677656"/>
              </a:xfrm>
              <a:prstGeom prst="rect">
                <a:avLst/>
              </a:prstGeom>
              <a:blipFill>
                <a:blip r:embed="rId4"/>
                <a:stretch>
                  <a:fillRect l="-250" t="-227"/>
                </a:stretch>
              </a:blipFill>
            </p:spPr>
            <p:txBody>
              <a:bodyPr/>
              <a:lstStyle/>
              <a:p>
                <a:r>
                  <a:rPr lang="es-ES">
                    <a:noFill/>
                  </a:rPr>
                  <a:t> </a:t>
                </a:r>
              </a:p>
            </p:txBody>
          </p:sp>
        </mc:Fallback>
      </mc:AlternateContent>
    </p:spTree>
    <p:extLst>
      <p:ext uri="{BB962C8B-B14F-4D97-AF65-F5344CB8AC3E}">
        <p14:creationId xmlns:p14="http://schemas.microsoft.com/office/powerpoint/2010/main" val="2370140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57"/>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fr"/>
              <a:t>CONTENU DE CE MODÈLE</a:t>
            </a:r>
            <a:endParaRPr/>
          </a:p>
        </p:txBody>
      </p:sp>
      <p:pic>
        <p:nvPicPr>
          <p:cNvPr id="2" name="Picture 2" descr="Inicio » Universidad Nacional de Chimborazo">
            <a:extLst>
              <a:ext uri="{FF2B5EF4-FFF2-40B4-BE49-F238E27FC236}">
                <a16:creationId xmlns:a16="http://schemas.microsoft.com/office/drawing/2014/main" id="{1E05A0A7-8F55-DE22-CB97-7517D9D16D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4055" y="445025"/>
            <a:ext cx="2667000" cy="1047750"/>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5" name="CuadroTexto 4">
                <a:extLst>
                  <a:ext uri="{FF2B5EF4-FFF2-40B4-BE49-F238E27FC236}">
                    <a16:creationId xmlns:a16="http://schemas.microsoft.com/office/drawing/2014/main" id="{8CFC3C5B-323B-5D33-3A91-3C78B9BAEB32}"/>
                  </a:ext>
                </a:extLst>
              </p:cNvPr>
              <p:cNvSpPr txBox="1"/>
              <p:nvPr/>
            </p:nvSpPr>
            <p:spPr>
              <a:xfrm>
                <a:off x="571500" y="1593325"/>
                <a:ext cx="7315200" cy="738664"/>
              </a:xfrm>
              <a:prstGeom prst="rect">
                <a:avLst/>
              </a:prstGeom>
              <a:noFill/>
            </p:spPr>
            <p:txBody>
              <a:bodyPr wrap="square" rtlCol="0">
                <a:spAutoFit/>
              </a:bodyPr>
              <a:lstStyle/>
              <a:p>
                <a:pPr algn="just"/>
                <a:r>
                  <a:rPr lang="es-ES" b="1" dirty="0"/>
                  <a:t>Hallar el valor numérico de la siguiente expresión</a:t>
                </a:r>
              </a:p>
              <a:p>
                <a:pPr algn="just"/>
                <a14:m>
                  <m:oMathPara xmlns:m="http://schemas.openxmlformats.org/officeDocument/2006/math">
                    <m:oMathParaPr>
                      <m:jc m:val="centerGroup"/>
                    </m:oMathParaPr>
                    <m:oMath xmlns:m="http://schemas.openxmlformats.org/officeDocument/2006/math">
                      <m:sSup>
                        <m:sSupPr>
                          <m:ctrlPr>
                            <a:rPr lang="es-ES" i="1" smtClean="0">
                              <a:latin typeface="Cambria Math" panose="02040503050406030204" pitchFamily="18" charset="0"/>
                            </a:rPr>
                          </m:ctrlPr>
                        </m:sSupPr>
                        <m:e>
                          <m:r>
                            <a:rPr lang="es-ES" b="0" i="1" smtClean="0">
                              <a:latin typeface="Cambria Math" panose="02040503050406030204" pitchFamily="18" charset="0"/>
                            </a:rPr>
                            <m:t>𝑎</m:t>
                          </m:r>
                        </m:e>
                        <m:sup>
                          <m:r>
                            <a:rPr lang="es-ES" b="0" i="1" smtClean="0">
                              <a:latin typeface="Cambria Math" panose="02040503050406030204" pitchFamily="18" charset="0"/>
                            </a:rPr>
                            <m:t>2</m:t>
                          </m:r>
                        </m:sup>
                      </m:sSup>
                      <m:r>
                        <a:rPr lang="es-ES" b="0" i="1" smtClean="0">
                          <a:latin typeface="Cambria Math" panose="02040503050406030204" pitchFamily="18" charset="0"/>
                        </a:rPr>
                        <m:t>+2</m:t>
                      </m:r>
                      <m:r>
                        <a:rPr lang="es-ES" b="0" i="1" smtClean="0">
                          <a:latin typeface="Cambria Math" panose="02040503050406030204" pitchFamily="18" charset="0"/>
                        </a:rPr>
                        <m:t>𝑎𝑏</m:t>
                      </m:r>
                      <m:r>
                        <a:rPr lang="es-ES" b="0" i="1" smtClean="0">
                          <a:latin typeface="Cambria Math" panose="02040503050406030204" pitchFamily="18" charset="0"/>
                        </a:rPr>
                        <m:t>+</m:t>
                      </m:r>
                      <m:sSup>
                        <m:sSupPr>
                          <m:ctrlPr>
                            <a:rPr lang="es-ES" b="0" i="1" smtClean="0">
                              <a:latin typeface="Cambria Math" panose="02040503050406030204" pitchFamily="18" charset="0"/>
                            </a:rPr>
                          </m:ctrlPr>
                        </m:sSupPr>
                        <m:e>
                          <m:r>
                            <a:rPr lang="es-ES" b="0" i="1" smtClean="0">
                              <a:latin typeface="Cambria Math" panose="02040503050406030204" pitchFamily="18" charset="0"/>
                            </a:rPr>
                            <m:t>(</m:t>
                          </m:r>
                          <m:r>
                            <a:rPr lang="es-ES" b="0" i="1" smtClean="0">
                              <a:latin typeface="Cambria Math" panose="02040503050406030204" pitchFamily="18" charset="0"/>
                            </a:rPr>
                            <m:t>𝑎𝑐</m:t>
                          </m:r>
                          <m:r>
                            <a:rPr lang="es-ES" b="0" i="1" smtClean="0">
                              <a:latin typeface="Cambria Math" panose="02040503050406030204" pitchFamily="18" charset="0"/>
                            </a:rPr>
                            <m:t>)</m:t>
                          </m:r>
                        </m:e>
                        <m:sup>
                          <m:r>
                            <a:rPr lang="es-ES" b="0" i="1" smtClean="0">
                              <a:latin typeface="Cambria Math" panose="02040503050406030204" pitchFamily="18" charset="0"/>
                            </a:rPr>
                            <m:t>2</m:t>
                          </m:r>
                        </m:sup>
                      </m:sSup>
                      <m:r>
                        <a:rPr lang="es-ES" b="0" i="1" smtClean="0">
                          <a:latin typeface="Cambria Math" panose="02040503050406030204" pitchFamily="18" charset="0"/>
                        </a:rPr>
                        <m:t>−5</m:t>
                      </m:r>
                      <m:r>
                        <a:rPr lang="es-ES" b="0" i="1" smtClean="0">
                          <a:latin typeface="Cambria Math" panose="02040503050406030204" pitchFamily="18" charset="0"/>
                        </a:rPr>
                        <m:t>𝑎𝑏</m:t>
                      </m:r>
                      <m:r>
                        <a:rPr lang="es-ES" b="0" i="1" smtClean="0">
                          <a:latin typeface="Cambria Math" panose="02040503050406030204" pitchFamily="18" charset="0"/>
                        </a:rPr>
                        <m:t>+16</m:t>
                      </m:r>
                      <m:r>
                        <a:rPr lang="es-ES" b="0" i="1" smtClean="0">
                          <a:latin typeface="Cambria Math" panose="02040503050406030204" pitchFamily="18" charset="0"/>
                        </a:rPr>
                        <m:t>𝑐</m:t>
                      </m:r>
                      <m:r>
                        <a:rPr lang="es-ES" b="0" i="1" smtClean="0">
                          <a:latin typeface="Cambria Math" panose="02040503050406030204" pitchFamily="18" charset="0"/>
                        </a:rPr>
                        <m:t>+</m:t>
                      </m:r>
                      <m:r>
                        <a:rPr lang="es-ES" b="0" i="1" smtClean="0">
                          <a:latin typeface="Cambria Math" panose="02040503050406030204" pitchFamily="18" charset="0"/>
                        </a:rPr>
                        <m:t>𝑎𝑐</m:t>
                      </m:r>
                    </m:oMath>
                  </m:oMathPara>
                </a14:m>
                <a:endParaRPr lang="es-ES" b="0" dirty="0"/>
              </a:p>
              <a:p>
                <a:pPr algn="just"/>
                <a:r>
                  <a:rPr lang="es-ES" dirty="0"/>
                  <a:t>En donde: a=3; b=4; c=1</a:t>
                </a:r>
              </a:p>
            </p:txBody>
          </p:sp>
        </mc:Choice>
        <mc:Fallback xmlns="">
          <p:sp>
            <p:nvSpPr>
              <p:cNvPr id="5" name="CuadroTexto 4">
                <a:extLst>
                  <a:ext uri="{FF2B5EF4-FFF2-40B4-BE49-F238E27FC236}">
                    <a16:creationId xmlns:a16="http://schemas.microsoft.com/office/drawing/2014/main" id="{8CFC3C5B-323B-5D33-3A91-3C78B9BAEB32}"/>
                  </a:ext>
                </a:extLst>
              </p:cNvPr>
              <p:cNvSpPr txBox="1">
                <a:spLocks noRot="1" noChangeAspect="1" noMove="1" noResize="1" noEditPoints="1" noAdjustHandles="1" noChangeArrowheads="1" noChangeShapeType="1" noTextEdit="1"/>
              </p:cNvSpPr>
              <p:nvPr/>
            </p:nvSpPr>
            <p:spPr>
              <a:xfrm>
                <a:off x="571500" y="1593325"/>
                <a:ext cx="7315200" cy="738664"/>
              </a:xfrm>
              <a:prstGeom prst="rect">
                <a:avLst/>
              </a:prstGeom>
              <a:blipFill>
                <a:blip r:embed="rId4"/>
                <a:stretch>
                  <a:fillRect l="-250" t="-820" b="-7377"/>
                </a:stretch>
              </a:blipFill>
            </p:spPr>
            <p:txBody>
              <a:bodyPr/>
              <a:lstStyle/>
              <a:p>
                <a:r>
                  <a:rPr lang="es-ES">
                    <a:noFill/>
                  </a:rPr>
                  <a:t> </a:t>
                </a:r>
              </a:p>
            </p:txBody>
          </p:sp>
        </mc:Fallback>
      </mc:AlternateContent>
    </p:spTree>
    <p:extLst>
      <p:ext uri="{BB962C8B-B14F-4D97-AF65-F5344CB8AC3E}">
        <p14:creationId xmlns:p14="http://schemas.microsoft.com/office/powerpoint/2010/main" val="3230828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57"/>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fr"/>
              <a:t>CONTENU DE CE MODÈLE</a:t>
            </a:r>
            <a:endParaRPr/>
          </a:p>
        </p:txBody>
      </p:sp>
      <p:pic>
        <p:nvPicPr>
          <p:cNvPr id="2" name="Picture 2" descr="Inicio » Universidad Nacional de Chimborazo">
            <a:extLst>
              <a:ext uri="{FF2B5EF4-FFF2-40B4-BE49-F238E27FC236}">
                <a16:creationId xmlns:a16="http://schemas.microsoft.com/office/drawing/2014/main" id="{1E05A0A7-8F55-DE22-CB97-7517D9D16D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4055" y="445025"/>
            <a:ext cx="2667000" cy="1047750"/>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8CFC3C5B-323B-5D33-3A91-3C78B9BAEB32}"/>
              </a:ext>
            </a:extLst>
          </p:cNvPr>
          <p:cNvSpPr txBox="1"/>
          <p:nvPr/>
        </p:nvSpPr>
        <p:spPr>
          <a:xfrm>
            <a:off x="571500" y="1593325"/>
            <a:ext cx="7315200" cy="954107"/>
          </a:xfrm>
          <a:prstGeom prst="rect">
            <a:avLst/>
          </a:prstGeom>
          <a:noFill/>
        </p:spPr>
        <p:txBody>
          <a:bodyPr wrap="square" rtlCol="0">
            <a:spAutoFit/>
          </a:bodyPr>
          <a:lstStyle/>
          <a:p>
            <a:pPr algn="just"/>
            <a:r>
              <a:rPr lang="es-ES" b="1" dirty="0"/>
              <a:t>Suma algebraica de polinomios</a:t>
            </a:r>
          </a:p>
          <a:p>
            <a:pPr algn="just"/>
            <a:r>
              <a:rPr lang="es-ES" dirty="0"/>
              <a:t>Hallar la suma de: </a:t>
            </a:r>
          </a:p>
          <a:p>
            <a:pPr algn="just"/>
            <a:endParaRPr lang="es-ES" dirty="0"/>
          </a:p>
          <a:p>
            <a:pPr algn="just"/>
            <a:r>
              <a:rPr lang="es-ES" dirty="0"/>
              <a:t>3a+2b-c y 2a+3b+c                                                      -7x-4y+6z; 10x-20y-8z;  -5x+24y+2z</a:t>
            </a:r>
          </a:p>
        </p:txBody>
      </p:sp>
    </p:spTree>
    <p:extLst>
      <p:ext uri="{BB962C8B-B14F-4D97-AF65-F5344CB8AC3E}">
        <p14:creationId xmlns:p14="http://schemas.microsoft.com/office/powerpoint/2010/main" val="375798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57"/>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fr"/>
              <a:t>CONTENU DE CE MODÈLE</a:t>
            </a:r>
            <a:endParaRPr/>
          </a:p>
        </p:txBody>
      </p:sp>
      <p:pic>
        <p:nvPicPr>
          <p:cNvPr id="2" name="Picture 2" descr="Inicio » Universidad Nacional de Chimborazo">
            <a:extLst>
              <a:ext uri="{FF2B5EF4-FFF2-40B4-BE49-F238E27FC236}">
                <a16:creationId xmlns:a16="http://schemas.microsoft.com/office/drawing/2014/main" id="{1E05A0A7-8F55-DE22-CB97-7517D9D16D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4055" y="445025"/>
            <a:ext cx="2667000" cy="1047750"/>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5" name="CuadroTexto 4">
                <a:extLst>
                  <a:ext uri="{FF2B5EF4-FFF2-40B4-BE49-F238E27FC236}">
                    <a16:creationId xmlns:a16="http://schemas.microsoft.com/office/drawing/2014/main" id="{8CFC3C5B-323B-5D33-3A91-3C78B9BAEB32}"/>
                  </a:ext>
                </a:extLst>
              </p:cNvPr>
              <p:cNvSpPr txBox="1"/>
              <p:nvPr/>
            </p:nvSpPr>
            <p:spPr>
              <a:xfrm>
                <a:off x="571500" y="1593325"/>
                <a:ext cx="7315200" cy="738664"/>
              </a:xfrm>
              <a:prstGeom prst="rect">
                <a:avLst/>
              </a:prstGeom>
              <a:noFill/>
            </p:spPr>
            <p:txBody>
              <a:bodyPr wrap="square" rtlCol="0">
                <a:spAutoFit/>
              </a:bodyPr>
              <a:lstStyle/>
              <a:p>
                <a:pPr algn="just"/>
                <a:r>
                  <a:rPr lang="es-ES" dirty="0"/>
                  <a:t>Realizar la siguiente suma:</a:t>
                </a:r>
              </a:p>
              <a:p>
                <a:pPr algn="just"/>
                <a14:m>
                  <m:oMathPara xmlns:m="http://schemas.openxmlformats.org/officeDocument/2006/math">
                    <m:oMathParaPr>
                      <m:jc m:val="centerGroup"/>
                    </m:oMathParaPr>
                    <m:oMath xmlns:m="http://schemas.openxmlformats.org/officeDocument/2006/math">
                      <m:sSup>
                        <m:sSupPr>
                          <m:ctrlPr>
                            <a:rPr lang="es-ES" i="1" smtClean="0">
                              <a:latin typeface="Cambria Math" panose="02040503050406030204" pitchFamily="18" charset="0"/>
                            </a:rPr>
                          </m:ctrlPr>
                        </m:sSupPr>
                        <m:e>
                          <m:r>
                            <a:rPr lang="es-ES" i="1">
                              <a:latin typeface="Cambria Math" panose="02040503050406030204" pitchFamily="18" charset="0"/>
                            </a:rPr>
                            <m:t>𝑥</m:t>
                          </m:r>
                        </m:e>
                        <m:sup>
                          <m:r>
                            <a:rPr lang="es-ES" i="1">
                              <a:latin typeface="Cambria Math" panose="02040503050406030204" pitchFamily="18" charset="0"/>
                            </a:rPr>
                            <m:t>2</m:t>
                          </m:r>
                        </m:sup>
                      </m:sSup>
                      <m:r>
                        <a:rPr lang="es-ES" b="0" i="1" smtClean="0">
                          <a:latin typeface="Cambria Math" panose="02040503050406030204" pitchFamily="18" charset="0"/>
                        </a:rPr>
                        <m:t>−5</m:t>
                      </m:r>
                      <m:r>
                        <a:rPr lang="es-ES" b="0" i="1" smtClean="0">
                          <a:latin typeface="Cambria Math" panose="02040503050406030204" pitchFamily="18" charset="0"/>
                        </a:rPr>
                        <m:t>𝑥</m:t>
                      </m:r>
                      <m:r>
                        <a:rPr lang="es-ES" b="0" i="1" smtClean="0">
                          <a:latin typeface="Cambria Math" panose="02040503050406030204" pitchFamily="18" charset="0"/>
                        </a:rPr>
                        <m:t>+8;</m:t>
                      </m:r>
                      <m:r>
                        <m:rPr>
                          <m:nor/>
                        </m:rPr>
                        <a:rPr lang="es-ES" b="0" i="0" smtClean="0">
                          <a:latin typeface="Cambria Math" panose="02040503050406030204" pitchFamily="18" charset="0"/>
                        </a:rPr>
                        <m:t>  −</m:t>
                      </m:r>
                      <m:sSup>
                        <m:sSupPr>
                          <m:ctrlPr>
                            <a:rPr lang="es-ES" i="1">
                              <a:latin typeface="Cambria Math" panose="02040503050406030204" pitchFamily="18" charset="0"/>
                            </a:rPr>
                          </m:ctrlPr>
                        </m:sSupPr>
                        <m:e>
                          <m:r>
                            <a:rPr lang="es-ES" i="1">
                              <a:latin typeface="Cambria Math" panose="02040503050406030204" pitchFamily="18" charset="0"/>
                            </a:rPr>
                            <m:t>𝑥</m:t>
                          </m:r>
                        </m:e>
                        <m:sup>
                          <m:r>
                            <a:rPr lang="es-ES" i="1">
                              <a:latin typeface="Cambria Math" panose="02040503050406030204" pitchFamily="18" charset="0"/>
                            </a:rPr>
                            <m:t>2</m:t>
                          </m:r>
                        </m:sup>
                      </m:sSup>
                      <m:r>
                        <a:rPr lang="es-ES" b="0" i="1" smtClean="0">
                          <a:latin typeface="Cambria Math" panose="02040503050406030204" pitchFamily="18" charset="0"/>
                        </a:rPr>
                        <m:t>+10</m:t>
                      </m:r>
                      <m:r>
                        <a:rPr lang="es-ES" b="0" i="1" smtClean="0">
                          <a:latin typeface="Cambria Math" panose="02040503050406030204" pitchFamily="18" charset="0"/>
                        </a:rPr>
                        <m:t>𝑥</m:t>
                      </m:r>
                      <m:r>
                        <a:rPr lang="es-ES" b="0" i="1" smtClean="0">
                          <a:latin typeface="Cambria Math" panose="02040503050406030204" pitchFamily="18" charset="0"/>
                        </a:rPr>
                        <m:t>−30;</m:t>
                      </m:r>
                      <m:r>
                        <m:rPr>
                          <m:nor/>
                        </m:rPr>
                        <a:rPr lang="es-ES" b="0" i="0" smtClean="0">
                          <a:latin typeface="Cambria Math" panose="02040503050406030204" pitchFamily="18" charset="0"/>
                        </a:rPr>
                        <m:t>  −6</m:t>
                      </m:r>
                      <m:sSup>
                        <m:sSupPr>
                          <m:ctrlPr>
                            <a:rPr lang="es-ES" i="1">
                              <a:latin typeface="Cambria Math" panose="02040503050406030204" pitchFamily="18" charset="0"/>
                            </a:rPr>
                          </m:ctrlPr>
                        </m:sSupPr>
                        <m:e>
                          <m:r>
                            <a:rPr lang="es-ES" i="1">
                              <a:latin typeface="Cambria Math" panose="02040503050406030204" pitchFamily="18" charset="0"/>
                            </a:rPr>
                            <m:t>𝑥</m:t>
                          </m:r>
                        </m:e>
                        <m:sup>
                          <m:r>
                            <a:rPr lang="es-ES" i="1">
                              <a:latin typeface="Cambria Math" panose="02040503050406030204" pitchFamily="18" charset="0"/>
                            </a:rPr>
                            <m:t>2</m:t>
                          </m:r>
                        </m:sup>
                      </m:sSup>
                      <m:r>
                        <a:rPr lang="es-ES" b="0" i="1" smtClean="0">
                          <a:latin typeface="Cambria Math" panose="02040503050406030204" pitchFamily="18" charset="0"/>
                        </a:rPr>
                        <m:t>+5</m:t>
                      </m:r>
                      <m:r>
                        <a:rPr lang="es-ES" b="0" i="1" smtClean="0">
                          <a:latin typeface="Cambria Math" panose="02040503050406030204" pitchFamily="18" charset="0"/>
                        </a:rPr>
                        <m:t>𝑥</m:t>
                      </m:r>
                      <m:r>
                        <a:rPr lang="es-ES" b="0" i="1" smtClean="0">
                          <a:latin typeface="Cambria Math" panose="02040503050406030204" pitchFamily="18" charset="0"/>
                        </a:rPr>
                        <m:t>−50</m:t>
                      </m:r>
                    </m:oMath>
                  </m:oMathPara>
                </a14:m>
                <a:endParaRPr lang="es-ES" b="0" dirty="0"/>
              </a:p>
              <a:p>
                <a:pPr algn="just"/>
                <a:r>
                  <a:rPr lang="es-ES" dirty="0"/>
                  <a:t>Donde: x=5 y=4</a:t>
                </a:r>
              </a:p>
            </p:txBody>
          </p:sp>
        </mc:Choice>
        <mc:Fallback xmlns="">
          <p:sp>
            <p:nvSpPr>
              <p:cNvPr id="5" name="CuadroTexto 4">
                <a:extLst>
                  <a:ext uri="{FF2B5EF4-FFF2-40B4-BE49-F238E27FC236}">
                    <a16:creationId xmlns:a16="http://schemas.microsoft.com/office/drawing/2014/main" id="{8CFC3C5B-323B-5D33-3A91-3C78B9BAEB32}"/>
                  </a:ext>
                </a:extLst>
              </p:cNvPr>
              <p:cNvSpPr txBox="1">
                <a:spLocks noRot="1" noChangeAspect="1" noMove="1" noResize="1" noEditPoints="1" noAdjustHandles="1" noChangeArrowheads="1" noChangeShapeType="1" noTextEdit="1"/>
              </p:cNvSpPr>
              <p:nvPr/>
            </p:nvSpPr>
            <p:spPr>
              <a:xfrm>
                <a:off x="571500" y="1593325"/>
                <a:ext cx="7315200" cy="738664"/>
              </a:xfrm>
              <a:prstGeom prst="rect">
                <a:avLst/>
              </a:prstGeom>
              <a:blipFill>
                <a:blip r:embed="rId4"/>
                <a:stretch>
                  <a:fillRect l="-250" t="-820" b="-7377"/>
                </a:stretch>
              </a:blipFill>
            </p:spPr>
            <p:txBody>
              <a:bodyPr/>
              <a:lstStyle/>
              <a:p>
                <a:r>
                  <a:rPr lang="es-ES">
                    <a:noFill/>
                  </a:rPr>
                  <a:t> </a:t>
                </a:r>
              </a:p>
            </p:txBody>
          </p:sp>
        </mc:Fallback>
      </mc:AlternateContent>
    </p:spTree>
    <p:extLst>
      <p:ext uri="{BB962C8B-B14F-4D97-AF65-F5344CB8AC3E}">
        <p14:creationId xmlns:p14="http://schemas.microsoft.com/office/powerpoint/2010/main" val="2261882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57"/>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fr"/>
              <a:t>CONTENU DE CE MODÈLE</a:t>
            </a:r>
            <a:endParaRPr/>
          </a:p>
        </p:txBody>
      </p:sp>
      <p:pic>
        <p:nvPicPr>
          <p:cNvPr id="2" name="Picture 2" descr="Inicio » Universidad Nacional de Chimborazo">
            <a:extLst>
              <a:ext uri="{FF2B5EF4-FFF2-40B4-BE49-F238E27FC236}">
                <a16:creationId xmlns:a16="http://schemas.microsoft.com/office/drawing/2014/main" id="{1E05A0A7-8F55-DE22-CB97-7517D9D16D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4055" y="445025"/>
            <a:ext cx="2667000" cy="1047750"/>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8CFC3C5B-323B-5D33-3A91-3C78B9BAEB32}"/>
              </a:ext>
            </a:extLst>
          </p:cNvPr>
          <p:cNvSpPr txBox="1"/>
          <p:nvPr/>
        </p:nvSpPr>
        <p:spPr>
          <a:xfrm>
            <a:off x="571500" y="1593325"/>
            <a:ext cx="7315200" cy="2031325"/>
          </a:xfrm>
          <a:prstGeom prst="rect">
            <a:avLst/>
          </a:prstGeom>
          <a:noFill/>
        </p:spPr>
        <p:txBody>
          <a:bodyPr wrap="square" rtlCol="0">
            <a:spAutoFit/>
          </a:bodyPr>
          <a:lstStyle/>
          <a:p>
            <a:pPr algn="just"/>
            <a:r>
              <a:rPr lang="es-ES" b="1" dirty="0"/>
              <a:t>Multiplicación algebraica de polinomios</a:t>
            </a:r>
          </a:p>
          <a:p>
            <a:pPr algn="just"/>
            <a:endParaRPr lang="es-ES" b="1" dirty="0"/>
          </a:p>
          <a:p>
            <a:pPr algn="just"/>
            <a:r>
              <a:rPr lang="es-ES" dirty="0"/>
              <a:t>2x+4  por  3x-6</a:t>
            </a:r>
          </a:p>
          <a:p>
            <a:pPr marL="342900" indent="-342900" algn="just">
              <a:buAutoNum type="arabicParenR"/>
            </a:pPr>
            <a:r>
              <a:rPr lang="es-ES" dirty="0"/>
              <a:t>Ordena de mayor a menor el grado de las expresiones</a:t>
            </a:r>
          </a:p>
          <a:p>
            <a:pPr marL="342900" indent="-342900" algn="just">
              <a:buAutoNum type="arabicParenR"/>
            </a:pPr>
            <a:r>
              <a:rPr lang="es-ES" dirty="0"/>
              <a:t>Coloca las expresiones una debajo de la otra</a:t>
            </a:r>
          </a:p>
          <a:p>
            <a:pPr marL="342900" indent="-342900" algn="just">
              <a:buAutoNum type="arabicParenR"/>
            </a:pPr>
            <a:r>
              <a:rPr lang="es-ES" dirty="0"/>
              <a:t>Multiplicar cada término del multiplicador por el multiplicando</a:t>
            </a:r>
          </a:p>
          <a:p>
            <a:pPr marL="342900" indent="-342900" algn="just">
              <a:buAutoNum type="arabicParenR"/>
            </a:pPr>
            <a:r>
              <a:rPr lang="es-ES" dirty="0"/>
              <a:t>Reducir términos semejantes</a:t>
            </a:r>
          </a:p>
          <a:p>
            <a:pPr algn="just"/>
            <a:endParaRPr lang="es-ES" dirty="0"/>
          </a:p>
          <a:p>
            <a:pPr algn="just"/>
            <a:endParaRPr lang="es-ES" dirty="0"/>
          </a:p>
        </p:txBody>
      </p:sp>
    </p:spTree>
    <p:extLst>
      <p:ext uri="{BB962C8B-B14F-4D97-AF65-F5344CB8AC3E}">
        <p14:creationId xmlns:p14="http://schemas.microsoft.com/office/powerpoint/2010/main" val="598183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57"/>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fr"/>
              <a:t>CONTENU DE CE MODÈLE</a:t>
            </a:r>
            <a:endParaRPr/>
          </a:p>
        </p:txBody>
      </p:sp>
      <p:pic>
        <p:nvPicPr>
          <p:cNvPr id="2" name="Picture 2" descr="Inicio » Universidad Nacional de Chimborazo">
            <a:extLst>
              <a:ext uri="{FF2B5EF4-FFF2-40B4-BE49-F238E27FC236}">
                <a16:creationId xmlns:a16="http://schemas.microsoft.com/office/drawing/2014/main" id="{1E05A0A7-8F55-DE22-CB97-7517D9D16D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4055" y="445025"/>
            <a:ext cx="2667000" cy="1047750"/>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5" name="CuadroTexto 4">
                <a:extLst>
                  <a:ext uri="{FF2B5EF4-FFF2-40B4-BE49-F238E27FC236}">
                    <a16:creationId xmlns:a16="http://schemas.microsoft.com/office/drawing/2014/main" id="{8CFC3C5B-323B-5D33-3A91-3C78B9BAEB32}"/>
                  </a:ext>
                </a:extLst>
              </p:cNvPr>
              <p:cNvSpPr txBox="1"/>
              <p:nvPr/>
            </p:nvSpPr>
            <p:spPr>
              <a:xfrm>
                <a:off x="571500" y="1231165"/>
                <a:ext cx="7315200" cy="523220"/>
              </a:xfrm>
              <a:prstGeom prst="rect">
                <a:avLst/>
              </a:prstGeom>
              <a:noFill/>
            </p:spPr>
            <p:txBody>
              <a:bodyPr wrap="square" rtlCol="0">
                <a:spAutoFit/>
              </a:bodyPr>
              <a:lstStyle/>
              <a:p>
                <a:pPr algn="just"/>
                <a:r>
                  <a:rPr lang="es-ES" b="1" dirty="0"/>
                  <a:t>Multiplicar (</a:t>
                </a:r>
                <a14:m>
                  <m:oMath xmlns:m="http://schemas.openxmlformats.org/officeDocument/2006/math">
                    <m:sSup>
                      <m:sSupPr>
                        <m:ctrlPr>
                          <a:rPr lang="es-ES" i="1">
                            <a:latin typeface="Cambria Math" panose="02040503050406030204" pitchFamily="18" charset="0"/>
                          </a:rPr>
                        </m:ctrlPr>
                      </m:sSupPr>
                      <m:e>
                        <m:r>
                          <a:rPr lang="es-ES" i="1">
                            <a:latin typeface="Cambria Math" panose="02040503050406030204" pitchFamily="18" charset="0"/>
                          </a:rPr>
                          <m:t>𝑥</m:t>
                        </m:r>
                      </m:e>
                      <m:sup>
                        <m:r>
                          <a:rPr lang="es-ES" b="0" i="1" smtClean="0">
                            <a:latin typeface="Cambria Math" panose="02040503050406030204" pitchFamily="18" charset="0"/>
                          </a:rPr>
                          <m:t>4</m:t>
                        </m:r>
                      </m:sup>
                    </m:sSup>
                    <m:r>
                      <a:rPr lang="es-ES" b="0" i="1" smtClean="0">
                        <a:latin typeface="Cambria Math" panose="02040503050406030204" pitchFamily="18" charset="0"/>
                      </a:rPr>
                      <m:t>−3</m:t>
                    </m:r>
                    <m:sSup>
                      <m:sSupPr>
                        <m:ctrlPr>
                          <a:rPr lang="es-ES" i="1">
                            <a:latin typeface="Cambria Math" panose="02040503050406030204" pitchFamily="18" charset="0"/>
                          </a:rPr>
                        </m:ctrlPr>
                      </m:sSupPr>
                      <m:e>
                        <m:r>
                          <a:rPr lang="es-ES" i="1">
                            <a:latin typeface="Cambria Math" panose="02040503050406030204" pitchFamily="18" charset="0"/>
                          </a:rPr>
                          <m:t>𝑥</m:t>
                        </m:r>
                      </m:e>
                      <m:sup>
                        <m:r>
                          <a:rPr lang="es-ES" b="0" i="1" smtClean="0">
                            <a:latin typeface="Cambria Math" panose="02040503050406030204" pitchFamily="18" charset="0"/>
                          </a:rPr>
                          <m:t>3</m:t>
                        </m:r>
                      </m:sup>
                    </m:sSup>
                    <m:r>
                      <a:rPr lang="es-ES" b="0" i="1" smtClean="0">
                        <a:latin typeface="Cambria Math" panose="02040503050406030204" pitchFamily="18" charset="0"/>
                      </a:rPr>
                      <m:t>𝑦</m:t>
                    </m:r>
                    <m:r>
                      <a:rPr lang="es-ES" b="0" i="1" smtClean="0">
                        <a:latin typeface="Cambria Math" panose="02040503050406030204" pitchFamily="18" charset="0"/>
                      </a:rPr>
                      <m:t>+</m:t>
                    </m:r>
                    <m:r>
                      <m:rPr>
                        <m:nor/>
                      </m:rPr>
                      <a:rPr lang="es-ES" b="0" i="0" smtClean="0">
                        <a:latin typeface="Cambria Math" panose="02040503050406030204" pitchFamily="18" charset="0"/>
                      </a:rPr>
                      <m:t>2</m:t>
                    </m:r>
                    <m:sSup>
                      <m:sSupPr>
                        <m:ctrlPr>
                          <a:rPr lang="es-ES" i="1">
                            <a:latin typeface="Cambria Math" panose="02040503050406030204" pitchFamily="18" charset="0"/>
                          </a:rPr>
                        </m:ctrlPr>
                      </m:sSupPr>
                      <m:e>
                        <m:r>
                          <a:rPr lang="es-ES" i="1">
                            <a:latin typeface="Cambria Math" panose="02040503050406030204" pitchFamily="18" charset="0"/>
                          </a:rPr>
                          <m:t>𝑥</m:t>
                        </m:r>
                      </m:e>
                      <m:sup>
                        <m:r>
                          <a:rPr lang="es-ES" i="1">
                            <a:latin typeface="Cambria Math" panose="02040503050406030204" pitchFamily="18" charset="0"/>
                          </a:rPr>
                          <m:t>2</m:t>
                        </m:r>
                      </m:sup>
                    </m:sSup>
                    <m:sSup>
                      <m:sSupPr>
                        <m:ctrlPr>
                          <a:rPr lang="es-ES" i="1">
                            <a:latin typeface="Cambria Math" panose="02040503050406030204" pitchFamily="18" charset="0"/>
                          </a:rPr>
                        </m:ctrlPr>
                      </m:sSupPr>
                      <m:e>
                        <m:r>
                          <a:rPr lang="es-ES" b="0" i="1" smtClean="0">
                            <a:latin typeface="Cambria Math" panose="02040503050406030204" pitchFamily="18" charset="0"/>
                          </a:rPr>
                          <m:t>𝑦</m:t>
                        </m:r>
                      </m:e>
                      <m:sup>
                        <m:r>
                          <a:rPr lang="es-ES" i="1">
                            <a:latin typeface="Cambria Math" panose="02040503050406030204" pitchFamily="18" charset="0"/>
                          </a:rPr>
                          <m:t>2</m:t>
                        </m:r>
                      </m:sup>
                    </m:sSup>
                    <m:r>
                      <a:rPr lang="es-ES" b="0" i="1" smtClean="0">
                        <a:latin typeface="Cambria Math" panose="02040503050406030204" pitchFamily="18" charset="0"/>
                      </a:rPr>
                      <m:t>+</m:t>
                    </m:r>
                    <m:r>
                      <a:rPr lang="es-ES" b="0" i="1" smtClean="0">
                        <a:latin typeface="Cambria Math" panose="02040503050406030204" pitchFamily="18" charset="0"/>
                      </a:rPr>
                      <m:t>𝑥</m:t>
                    </m:r>
                    <m:sSup>
                      <m:sSupPr>
                        <m:ctrlPr>
                          <a:rPr lang="es-ES" i="1">
                            <a:latin typeface="Cambria Math" panose="02040503050406030204" pitchFamily="18" charset="0"/>
                          </a:rPr>
                        </m:ctrlPr>
                      </m:sSupPr>
                      <m:e>
                        <m:r>
                          <a:rPr lang="es-ES" b="0" i="1" smtClean="0">
                            <a:latin typeface="Cambria Math" panose="02040503050406030204" pitchFamily="18" charset="0"/>
                          </a:rPr>
                          <m:t>𝑦</m:t>
                        </m:r>
                      </m:e>
                      <m:sup>
                        <m:r>
                          <a:rPr lang="es-ES" b="0" i="1" smtClean="0">
                            <a:latin typeface="Cambria Math" panose="02040503050406030204" pitchFamily="18" charset="0"/>
                          </a:rPr>
                          <m:t>3</m:t>
                        </m:r>
                      </m:sup>
                    </m:sSup>
                    <m:r>
                      <a:rPr lang="es-ES" b="0" i="1" smtClean="0">
                        <a:latin typeface="Cambria Math" panose="02040503050406030204" pitchFamily="18" charset="0"/>
                      </a:rPr>
                      <m:t>) (</m:t>
                    </m:r>
                    <m:r>
                      <m:rPr>
                        <m:nor/>
                      </m:rPr>
                      <a:rPr lang="es-ES" b="0" i="0" smtClean="0">
                        <a:latin typeface="Cambria Math" panose="02040503050406030204" pitchFamily="18" charset="0"/>
                      </a:rPr>
                      <m:t>−</m:t>
                    </m:r>
                    <m:sSup>
                      <m:sSupPr>
                        <m:ctrlPr>
                          <a:rPr lang="es-ES" i="1">
                            <a:latin typeface="Cambria Math" panose="02040503050406030204" pitchFamily="18" charset="0"/>
                          </a:rPr>
                        </m:ctrlPr>
                      </m:sSupPr>
                      <m:e>
                        <m:r>
                          <a:rPr lang="es-ES" b="0" i="1" smtClean="0">
                            <a:latin typeface="Cambria Math" panose="02040503050406030204" pitchFamily="18" charset="0"/>
                          </a:rPr>
                          <m:t>𝑦</m:t>
                        </m:r>
                      </m:e>
                      <m:sup>
                        <m:r>
                          <a:rPr lang="es-ES" i="1">
                            <a:latin typeface="Cambria Math" panose="02040503050406030204" pitchFamily="18" charset="0"/>
                          </a:rPr>
                          <m:t>2</m:t>
                        </m:r>
                      </m:sup>
                    </m:sSup>
                    <m:r>
                      <a:rPr lang="es-ES" b="0" i="1" smtClean="0">
                        <a:latin typeface="Cambria Math" panose="02040503050406030204" pitchFamily="18" charset="0"/>
                      </a:rPr>
                      <m:t>−</m:t>
                    </m:r>
                    <m:r>
                      <a:rPr lang="es-ES" b="0" i="1" smtClean="0">
                        <a:latin typeface="Cambria Math" panose="02040503050406030204" pitchFamily="18" charset="0"/>
                      </a:rPr>
                      <m:t>𝑥𝑦</m:t>
                    </m:r>
                    <m:r>
                      <a:rPr lang="es-ES" b="0" i="1" smtClean="0">
                        <a:latin typeface="Cambria Math" panose="02040503050406030204" pitchFamily="18" charset="0"/>
                      </a:rPr>
                      <m:t>−</m:t>
                    </m:r>
                    <m:sSup>
                      <m:sSupPr>
                        <m:ctrlPr>
                          <a:rPr lang="es-ES" i="1">
                            <a:latin typeface="Cambria Math" panose="02040503050406030204" pitchFamily="18" charset="0"/>
                          </a:rPr>
                        </m:ctrlPr>
                      </m:sSupPr>
                      <m:e>
                        <m:r>
                          <a:rPr lang="es-ES" i="1">
                            <a:latin typeface="Cambria Math" panose="02040503050406030204" pitchFamily="18" charset="0"/>
                          </a:rPr>
                          <m:t>𝑥</m:t>
                        </m:r>
                      </m:e>
                      <m:sup>
                        <m:r>
                          <a:rPr lang="es-ES" i="1">
                            <a:latin typeface="Cambria Math" panose="02040503050406030204" pitchFamily="18" charset="0"/>
                          </a:rPr>
                          <m:t>2</m:t>
                        </m:r>
                      </m:sup>
                    </m:sSup>
                    <m:r>
                      <a:rPr lang="es-ES" b="0" i="1" smtClean="0">
                        <a:latin typeface="Cambria Math" panose="02040503050406030204" pitchFamily="18" charset="0"/>
                      </a:rPr>
                      <m:t>)</m:t>
                    </m:r>
                  </m:oMath>
                </a14:m>
                <a:endParaRPr lang="es-ES" dirty="0"/>
              </a:p>
              <a:p>
                <a:pPr algn="just"/>
                <a:endParaRPr lang="es-ES" dirty="0"/>
              </a:p>
            </p:txBody>
          </p:sp>
        </mc:Choice>
        <mc:Fallback xmlns="">
          <p:sp>
            <p:nvSpPr>
              <p:cNvPr id="5" name="CuadroTexto 4">
                <a:extLst>
                  <a:ext uri="{FF2B5EF4-FFF2-40B4-BE49-F238E27FC236}">
                    <a16:creationId xmlns:a16="http://schemas.microsoft.com/office/drawing/2014/main" id="{8CFC3C5B-323B-5D33-3A91-3C78B9BAEB32}"/>
                  </a:ext>
                </a:extLst>
              </p:cNvPr>
              <p:cNvSpPr txBox="1">
                <a:spLocks noRot="1" noChangeAspect="1" noMove="1" noResize="1" noEditPoints="1" noAdjustHandles="1" noChangeArrowheads="1" noChangeShapeType="1" noTextEdit="1"/>
              </p:cNvSpPr>
              <p:nvPr/>
            </p:nvSpPr>
            <p:spPr>
              <a:xfrm>
                <a:off x="571500" y="1231165"/>
                <a:ext cx="7315200" cy="523220"/>
              </a:xfrm>
              <a:prstGeom prst="rect">
                <a:avLst/>
              </a:prstGeom>
              <a:blipFill>
                <a:blip r:embed="rId4"/>
                <a:stretch>
                  <a:fillRect l="-250" t="-2326"/>
                </a:stretch>
              </a:blipFill>
            </p:spPr>
            <p:txBody>
              <a:bodyPr/>
              <a:lstStyle/>
              <a:p>
                <a:r>
                  <a:rPr lang="es-ES">
                    <a:noFill/>
                  </a:rPr>
                  <a:t> </a:t>
                </a:r>
              </a:p>
            </p:txBody>
          </p:sp>
        </mc:Fallback>
      </mc:AlternateContent>
    </p:spTree>
    <p:extLst>
      <p:ext uri="{BB962C8B-B14F-4D97-AF65-F5344CB8AC3E}">
        <p14:creationId xmlns:p14="http://schemas.microsoft.com/office/powerpoint/2010/main" val="1059101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57"/>
          <p:cNvSpPr txBox="1">
            <a:spLocks noGrp="1"/>
          </p:cNvSpPr>
          <p:nvPr>
            <p:ph type="title"/>
          </p:nvPr>
        </p:nvSpPr>
        <p:spPr>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fr"/>
              <a:t>CONTENU DE CE MODÈLE</a:t>
            </a:r>
            <a:endParaRPr/>
          </a:p>
        </p:txBody>
      </p:sp>
      <p:pic>
        <p:nvPicPr>
          <p:cNvPr id="2" name="Picture 2" descr="Inicio » Universidad Nacional de Chimborazo">
            <a:extLst>
              <a:ext uri="{FF2B5EF4-FFF2-40B4-BE49-F238E27FC236}">
                <a16:creationId xmlns:a16="http://schemas.microsoft.com/office/drawing/2014/main" id="{1E05A0A7-8F55-DE22-CB97-7517D9D16D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4055" y="445025"/>
            <a:ext cx="2667000" cy="1047750"/>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8CFC3C5B-323B-5D33-3A91-3C78B9BAEB32}"/>
              </a:ext>
            </a:extLst>
          </p:cNvPr>
          <p:cNvSpPr txBox="1"/>
          <p:nvPr/>
        </p:nvSpPr>
        <p:spPr>
          <a:xfrm>
            <a:off x="571500" y="1231165"/>
            <a:ext cx="7315200" cy="3108543"/>
          </a:xfrm>
          <a:prstGeom prst="rect">
            <a:avLst/>
          </a:prstGeom>
          <a:noFill/>
        </p:spPr>
        <p:txBody>
          <a:bodyPr wrap="square" rtlCol="0">
            <a:spAutoFit/>
          </a:bodyPr>
          <a:lstStyle/>
          <a:p>
            <a:pPr algn="just"/>
            <a:r>
              <a:rPr lang="es-ES" b="1" dirty="0"/>
              <a:t>Productos notables</a:t>
            </a:r>
          </a:p>
          <a:p>
            <a:pPr marL="342900" indent="-342900" algn="just">
              <a:buAutoNum type="arabicParenR"/>
            </a:pPr>
            <a:r>
              <a:rPr lang="es-ES" dirty="0"/>
              <a:t>Cuadrado de la suma de dos cantidades</a:t>
            </a:r>
          </a:p>
          <a:p>
            <a:pPr marL="342900" indent="-342900" algn="just">
              <a:buAutoNum type="arabicParenR"/>
            </a:pPr>
            <a:endParaRPr lang="es-ES" dirty="0"/>
          </a:p>
          <a:p>
            <a:pPr marL="342900" indent="-342900" algn="just">
              <a:buAutoNum type="arabicParenR"/>
            </a:pPr>
            <a:endParaRPr lang="es-ES" dirty="0"/>
          </a:p>
          <a:p>
            <a:pPr marL="342900" indent="-342900" algn="just">
              <a:buAutoNum type="arabicParenR"/>
            </a:pPr>
            <a:r>
              <a:rPr lang="es-ES" dirty="0"/>
              <a:t>Cuadrado de la diferencia de dos cantidades</a:t>
            </a:r>
          </a:p>
          <a:p>
            <a:pPr marL="342900" indent="-342900" algn="just">
              <a:buAutoNum type="arabicParenR"/>
            </a:pPr>
            <a:endParaRPr lang="es-ES" dirty="0"/>
          </a:p>
          <a:p>
            <a:pPr marL="342900" indent="-342900" algn="just">
              <a:buAutoNum type="arabicParenR"/>
            </a:pPr>
            <a:endParaRPr lang="es-ES" dirty="0"/>
          </a:p>
          <a:p>
            <a:pPr marL="342900" indent="-342900" algn="just">
              <a:buAutoNum type="arabicParenR"/>
            </a:pPr>
            <a:endParaRPr lang="es-ES" dirty="0"/>
          </a:p>
          <a:p>
            <a:pPr marL="342900" indent="-342900" algn="just">
              <a:buAutoNum type="arabicParenR"/>
            </a:pPr>
            <a:r>
              <a:rPr lang="es-ES" dirty="0"/>
              <a:t>Producto de la suma por la diferencia de dos cantidades</a:t>
            </a:r>
          </a:p>
          <a:p>
            <a:pPr marL="342900" indent="-342900" algn="just">
              <a:buAutoNum type="arabicParenR"/>
            </a:pPr>
            <a:endParaRPr lang="es-ES" dirty="0"/>
          </a:p>
          <a:p>
            <a:pPr marL="342900" indent="-342900" algn="just">
              <a:buAutoNum type="arabicParenR"/>
            </a:pPr>
            <a:endParaRPr lang="es-ES" dirty="0"/>
          </a:p>
          <a:p>
            <a:pPr marL="342900" indent="-342900" algn="just">
              <a:buAutoNum type="arabicParenR"/>
            </a:pPr>
            <a:endParaRPr lang="es-ES" dirty="0"/>
          </a:p>
          <a:p>
            <a:pPr marL="342900" indent="-342900" algn="just">
              <a:buAutoNum type="arabicParenR"/>
            </a:pPr>
            <a:endParaRPr lang="es-ES" dirty="0"/>
          </a:p>
          <a:p>
            <a:pPr marL="342900" indent="-342900" algn="just">
              <a:buAutoNum type="arabicParenR"/>
            </a:pPr>
            <a:r>
              <a:rPr lang="es-ES" dirty="0"/>
              <a:t>Cubo de la suma de dos cantidades</a:t>
            </a:r>
          </a:p>
        </p:txBody>
      </p:sp>
    </p:spTree>
    <p:extLst>
      <p:ext uri="{BB962C8B-B14F-4D97-AF65-F5344CB8AC3E}">
        <p14:creationId xmlns:p14="http://schemas.microsoft.com/office/powerpoint/2010/main" val="2832774910"/>
      </p:ext>
    </p:extLst>
  </p:cSld>
  <p:clrMapOvr>
    <a:masterClrMapping/>
  </p:clrMapOvr>
</p:sld>
</file>

<file path=ppt/theme/theme1.xml><?xml version="1.0" encoding="utf-8"?>
<a:theme xmlns:a="http://schemas.openxmlformats.org/drawingml/2006/main" name="Dividendo">
  <a:themeElements>
    <a:clrScheme name="Dividendo">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o">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o">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7342</TotalTime>
  <Words>474</Words>
  <Application>Microsoft Office PowerPoint</Application>
  <PresentationFormat>Presentación en pantalla (16:9)</PresentationFormat>
  <Paragraphs>103</Paragraphs>
  <Slides>14</Slides>
  <Notes>14</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Arial</vt:lpstr>
      <vt:lpstr>Cambria Math</vt:lpstr>
      <vt:lpstr>Gill Sans MT</vt:lpstr>
      <vt:lpstr>Roboto Condensed Light</vt:lpstr>
      <vt:lpstr>Wingdings 2</vt:lpstr>
      <vt:lpstr>Dividendo</vt:lpstr>
      <vt:lpstr>NÚMEROS REALES Y COMPLEJOS</vt:lpstr>
      <vt:lpstr>Expresiones algebraicas</vt:lpstr>
      <vt:lpstr>CONTENU DE CE MODÈLE</vt:lpstr>
      <vt:lpstr>CONTENU DE CE MODÈLE</vt:lpstr>
      <vt:lpstr>CONTENU DE CE MODÈLE</vt:lpstr>
      <vt:lpstr>CONTENU DE CE MODÈLE</vt:lpstr>
      <vt:lpstr>CONTENU DE CE MODÈLE</vt:lpstr>
      <vt:lpstr>CONTENU DE CE MODÈLE</vt:lpstr>
      <vt:lpstr>CONTENU DE CE MODÈLE</vt:lpstr>
      <vt:lpstr>CONTENU DE CE MODÈLE</vt:lpstr>
      <vt:lpstr>CONTENU DE CE MODÈLE</vt:lpstr>
      <vt:lpstr>CONTENU DE CE MODÈLE</vt:lpstr>
      <vt:lpstr>CONTENU DE CE MODÈLE</vt:lpstr>
      <vt:lpstr>CONTENU DE CE MODÈLE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LÓGICA MATEMÁTICA Y CONJUNTOS</dc:title>
  <dc:creator>Angelita</dc:creator>
  <cp:lastModifiedBy>Angelita</cp:lastModifiedBy>
  <cp:revision>42</cp:revision>
  <dcterms:modified xsi:type="dcterms:W3CDTF">2024-05-21T17:09:02Z</dcterms:modified>
</cp:coreProperties>
</file>