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57" r:id="rId1"/>
  </p:sldMasterIdLst>
  <p:notesMasterIdLst>
    <p:notesMasterId r:id="rId22"/>
  </p:notesMasterIdLst>
  <p:sldIdLst>
    <p:sldId id="256" r:id="rId2"/>
    <p:sldId id="391" r:id="rId3"/>
    <p:sldId id="39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17" r:id="rId18"/>
    <p:sldId id="414" r:id="rId19"/>
    <p:sldId id="415" r:id="rId20"/>
    <p:sldId id="416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pos="5306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D4076F-96DD-4DE7-82BB-9618CF2FBEE7}">
  <a:tblStyle styleId="{9CD4076F-96DD-4DE7-82BB-9618CF2FBE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7" autoAdjust="0"/>
    <p:restoredTop sz="89538" autoAdjust="0"/>
  </p:normalViewPr>
  <p:slideViewPr>
    <p:cSldViewPr snapToGrid="0">
      <p:cViewPr varScale="1">
        <p:scale>
          <a:sx n="84" d="100"/>
          <a:sy n="84" d="100"/>
        </p:scale>
        <p:origin x="1266" y="90"/>
      </p:cViewPr>
      <p:guideLst>
        <p:guide pos="454"/>
        <p:guide pos="5306"/>
        <p:guide orient="horz" pos="336"/>
        <p:guide orient="horz"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743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62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59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515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415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9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35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154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132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57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76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28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93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84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9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54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55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00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51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643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315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689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AutoNum type="arabicPeriod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48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13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934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8647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531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440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421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6726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792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93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>
            <a:spLocks noGrp="1"/>
          </p:cNvSpPr>
          <p:nvPr>
            <p:ph type="ctrTitle"/>
          </p:nvPr>
        </p:nvSpPr>
        <p:spPr>
          <a:xfrm>
            <a:off x="395143" y="1212878"/>
            <a:ext cx="5469606" cy="848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/>
              <a:t>NÚMEROS REALES Y COMPLEJOS</a:t>
            </a:r>
            <a:endParaRPr b="1" dirty="0"/>
          </a:p>
        </p:txBody>
      </p:sp>
      <p:sp>
        <p:nvSpPr>
          <p:cNvPr id="352" name="Google Shape;352;p56"/>
          <p:cNvSpPr txBox="1">
            <a:spLocks noGrp="1"/>
          </p:cNvSpPr>
          <p:nvPr>
            <p:ph type="subTitle" idx="1"/>
          </p:nvPr>
        </p:nvSpPr>
        <p:spPr>
          <a:xfrm>
            <a:off x="6974002" y="3962923"/>
            <a:ext cx="1661846" cy="442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bg1"/>
                </a:solidFill>
              </a:rPr>
              <a:t>Ángela Chávez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5013125" y="3165288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/>
          <p:nvPr/>
        </p:nvSpPr>
        <p:spPr>
          <a:xfrm>
            <a:off x="0" y="402425"/>
            <a:ext cx="85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Inicio » Universidad Nacional de Chimborazo">
            <a:extLst>
              <a:ext uri="{FF2B5EF4-FFF2-40B4-BE49-F238E27FC236}">
                <a16:creationId xmlns:a16="http://schemas.microsoft.com/office/drawing/2014/main" id="{DA63ABB6-EF7B-A693-EDB9-02AAC9C6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6739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2F2DC0-065D-DC38-1CCA-F45F4742F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50" t="22208" r="12500" b="18874"/>
          <a:stretch/>
        </p:blipFill>
        <p:spPr>
          <a:xfrm>
            <a:off x="1006491" y="822959"/>
            <a:ext cx="7417509" cy="34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36D37-75A3-84DF-B289-84BADD592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0" t="19772" r="10375" b="19097"/>
          <a:stretch/>
        </p:blipFill>
        <p:spPr>
          <a:xfrm>
            <a:off x="663781" y="702872"/>
            <a:ext cx="7816437" cy="37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314C82-098E-989B-E75D-1C830B080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22209" r="10625" b="17095"/>
          <a:stretch/>
        </p:blipFill>
        <p:spPr>
          <a:xfrm>
            <a:off x="552924" y="680012"/>
            <a:ext cx="8038152" cy="378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77FB6C-EC84-0C9A-6799-0C4AB7D2A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0" t="22209" r="10625" b="18652"/>
          <a:stretch/>
        </p:blipFill>
        <p:spPr>
          <a:xfrm>
            <a:off x="555673" y="731375"/>
            <a:ext cx="7868327" cy="35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7DD280-9DE4-3109-3FD0-D853B24A3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4876" r="10250" b="14205"/>
          <a:stretch/>
        </p:blipFill>
        <p:spPr>
          <a:xfrm>
            <a:off x="683918" y="731375"/>
            <a:ext cx="7740082" cy="36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6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A3605E-EBC9-0158-069C-16F07ADF1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25099" r="11500" b="14427"/>
          <a:stretch/>
        </p:blipFill>
        <p:spPr>
          <a:xfrm>
            <a:off x="734170" y="708587"/>
            <a:ext cx="7849939" cy="37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2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43F314-6216-81BB-17DB-AB040D56D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27988" r="10751" b="15762"/>
          <a:stretch/>
        </p:blipFill>
        <p:spPr>
          <a:xfrm>
            <a:off x="635223" y="640079"/>
            <a:ext cx="7873553" cy="34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9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CFC3C5B-323B-5D33-3A91-3C78B9BAEB32}"/>
              </a:ext>
            </a:extLst>
          </p:cNvPr>
          <p:cNvSpPr txBox="1"/>
          <p:nvPr/>
        </p:nvSpPr>
        <p:spPr>
          <a:xfrm>
            <a:off x="351192" y="661123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Leyes del álgebra de conjuntos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F3EA25F-0B12-B010-52CE-2DF4C339D492}"/>
                  </a:ext>
                </a:extLst>
              </p:cNvPr>
              <p:cNvSpPr txBox="1"/>
              <p:nvPr/>
            </p:nvSpPr>
            <p:spPr>
              <a:xfrm>
                <a:off x="462945" y="1492775"/>
                <a:ext cx="7375488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65100" indent="0" algn="ctr">
                  <a:buNone/>
                </a:pPr>
                <a:r>
                  <a:rPr lang="es-ES" b="1" dirty="0"/>
                  <a:t>LEYES DE IDEMPOTECIA</a:t>
                </a:r>
              </a:p>
              <a:p>
                <a:pPr marL="165100" algn="ctr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/>
                  <a:t>          </a:t>
                </a:r>
                <a14:m>
                  <m:oMath xmlns:m="http://schemas.openxmlformats.org/officeDocument/2006/math"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s-ES" dirty="0"/>
              </a:p>
              <a:p>
                <a:pPr marL="165100" algn="ctr"/>
                <a:endParaRPr lang="es-ES" b="1" dirty="0"/>
              </a:p>
              <a:p>
                <a:pPr marL="165100" algn="ctr"/>
                <a:r>
                  <a:rPr lang="es-ES" b="1" dirty="0"/>
                  <a:t>LEYES ASOCIATIVAS</a:t>
                </a:r>
              </a:p>
              <a:p>
                <a:pPr marL="165100" algn="ctr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)∪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s-ES" dirty="0"/>
                  <a:t>      </a:t>
                </a:r>
                <a14:m>
                  <m:oMath xmlns:m="http://schemas.openxmlformats.org/officeDocument/2006/math">
                    <m:r>
                      <a:rPr lang="es-ES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)∩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s-ES" b="1" dirty="0"/>
                  <a:t> </a:t>
                </a:r>
              </a:p>
              <a:p>
                <a:pPr marL="165100" algn="ctr"/>
                <a:endParaRPr lang="es-ES" b="1" dirty="0"/>
              </a:p>
              <a:p>
                <a:pPr marL="165100" algn="ctr"/>
                <a:r>
                  <a:rPr lang="es-ES" b="1" dirty="0"/>
                  <a:t>LEYES CONMUTATIVAS</a:t>
                </a:r>
              </a:p>
              <a:p>
                <a:pPr marL="165100" algn="ctr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/>
                  <a:t>       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s-ES" dirty="0"/>
              </a:p>
              <a:p>
                <a:pPr marL="165100" algn="ctr"/>
                <a:endParaRPr lang="es-ES" b="1" dirty="0"/>
              </a:p>
              <a:p>
                <a:pPr marL="165100" algn="ctr"/>
                <a:r>
                  <a:rPr lang="es-ES" b="1" dirty="0"/>
                  <a:t>LEYES DISTRIBUTIVAS</a:t>
                </a:r>
              </a:p>
              <a:p>
                <a:pPr marL="165100" algn="ctr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)=(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)∩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s-ES" dirty="0"/>
                  <a:t>           </a:t>
                </a:r>
                <a14:m>
                  <m:oMath xmlns:m="http://schemas.openxmlformats.org/officeDocument/2006/math">
                    <m:r>
                      <a:rPr lang="es-E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)=(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)∪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s-ES" dirty="0"/>
              </a:p>
              <a:p>
                <a:pPr marL="165100" algn="ctr"/>
                <a:endParaRPr lang="es-ES" b="1" dirty="0"/>
              </a:p>
              <a:p>
                <a:pPr marL="165100" algn="ctr"/>
                <a:r>
                  <a:rPr lang="es-ES" b="1" dirty="0"/>
                  <a:t>LEYES DE IDENTIDAD</a:t>
                </a:r>
              </a:p>
              <a:p>
                <a:pPr marL="165100" algn="ctr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∪∅=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s-E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s-ES" dirty="0"/>
                  <a:t>          </a:t>
                </a:r>
                <a14:m>
                  <m:oMath xmlns:m="http://schemas.openxmlformats.org/officeDocument/2006/math">
                    <m:r>
                      <a:rPr lang="es-E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s-ES" dirty="0">
                    <a:ea typeface="Cambria Math" panose="02040503050406030204" pitchFamily="18" charset="0"/>
                  </a:rPr>
                  <a:t> </a:t>
                </a:r>
                <a:endParaRPr lang="es-ES" dirty="0"/>
              </a:p>
              <a:p>
                <a:pPr marL="165100" algn="ctr"/>
                <a:endParaRPr lang="es-ES" dirty="0"/>
              </a:p>
              <a:p>
                <a:pPr marL="165100" indent="0" algn="ctr">
                  <a:buNone/>
                </a:pPr>
                <a:endParaRPr lang="es-ES" b="1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F3EA25F-0B12-B010-52CE-2DF4C339D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45" y="1492775"/>
                <a:ext cx="7375488" cy="3539430"/>
              </a:xfrm>
              <a:prstGeom prst="rect">
                <a:avLst/>
              </a:prstGeom>
              <a:blipFill>
                <a:blip r:embed="rId4"/>
                <a:stretch>
                  <a:fillRect t="-3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333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BC49D18-26F7-1AF8-B190-38E9A366889A}"/>
                  </a:ext>
                </a:extLst>
              </p:cNvPr>
              <p:cNvSpPr txBox="1"/>
              <p:nvPr/>
            </p:nvSpPr>
            <p:spPr>
              <a:xfrm>
                <a:off x="1320165" y="1327160"/>
                <a:ext cx="6503670" cy="267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65100" indent="0" algn="ctr">
                  <a:buNone/>
                </a:pPr>
                <a:endParaRPr lang="es-ES" b="1" dirty="0"/>
              </a:p>
              <a:p>
                <a:pPr marL="165100" algn="ctr"/>
                <a:r>
                  <a:rPr lang="es-ES" b="1" dirty="0"/>
                  <a:t>LEYES DE COMPLEMENTO</a:t>
                </a:r>
              </a:p>
              <a:p>
                <a:pPr marL="165100" algn="ctr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s-ES" dirty="0">
                    <a:ea typeface="Cambria Math" panose="02040503050406030204" pitchFamily="18" charset="0"/>
                  </a:rPr>
                  <a:t>               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S" b="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=∅.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s-ES" dirty="0">
                  <a:ea typeface="Cambria Math" panose="02040503050406030204" pitchFamily="18" charset="0"/>
                </a:endParaRPr>
              </a:p>
              <a:p>
                <a:pPr marL="165100" algn="ctr"/>
                <a:endParaRPr lang="es-ES" b="1" dirty="0"/>
              </a:p>
              <a:p>
                <a:pPr marL="165100" algn="ctr"/>
                <a:endParaRPr lang="es-ES" b="1" dirty="0"/>
              </a:p>
              <a:p>
                <a:pPr marL="165100" algn="ctr"/>
                <a:r>
                  <a:rPr lang="es-ES" b="1" dirty="0"/>
                  <a:t>LEYES DE MORGAN</a:t>
                </a:r>
              </a:p>
              <a:p>
                <a:pPr marL="165100" algn="ctr"/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𝐴𝑈𝐵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s-E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b="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s-ES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es-ES" dirty="0"/>
              </a:p>
              <a:p>
                <a:pPr marL="165100" algn="ctr"/>
                <a:endParaRPr lang="es-ES" dirty="0"/>
              </a:p>
              <a:p>
                <a:pPr marL="165100" algn="ctr"/>
                <a:endParaRPr lang="es-ES" dirty="0"/>
              </a:p>
              <a:p>
                <a:pPr marL="165100" algn="ctr"/>
                <a:r>
                  <a:rPr lang="es-ES" b="0" dirty="0">
                    <a:ea typeface="Cambria Math" panose="02040503050406030204" pitchFamily="18" charset="0"/>
                  </a:rPr>
                  <a:t>        </a:t>
                </a:r>
              </a:p>
              <a:p>
                <a:pPr marL="165100" algn="ctr"/>
                <a:r>
                  <a:rPr lang="es-ES" b="1" dirty="0"/>
                  <a:t>LEYES DE </a:t>
                </a:r>
                <a:r>
                  <a:rPr lang="es-ES" sz="1400" b="1" dirty="0"/>
                  <a:t>ABSORCIÓN</a:t>
                </a:r>
              </a:p>
              <a:p>
                <a:pPr marL="1651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s-E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s-E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s-E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E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BC49D18-26F7-1AF8-B190-38E9A3668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65" y="1327160"/>
                <a:ext cx="6503670" cy="2678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490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5FA7192-C7CA-81BE-393F-D251E92BD312}"/>
                  </a:ext>
                </a:extLst>
              </p:cNvPr>
              <p:cNvSpPr txBox="1"/>
              <p:nvPr/>
            </p:nvSpPr>
            <p:spPr>
              <a:xfrm>
                <a:off x="1442055" y="101772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65100" algn="ctr"/>
                <a:r>
                  <a:rPr lang="es-ES" b="1" dirty="0"/>
                  <a:t>Demostrar:</a:t>
                </a:r>
              </a:p>
              <a:p>
                <a:pPr marL="1651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5FA7192-C7CA-81BE-393F-D251E92BD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5" y="1017725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82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>
            <a:spLocks noGrp="1"/>
          </p:cNvSpPr>
          <p:nvPr>
            <p:ph type="ctrTitle"/>
          </p:nvPr>
        </p:nvSpPr>
        <p:spPr>
          <a:xfrm>
            <a:off x="395143" y="1212878"/>
            <a:ext cx="5469606" cy="848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/>
              <a:t>Conjuntos</a:t>
            </a:r>
            <a:endParaRPr dirty="0"/>
          </a:p>
        </p:txBody>
      </p:sp>
      <p:sp>
        <p:nvSpPr>
          <p:cNvPr id="352" name="Google Shape;352;p56"/>
          <p:cNvSpPr txBox="1">
            <a:spLocks noGrp="1"/>
          </p:cNvSpPr>
          <p:nvPr>
            <p:ph type="subTitle" idx="1"/>
          </p:nvPr>
        </p:nvSpPr>
        <p:spPr>
          <a:xfrm>
            <a:off x="6974002" y="3962923"/>
            <a:ext cx="1661846" cy="442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bg1"/>
                </a:solidFill>
              </a:rPr>
              <a:t>Ángela Chávez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5013125" y="3165288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/>
          <p:nvPr/>
        </p:nvSpPr>
        <p:spPr>
          <a:xfrm>
            <a:off x="0" y="402425"/>
            <a:ext cx="85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Inicio » Universidad Nacional de Chimborazo">
            <a:extLst>
              <a:ext uri="{FF2B5EF4-FFF2-40B4-BE49-F238E27FC236}">
                <a16:creationId xmlns:a16="http://schemas.microsoft.com/office/drawing/2014/main" id="{DA63ABB6-EF7B-A693-EDB9-02AAC9C6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6739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5FA7192-C7CA-81BE-393F-D251E92BD312}"/>
                  </a:ext>
                </a:extLst>
              </p:cNvPr>
              <p:cNvSpPr txBox="1"/>
              <p:nvPr/>
            </p:nvSpPr>
            <p:spPr>
              <a:xfrm>
                <a:off x="1442055" y="101772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65100" algn="ctr"/>
                <a:r>
                  <a:rPr lang="es-ES" b="1" dirty="0"/>
                  <a:t>Demostrar:</a:t>
                </a:r>
              </a:p>
              <a:p>
                <a:pPr marL="1651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5FA7192-C7CA-81BE-393F-D251E92BD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5" y="1017725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24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642749B-E234-D9F4-3DBF-962F752792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0" t="25099" r="37000" b="19319"/>
          <a:stretch/>
        </p:blipFill>
        <p:spPr>
          <a:xfrm>
            <a:off x="863858" y="855925"/>
            <a:ext cx="4749402" cy="34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A64A8DD-591C-ED79-2E7B-DA6DC5FD33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00" t="35771" r="15748" b="29013"/>
          <a:stretch/>
        </p:blipFill>
        <p:spPr>
          <a:xfrm>
            <a:off x="337683" y="1492775"/>
            <a:ext cx="8221641" cy="255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1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D77DB1-D5BD-810D-8BDB-EA04813B40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00" t="35677" r="15748" b="23764"/>
          <a:stretch/>
        </p:blipFill>
        <p:spPr>
          <a:xfrm>
            <a:off x="234931" y="1492775"/>
            <a:ext cx="8446124" cy="30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7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62EA73-8775-492C-C50F-56AB09118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5" t="22208" r="10625" b="18872"/>
          <a:stretch/>
        </p:blipFill>
        <p:spPr>
          <a:xfrm>
            <a:off x="720000" y="720691"/>
            <a:ext cx="7898127" cy="38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3A5EF1-12E5-990B-6E38-79766F5D0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0" t="22209" r="11250" b="17094"/>
          <a:stretch/>
        </p:blipFill>
        <p:spPr>
          <a:xfrm>
            <a:off x="720000" y="605645"/>
            <a:ext cx="7593080" cy="3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8FFB44-7204-5FDF-208C-A2AF4F75C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9" t="8632" r="6751" b="8632"/>
          <a:stretch/>
        </p:blipFill>
        <p:spPr>
          <a:xfrm>
            <a:off x="414638" y="445025"/>
            <a:ext cx="8314723" cy="44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1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A2FE3B-F4E9-885A-2951-DCAB9A338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5" t="22208" r="12875" b="21986"/>
          <a:stretch/>
        </p:blipFill>
        <p:spPr>
          <a:xfrm>
            <a:off x="1022962" y="882967"/>
            <a:ext cx="7401038" cy="33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099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255</Words>
  <Application>Microsoft Office PowerPoint</Application>
  <PresentationFormat>Presentación en pantalla (16:9)</PresentationFormat>
  <Paragraphs>53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Gill Sans MT</vt:lpstr>
      <vt:lpstr>Roboto Condensed Light</vt:lpstr>
      <vt:lpstr>Wingdings 2</vt:lpstr>
      <vt:lpstr>Dividendo</vt:lpstr>
      <vt:lpstr>NÚMEROS REALES Y COMPLEJOS</vt:lpstr>
      <vt:lpstr>Conjuntos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LÓGICA MATEMÁTICA Y CONJUNTOS</dc:title>
  <dc:creator>Angelita</dc:creator>
  <cp:lastModifiedBy>Angelita</cp:lastModifiedBy>
  <cp:revision>31</cp:revision>
  <dcterms:modified xsi:type="dcterms:W3CDTF">2024-01-17T19:31:10Z</dcterms:modified>
</cp:coreProperties>
</file>