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57" r:id="rId1"/>
  </p:sldMasterIdLst>
  <p:notesMasterIdLst>
    <p:notesMasterId r:id="rId26"/>
  </p:notesMasterIdLst>
  <p:sldIdLst>
    <p:sldId id="256" r:id="rId2"/>
    <p:sldId id="391" r:id="rId3"/>
    <p:sldId id="397" r:id="rId4"/>
    <p:sldId id="414" r:id="rId5"/>
    <p:sldId id="416" r:id="rId6"/>
    <p:sldId id="417" r:id="rId7"/>
    <p:sldId id="418" r:id="rId8"/>
    <p:sldId id="419" r:id="rId9"/>
    <p:sldId id="420" r:id="rId10"/>
    <p:sldId id="422" r:id="rId11"/>
    <p:sldId id="425" r:id="rId12"/>
    <p:sldId id="423" r:id="rId13"/>
    <p:sldId id="427" r:id="rId14"/>
    <p:sldId id="430" r:id="rId15"/>
    <p:sldId id="429" r:id="rId16"/>
    <p:sldId id="434" r:id="rId17"/>
    <p:sldId id="437" r:id="rId18"/>
    <p:sldId id="435" r:id="rId19"/>
    <p:sldId id="438" r:id="rId20"/>
    <p:sldId id="436" r:id="rId21"/>
    <p:sldId id="439" r:id="rId22"/>
    <p:sldId id="440" r:id="rId23"/>
    <p:sldId id="441" r:id="rId24"/>
    <p:sldId id="442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pos="5306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D4076F-96DD-4DE7-82BB-9618CF2FBEE7}">
  <a:tblStyle styleId="{9CD4076F-96DD-4DE7-82BB-9618CF2FBE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53" autoAdjust="0"/>
    <p:restoredTop sz="89538" autoAdjust="0"/>
  </p:normalViewPr>
  <p:slideViewPr>
    <p:cSldViewPr snapToGrid="0">
      <p:cViewPr varScale="1">
        <p:scale>
          <a:sx n="84" d="100"/>
          <a:sy n="84" d="100"/>
        </p:scale>
        <p:origin x="1332" y="90"/>
      </p:cViewPr>
      <p:guideLst>
        <p:guide pos="454"/>
        <p:guide pos="5306"/>
        <p:guide orient="horz" pos="336"/>
        <p:guide orient="horz"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44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16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6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93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13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10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01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04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43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3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643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15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689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4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13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934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64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53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40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421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672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92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9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395143" y="1212878"/>
            <a:ext cx="5469606" cy="84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/>
              <a:t>NÚMEROS REALES Y COMPLEJOS</a:t>
            </a:r>
            <a:endParaRPr b="1"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6974002" y="3962923"/>
            <a:ext cx="1661846" cy="4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bg1"/>
                </a:solidFill>
              </a:rPr>
              <a:t>Ángela Chávez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nicio » Universidad Nacional de Chimborazo">
            <a:extLst>
              <a:ext uri="{FF2B5EF4-FFF2-40B4-BE49-F238E27FC236}">
                <a16:creationId xmlns:a16="http://schemas.microsoft.com/office/drawing/2014/main" id="{DA63ABB6-EF7B-A693-EDB9-02AAC9C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6739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0271E2-8748-4C95-107C-C37392C62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00" t="29012" r="13125" b="13982"/>
          <a:stretch/>
        </p:blipFill>
        <p:spPr>
          <a:xfrm>
            <a:off x="994410" y="1492775"/>
            <a:ext cx="6755130" cy="29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62B5F0-2DED-1510-E21F-EDB9C28F3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0" t="19763" r="14250" b="14872"/>
          <a:stretch/>
        </p:blipFill>
        <p:spPr>
          <a:xfrm>
            <a:off x="1021546" y="914399"/>
            <a:ext cx="7100907" cy="36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1836D9-0C2E-83C8-520E-B8CFF9542CB3}"/>
              </a:ext>
            </a:extLst>
          </p:cNvPr>
          <p:cNvSpPr txBox="1"/>
          <p:nvPr/>
        </p:nvSpPr>
        <p:spPr>
          <a:xfrm>
            <a:off x="892976" y="1492775"/>
            <a:ext cx="69237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Pasos para resolver: </a:t>
            </a:r>
          </a:p>
          <a:p>
            <a:pPr marL="342900" indent="-342900" algn="just">
              <a:buAutoNum type="arabicPeriod"/>
            </a:pPr>
            <a:r>
              <a:rPr lang="es-ES" dirty="0"/>
              <a:t>Factorizar </a:t>
            </a:r>
          </a:p>
          <a:p>
            <a:pPr marL="342900" indent="-342900" algn="just">
              <a:buAutoNum type="arabicPeriod"/>
            </a:pPr>
            <a:r>
              <a:rPr lang="es-ES" dirty="0"/>
              <a:t>Encontrar los puntos críticos</a:t>
            </a:r>
          </a:p>
          <a:p>
            <a:pPr marL="342900" indent="-342900" algn="just">
              <a:buAutoNum type="arabicPeriod"/>
            </a:pPr>
            <a:r>
              <a:rPr lang="es-ES" dirty="0"/>
              <a:t>Graficar </a:t>
            </a:r>
          </a:p>
          <a:p>
            <a:pPr marL="342900" indent="-342900" algn="just">
              <a:buAutoNum type="arabicPeriod"/>
            </a:pPr>
            <a:r>
              <a:rPr lang="es-ES" dirty="0"/>
              <a:t>Resolver</a:t>
            </a:r>
          </a:p>
        </p:txBody>
      </p:sp>
    </p:spTree>
    <p:extLst>
      <p:ext uri="{BB962C8B-B14F-4D97-AF65-F5344CB8AC3E}">
        <p14:creationId xmlns:p14="http://schemas.microsoft.com/office/powerpoint/2010/main" val="330636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68630" y="1346775"/>
            <a:ext cx="46177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INECUACIONES IRRACIONALES </a:t>
            </a:r>
          </a:p>
          <a:p>
            <a:pPr algn="just"/>
            <a:r>
              <a:rPr lang="es-ES" dirty="0"/>
              <a:t>Para la solución de este tipo de inecuaciones se recomienda “refrescar” los conocimiento sobre solución de ECUACIONES IRRACIONALES debido a que sus procedimientos son muy similares. En el caso de las inecuaciones el paso “extra” consistirá en el análisis del signo que se le debe hacer a la cantidad </a:t>
            </a:r>
            <a:r>
              <a:rPr lang="es-ES" dirty="0" err="1"/>
              <a:t>sub-radical</a:t>
            </a:r>
            <a:r>
              <a:rPr lang="es-ES" dirty="0"/>
              <a:t> o radicando. </a:t>
            </a:r>
          </a:p>
          <a:p>
            <a:pPr algn="just"/>
            <a:r>
              <a:rPr lang="es-ES" dirty="0"/>
              <a:t>Recordando algunos aspectos importantes sobre los SIGNOS DE LAS RAICES 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81F6F9-13B5-1268-5F2F-7A80218AE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5" t="23320" r="49500" b="9091"/>
          <a:stretch/>
        </p:blipFill>
        <p:spPr>
          <a:xfrm>
            <a:off x="5326380" y="732798"/>
            <a:ext cx="3348990" cy="37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68630" y="1346775"/>
            <a:ext cx="80154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VALOR ABSOLUTO 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 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valor absoluto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de un número </a:t>
            </a:r>
            <a:r>
              <a:rPr lang="es-E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representado como </a:t>
            </a:r>
            <a:r>
              <a:rPr lang="es-E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|a|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es su valor numérico (con signo positivo).</a:t>
            </a: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Por ejemplo: 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│4│=4                │-9│=9               │0│=0</a:t>
            </a:r>
            <a:endParaRPr lang="es-E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s-E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s-ES" dirty="0">
              <a:latin typeface="Times New Roman" panose="02020603050405020304" pitchFamily="18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Notemos que: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</a:rPr>
              <a:t>S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el número es positivo, su valor absoluto es el propio número;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</a:rPr>
              <a:t>S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el número es negativo, su valor absoluto es su opuesto (número con signo opuesto, es decir, con signo positivo);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</a:rPr>
              <a:t>S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el número es 0, su valor absoluto es 0, aunque 0 no es ni positivo ni negativo.</a:t>
            </a:r>
          </a:p>
          <a:p>
            <a:pPr algn="just"/>
            <a:endParaRPr lang="es-E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9176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68630" y="1346775"/>
            <a:ext cx="8015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INECUACIONES CON VALOR ABSOLUTO</a:t>
            </a:r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446B7F-2A34-6F1E-8E4B-7C692EB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" y="1718920"/>
            <a:ext cx="3252580" cy="243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9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2909681" y="584233"/>
            <a:ext cx="3212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INECUACIONES EXPONENCIALES</a:t>
            </a:r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E2A254-2477-056B-4C78-FFC373BE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21" y="889686"/>
            <a:ext cx="3280948" cy="33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278296" y="416472"/>
            <a:ext cx="801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INECUACIONES LOGARÍTMICAS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52FB26-680F-B6DE-AA35-7689B4006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5" t="24259" r="18869" b="12793"/>
          <a:stretch/>
        </p:blipFill>
        <p:spPr>
          <a:xfrm>
            <a:off x="1228725" y="899288"/>
            <a:ext cx="6114553" cy="33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5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503334" y="563004"/>
            <a:ext cx="801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NÚMEROS COMPLEJOS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BA6705-D7F1-5D67-8C70-7BD53214447A}"/>
              </a:ext>
            </a:extLst>
          </p:cNvPr>
          <p:cNvSpPr txBox="1"/>
          <p:nvPr/>
        </p:nvSpPr>
        <p:spPr>
          <a:xfrm>
            <a:off x="368351" y="1107289"/>
            <a:ext cx="8015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tx1"/>
                </a:solidFill>
                <a:effectLst/>
                <a:latin typeface="Ferrovial New"/>
              </a:rPr>
              <a:t>Se entiende por números complejos a la </a:t>
            </a:r>
            <a:r>
              <a:rPr lang="es-ES" b="1" i="0" dirty="0">
                <a:solidFill>
                  <a:schemeClr val="tx1"/>
                </a:solidFill>
                <a:effectLst/>
                <a:latin typeface="Ferrovial New"/>
              </a:rPr>
              <a:t>combinación de números reales e imaginarios.</a:t>
            </a:r>
            <a:r>
              <a:rPr lang="es-ES" b="0" i="0" dirty="0">
                <a:solidFill>
                  <a:schemeClr val="tx1"/>
                </a:solidFill>
                <a:effectLst/>
                <a:latin typeface="Ferrovial New"/>
              </a:rPr>
              <a:t> La parte real puede ser expresada por un número entero o sus decimales, mientras que la parte imaginaria es aquella cuyo cuadrado es negativo. Los números complejos surgen ante la necesidad de </a:t>
            </a:r>
            <a:r>
              <a:rPr lang="es-ES" b="1" i="0" dirty="0">
                <a:solidFill>
                  <a:schemeClr val="tx1"/>
                </a:solidFill>
                <a:effectLst/>
                <a:latin typeface="Ferrovial New"/>
              </a:rPr>
              <a:t>abarcar las raíces de los números negativos,</a:t>
            </a:r>
            <a:r>
              <a:rPr lang="es-ES" b="0" i="0" dirty="0">
                <a:solidFill>
                  <a:schemeClr val="tx1"/>
                </a:solidFill>
                <a:effectLst/>
                <a:latin typeface="Ferrovial New"/>
              </a:rPr>
              <a:t> cosa que los reales no pueden hacer.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131186-693C-48C1-6BB9-491A1415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07" y="2141424"/>
            <a:ext cx="4058466" cy="20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503334" y="563004"/>
            <a:ext cx="801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NÚMEROS COMPLEJOS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BA6705-D7F1-5D67-8C70-7BD53214447A}"/>
              </a:ext>
            </a:extLst>
          </p:cNvPr>
          <p:cNvSpPr txBox="1"/>
          <p:nvPr/>
        </p:nvSpPr>
        <p:spPr>
          <a:xfrm>
            <a:off x="368351" y="1107289"/>
            <a:ext cx="8015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tx1"/>
                </a:solidFill>
                <a:effectLst/>
                <a:latin typeface="Ferrovial New"/>
              </a:rPr>
              <a:t>Se entiende por números complejos a la </a:t>
            </a:r>
            <a:r>
              <a:rPr lang="es-ES" b="1" i="0" dirty="0">
                <a:solidFill>
                  <a:schemeClr val="tx1"/>
                </a:solidFill>
                <a:effectLst/>
                <a:latin typeface="Ferrovial New"/>
              </a:rPr>
              <a:t>combinación de números reales e imaginarios.</a:t>
            </a:r>
            <a:r>
              <a:rPr lang="es-ES" b="0" i="0" dirty="0">
                <a:solidFill>
                  <a:schemeClr val="tx1"/>
                </a:solidFill>
                <a:effectLst/>
                <a:latin typeface="Ferrovial New"/>
              </a:rPr>
              <a:t> La parte real puede ser expresada por un número entero o sus decimales, mientras que la parte imaginaria es aquella cuyo cuadrado es negativo. Los números complejos surgen ante la necesidad de </a:t>
            </a:r>
            <a:r>
              <a:rPr lang="es-ES" b="1" i="0" dirty="0">
                <a:solidFill>
                  <a:schemeClr val="tx1"/>
                </a:solidFill>
                <a:effectLst/>
                <a:latin typeface="Ferrovial New"/>
              </a:rPr>
              <a:t>abarcar las raíces de los números negativos,</a:t>
            </a:r>
            <a:r>
              <a:rPr lang="es-ES" b="0" i="0" dirty="0">
                <a:solidFill>
                  <a:schemeClr val="tx1"/>
                </a:solidFill>
                <a:effectLst/>
                <a:latin typeface="Ferrovial New"/>
              </a:rPr>
              <a:t> cosa que los reales no pueden hacer.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131186-693C-48C1-6BB9-491A1415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07" y="2141424"/>
            <a:ext cx="4058466" cy="20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7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395143" y="1212878"/>
            <a:ext cx="5469606" cy="84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/>
              <a:t>INECUACIONES</a:t>
            </a:r>
            <a:endParaRPr b="1"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6974002" y="3962923"/>
            <a:ext cx="1661846" cy="4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bg1"/>
                </a:solidFill>
              </a:rPr>
              <a:t>Ángela Chávez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nicio » Universidad Nacional de Chimborazo">
            <a:extLst>
              <a:ext uri="{FF2B5EF4-FFF2-40B4-BE49-F238E27FC236}">
                <a16:creationId xmlns:a16="http://schemas.microsoft.com/office/drawing/2014/main" id="{DA63ABB6-EF7B-A693-EDB9-02AAC9C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6739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77338" y="641381"/>
            <a:ext cx="8015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NÚMEROS COMPLEJOS</a:t>
            </a:r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7795C5-6FFB-51CE-E732-741AC815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" y="1390650"/>
            <a:ext cx="6189209" cy="20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77338" y="641381"/>
            <a:ext cx="8015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NÚMEROS COMPLEJOS</a:t>
            </a:r>
          </a:p>
          <a:p>
            <a:pPr algn="just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370BEF-9174-3DAB-5491-8BFD2B477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4" t="25046" r="14191" b="14310"/>
          <a:stretch/>
        </p:blipFill>
        <p:spPr>
          <a:xfrm>
            <a:off x="1018903" y="1288869"/>
            <a:ext cx="6226629" cy="31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9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77338" y="641381"/>
            <a:ext cx="8015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OPERACIONES CON NÚMEROS COMPLEJOS</a:t>
            </a:r>
          </a:p>
          <a:p>
            <a:pPr algn="just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16B7B3-CCF3-D1FE-EFE5-66A7EF5E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4" t="26740" r="14095" b="22103"/>
          <a:stretch/>
        </p:blipFill>
        <p:spPr>
          <a:xfrm>
            <a:off x="940524" y="1341119"/>
            <a:ext cx="7100653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39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77338" y="641381"/>
            <a:ext cx="8015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OPERACIONES CON NÚMEROS COMPLEJOS</a:t>
            </a:r>
          </a:p>
          <a:p>
            <a:pPr algn="just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61AA0E-8B5F-E5DF-21A3-5C9093C2C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08"/>
          <a:stretch/>
        </p:blipFill>
        <p:spPr>
          <a:xfrm>
            <a:off x="1452179" y="1250412"/>
            <a:ext cx="5314382" cy="32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1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F4FF68-928E-47E3-16D8-9F51D2AE88AB}"/>
              </a:ext>
            </a:extLst>
          </p:cNvPr>
          <p:cNvSpPr txBox="1"/>
          <p:nvPr/>
        </p:nvSpPr>
        <p:spPr>
          <a:xfrm>
            <a:off x="477338" y="641381"/>
            <a:ext cx="801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OPERACIONES CON NÚMEROS COMPLEJOS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4DE8AB-EA72-8719-1262-B32A679C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0" t="33008" r="18000" b="15665"/>
          <a:stretch/>
        </p:blipFill>
        <p:spPr>
          <a:xfrm>
            <a:off x="1846218" y="1252401"/>
            <a:ext cx="4937760" cy="2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FC3C5B-323B-5D33-3A91-3C78B9BAEB32}"/>
              </a:ext>
            </a:extLst>
          </p:cNvPr>
          <p:cNvSpPr txBox="1"/>
          <p:nvPr/>
        </p:nvSpPr>
        <p:spPr>
          <a:xfrm>
            <a:off x="571500" y="1425405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Una inecuación es una desigualdad en la que existen incógnitas.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Conjunto solución: Es el conjunto de valores de la incógnita que reemplazados en la inecuación, verifican la desigualdad. La solución de una inecuación generalmente se presenta por medio de intervalos.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Para resolver una inecuación debemos hallar los valores para los que la desigualdad es verdadera.</a:t>
            </a:r>
          </a:p>
        </p:txBody>
      </p:sp>
    </p:spTree>
    <p:extLst>
      <p:ext uri="{BB962C8B-B14F-4D97-AF65-F5344CB8AC3E}">
        <p14:creationId xmlns:p14="http://schemas.microsoft.com/office/powerpoint/2010/main" val="23701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23A855-6085-5DC6-94E8-9D331DDF182F}"/>
              </a:ext>
            </a:extLst>
          </p:cNvPr>
          <p:cNvSpPr txBox="1"/>
          <p:nvPr/>
        </p:nvSpPr>
        <p:spPr>
          <a:xfrm>
            <a:off x="462945" y="96890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Inecuaciones equivalentes: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Sumar o Resta</a:t>
            </a:r>
            <a:r>
              <a:rPr lang="es-ES" b="1" dirty="0">
                <a:solidFill>
                  <a:schemeClr val="tx1"/>
                </a:solidFill>
              </a:rPr>
              <a:t>r:</a:t>
            </a:r>
          </a:p>
          <a:p>
            <a:pPr algn="just"/>
            <a:r>
              <a:rPr lang="es-ES" b="1" dirty="0"/>
              <a:t>7x+3-</a:t>
            </a:r>
            <a:r>
              <a:rPr lang="es-ES" b="1" dirty="0">
                <a:solidFill>
                  <a:srgbClr val="FF0000"/>
                </a:solidFill>
              </a:rPr>
              <a:t>3</a:t>
            </a:r>
            <a:r>
              <a:rPr lang="es-ES" b="1" dirty="0"/>
              <a:t>&lt;10-</a:t>
            </a:r>
            <a:r>
              <a:rPr lang="es-ES" b="1" dirty="0">
                <a:solidFill>
                  <a:srgbClr val="FF0000"/>
                </a:solidFill>
              </a:rPr>
              <a:t>3</a:t>
            </a:r>
          </a:p>
          <a:p>
            <a:pPr algn="just"/>
            <a:endParaRPr lang="es-ES" b="1" dirty="0">
              <a:solidFill>
                <a:srgbClr val="FF0000"/>
              </a:solidFill>
            </a:endParaRPr>
          </a:p>
          <a:p>
            <a:pPr algn="just"/>
            <a:endParaRPr lang="es-ES" b="1" dirty="0">
              <a:solidFill>
                <a:srgbClr val="FF0000"/>
              </a:solidFill>
            </a:endParaRPr>
          </a:p>
          <a:p>
            <a:pPr algn="just"/>
            <a:endParaRPr lang="es-ES" b="1" dirty="0">
              <a:solidFill>
                <a:srgbClr val="FF0000"/>
              </a:solidFill>
            </a:endParaRP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Multiplicar o dividir: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7x</a:t>
            </a:r>
            <a:r>
              <a:rPr lang="es-ES" b="1" dirty="0"/>
              <a:t>&lt;7</a:t>
            </a: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Multiplicar o dividir por un negativo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-x</a:t>
            </a:r>
            <a:r>
              <a:rPr lang="es-ES" b="1" dirty="0"/>
              <a:t> &lt; 6 </a:t>
            </a:r>
            <a:r>
              <a:rPr lang="es-ES" b="1" dirty="0">
                <a:solidFill>
                  <a:srgbClr val="FF0000"/>
                </a:solidFill>
              </a:rPr>
              <a:t>(-1)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x &gt; -6</a:t>
            </a:r>
          </a:p>
        </p:txBody>
      </p:sp>
    </p:spTree>
    <p:extLst>
      <p:ext uri="{BB962C8B-B14F-4D97-AF65-F5344CB8AC3E}">
        <p14:creationId xmlns:p14="http://schemas.microsoft.com/office/powerpoint/2010/main" val="260749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4F504C-0741-3B09-A656-F5E064907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24" t="45331" r="34231" b="34289"/>
          <a:stretch/>
        </p:blipFill>
        <p:spPr>
          <a:xfrm>
            <a:off x="2331720" y="2571750"/>
            <a:ext cx="2847945" cy="1047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5AB101-FCE5-AC2B-A6C2-BD5FAB9405A9}"/>
              </a:ext>
            </a:extLst>
          </p:cNvPr>
          <p:cNvSpPr txBox="1"/>
          <p:nvPr/>
        </p:nvSpPr>
        <p:spPr>
          <a:xfrm>
            <a:off x="571500" y="142540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Inecuaciones de primer grado: </a:t>
            </a:r>
            <a:r>
              <a:rPr lang="es-ES" dirty="0"/>
              <a:t>Son las que tiene la siguiente forma y en los denominadores no puede estar la x, las x deben estar elevadas a la 1.</a:t>
            </a:r>
          </a:p>
        </p:txBody>
      </p:sp>
    </p:spTree>
    <p:extLst>
      <p:ext uri="{BB962C8B-B14F-4D97-AF65-F5344CB8AC3E}">
        <p14:creationId xmlns:p14="http://schemas.microsoft.com/office/powerpoint/2010/main" val="209106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5AB101-FCE5-AC2B-A6C2-BD5FAB9405A9}"/>
              </a:ext>
            </a:extLst>
          </p:cNvPr>
          <p:cNvSpPr txBox="1"/>
          <p:nvPr/>
        </p:nvSpPr>
        <p:spPr>
          <a:xfrm>
            <a:off x="914400" y="1833086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/>
              <a:t>Pasos para resolver:</a:t>
            </a:r>
          </a:p>
          <a:p>
            <a:pPr marL="342900" indent="-342900" algn="just">
              <a:buAutoNum type="arabicPeriod"/>
            </a:pPr>
            <a:r>
              <a:rPr lang="es-ES" sz="1800" dirty="0"/>
              <a:t>Quitar denominadores.</a:t>
            </a:r>
          </a:p>
          <a:p>
            <a:pPr marL="342900" indent="-342900" algn="just">
              <a:buAutoNum type="arabicPeriod"/>
            </a:pPr>
            <a:r>
              <a:rPr lang="es-ES" sz="1800" dirty="0"/>
              <a:t>Quitar los paréntesis</a:t>
            </a:r>
          </a:p>
          <a:p>
            <a:pPr marL="342900" indent="-342900" algn="just">
              <a:buAutoNum type="arabicPeriod"/>
            </a:pPr>
            <a:r>
              <a:rPr lang="es-ES" sz="1800" dirty="0"/>
              <a:t>Reducir términos</a:t>
            </a:r>
          </a:p>
          <a:p>
            <a:pPr marL="342900" indent="-342900" algn="just">
              <a:buAutoNum type="arabicPeriod"/>
            </a:pPr>
            <a:r>
              <a:rPr lang="es-ES" sz="1800" dirty="0"/>
              <a:t>Despejar x</a:t>
            </a:r>
          </a:p>
        </p:txBody>
      </p:sp>
    </p:spTree>
    <p:extLst>
      <p:ext uri="{BB962C8B-B14F-4D97-AF65-F5344CB8AC3E}">
        <p14:creationId xmlns:p14="http://schemas.microsoft.com/office/powerpoint/2010/main" val="422155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5AB101-FCE5-AC2B-A6C2-BD5FAB9405A9}"/>
              </a:ext>
            </a:extLst>
          </p:cNvPr>
          <p:cNvSpPr txBox="1"/>
          <p:nvPr/>
        </p:nvSpPr>
        <p:spPr>
          <a:xfrm>
            <a:off x="720000" y="1371421"/>
            <a:ext cx="7315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/>
              <a:t>Para resolver estas inecuaciones coloco la incógnita x en el lado izquierdo y en lado derecho coloco los números.</a:t>
            </a:r>
          </a:p>
          <a:p>
            <a:pPr algn="just"/>
            <a:r>
              <a:rPr lang="es-ES" sz="2400" b="1" i="0" dirty="0">
                <a:solidFill>
                  <a:srgbClr val="202124"/>
                </a:solidFill>
                <a:effectLst/>
                <a:latin typeface="Google Sans"/>
              </a:rPr>
              <a:t>5-x ≥ 12</a:t>
            </a:r>
          </a:p>
          <a:p>
            <a:pPr algn="just"/>
            <a:endParaRPr lang="es-ES" sz="2400" b="1" dirty="0">
              <a:solidFill>
                <a:srgbClr val="202124"/>
              </a:solidFill>
              <a:latin typeface="Google Sans"/>
            </a:endParaRPr>
          </a:p>
          <a:p>
            <a:pPr algn="just"/>
            <a:endParaRPr lang="es-ES" sz="2400" b="1" dirty="0">
              <a:solidFill>
                <a:srgbClr val="202124"/>
              </a:solidFill>
              <a:latin typeface="Google Sans"/>
            </a:endParaRPr>
          </a:p>
          <a:p>
            <a:pPr algn="just"/>
            <a:r>
              <a:rPr lang="es-ES" sz="2400" b="1" dirty="0">
                <a:solidFill>
                  <a:srgbClr val="202124"/>
                </a:solidFill>
                <a:latin typeface="Google Sans"/>
              </a:rPr>
              <a:t>10x+6-8x-4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Google Sans"/>
              </a:rPr>
              <a:t>≥ 12-3x+12x</a:t>
            </a:r>
          </a:p>
          <a:p>
            <a:pPr algn="just"/>
            <a:endParaRPr lang="es-ES" sz="2400" b="1" dirty="0">
              <a:solidFill>
                <a:srgbClr val="202124"/>
              </a:solidFill>
              <a:latin typeface="Google Sans"/>
            </a:endParaRPr>
          </a:p>
          <a:p>
            <a:pPr algn="just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7733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630103-6573-021C-AD3F-895902482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75" t="19772" r="7873" b="10870"/>
          <a:stretch/>
        </p:blipFill>
        <p:spPr>
          <a:xfrm>
            <a:off x="256211" y="1309824"/>
            <a:ext cx="6502398" cy="30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5AB101-FCE5-AC2B-A6C2-BD5FAB9405A9}"/>
              </a:ext>
            </a:extLst>
          </p:cNvPr>
          <p:cNvSpPr txBox="1"/>
          <p:nvPr/>
        </p:nvSpPr>
        <p:spPr>
          <a:xfrm>
            <a:off x="720000" y="1371421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202124"/>
                </a:solidFill>
                <a:latin typeface="Google Sans"/>
              </a:rPr>
              <a:t>Pasos</a:t>
            </a:r>
          </a:p>
          <a:p>
            <a:pPr marL="457200" indent="-457200" algn="just">
              <a:buAutoNum type="arabicPeriod"/>
            </a:pPr>
            <a:r>
              <a:rPr lang="es-ES" sz="2400" dirty="0">
                <a:solidFill>
                  <a:srgbClr val="202124"/>
                </a:solidFill>
                <a:latin typeface="Google Sans"/>
              </a:rPr>
              <a:t>Factorizar</a:t>
            </a:r>
          </a:p>
          <a:p>
            <a:pPr marL="457200" indent="-457200" algn="just">
              <a:buAutoNum type="arabicPeriod"/>
            </a:pPr>
            <a:r>
              <a:rPr lang="es-ES" sz="2400" dirty="0">
                <a:solidFill>
                  <a:srgbClr val="202124"/>
                </a:solidFill>
                <a:latin typeface="Google Sans"/>
              </a:rPr>
              <a:t>Encontrar los puntos críticos</a:t>
            </a:r>
          </a:p>
          <a:p>
            <a:pPr marL="457200" indent="-457200" algn="just">
              <a:buAutoNum type="arabicPeriod"/>
            </a:pPr>
            <a:r>
              <a:rPr lang="es-ES" sz="2400" dirty="0">
                <a:solidFill>
                  <a:srgbClr val="202124"/>
                </a:solidFill>
                <a:latin typeface="Google Sans"/>
              </a:rPr>
              <a:t>Graficar </a:t>
            </a:r>
          </a:p>
          <a:p>
            <a:pPr marL="457200" indent="-457200" algn="just">
              <a:buAutoNum type="arabicPeriod"/>
            </a:pPr>
            <a:r>
              <a:rPr lang="es-ES" sz="2400" dirty="0">
                <a:solidFill>
                  <a:srgbClr val="202124"/>
                </a:solidFill>
                <a:latin typeface="Google Sans"/>
              </a:rPr>
              <a:t>Dar respuesta</a:t>
            </a:r>
          </a:p>
          <a:p>
            <a:pPr algn="just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5300659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18602</TotalTime>
  <Words>568</Words>
  <Application>Microsoft Office PowerPoint</Application>
  <PresentationFormat>Presentación en pantalla (16:9)</PresentationFormat>
  <Paragraphs>78</Paragraphs>
  <Slides>24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Ferrovial New</vt:lpstr>
      <vt:lpstr>Gill Sans MT</vt:lpstr>
      <vt:lpstr>Google Sans</vt:lpstr>
      <vt:lpstr>Roboto Condensed Light</vt:lpstr>
      <vt:lpstr>Times New Roman</vt:lpstr>
      <vt:lpstr>Wingdings 2</vt:lpstr>
      <vt:lpstr>Dividendo</vt:lpstr>
      <vt:lpstr>NÚMEROS REALES Y COMPLEJOS</vt:lpstr>
      <vt:lpstr>INECUACIONES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Presentación de PowerPoint</vt:lpstr>
      <vt:lpstr>CONTENU DE CE MODÈLE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MATEMÁTICA Y CONJUNTOS</dc:title>
  <dc:creator>Angelita</dc:creator>
  <cp:lastModifiedBy>Angelita</cp:lastModifiedBy>
  <cp:revision>51</cp:revision>
  <dcterms:modified xsi:type="dcterms:W3CDTF">2024-02-01T21:02:07Z</dcterms:modified>
</cp:coreProperties>
</file>