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95" r:id="rId3"/>
    <p:sldId id="296" r:id="rId4"/>
    <p:sldId id="298" r:id="rId5"/>
    <p:sldId id="299" r:id="rId6"/>
    <p:sldId id="28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A1F80-2615-41E6-B9E0-05F74C44F2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declamaciones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5097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5F37E0-0FE1-47F4-805E-39FDF060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95270"/>
          </a:xfrm>
        </p:spPr>
        <p:txBody>
          <a:bodyPr/>
          <a:lstStyle/>
          <a:p>
            <a:r>
              <a:rPr lang="es-ES" dirty="0"/>
              <a:t>Definición: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C7A6EE-A5BE-4958-9010-F8220255F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932" y="1638300"/>
            <a:ext cx="10129234" cy="166700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s-ES" dirty="0"/>
              <a:t>La declamación es la interpretación de un poema, buscando profundizar su mensaje con el uso armonioso de la voz y la sutileza del gesto. La declamación busca cautivar al espectador para que vibre con el sonido y significado de las palabras, acentuando con el gesto y el movimiento aquellos versos o palabras que destaquen el sentimiento y la emoción contenida en el poema.  </a:t>
            </a:r>
            <a:endParaRPr lang="es-EC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EBE78C9-790C-4C09-AEED-72E4A29102F2}"/>
              </a:ext>
            </a:extLst>
          </p:cNvPr>
          <p:cNvSpPr txBox="1">
            <a:spLocks/>
          </p:cNvSpPr>
          <p:nvPr/>
        </p:nvSpPr>
        <p:spPr>
          <a:xfrm>
            <a:off x="1371600" y="3457441"/>
            <a:ext cx="9601200" cy="7952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Su objetivo:</a:t>
            </a:r>
            <a:endParaRPr lang="es-EC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4E26980-A51C-42F4-975F-1E91547E1B80}"/>
              </a:ext>
            </a:extLst>
          </p:cNvPr>
          <p:cNvSpPr txBox="1">
            <a:spLocks/>
          </p:cNvSpPr>
          <p:nvPr/>
        </p:nvSpPr>
        <p:spPr>
          <a:xfrm>
            <a:off x="1229932" y="4404844"/>
            <a:ext cx="7695127" cy="13004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/>
              <a:t>Deleitar al espectador con el sonido y significado de las palabras, haciendo énfasis en los gestos y las palabras que combinen el sentimiento y la emoción que contiene el poema. </a:t>
            </a:r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83C3032-9EAB-4FE9-A6F5-7F9F99A2E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040" y="3992451"/>
            <a:ext cx="3084960" cy="286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7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5F37E0-0FE1-47F4-805E-39FDF060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95270"/>
          </a:xfrm>
        </p:spPr>
        <p:txBody>
          <a:bodyPr/>
          <a:lstStyle/>
          <a:p>
            <a:r>
              <a:rPr lang="es-ES" dirty="0"/>
              <a:t>Características: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C7A6EE-A5BE-4958-9010-F8220255F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932" y="1638301"/>
            <a:ext cx="10129234" cy="81485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ES" b="1" dirty="0"/>
              <a:t>Dicción: </a:t>
            </a:r>
            <a:r>
              <a:rPr lang="es-ES" dirty="0"/>
              <a:t>es la manera de pronunciar las palabras, es necesario que la palabra o verso contendió en el poema llegue con claridad a los oídos del espectador.</a:t>
            </a:r>
            <a:endParaRPr lang="es-EC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E8441976-62C8-413B-9E17-5C05DD8A366F}"/>
              </a:ext>
            </a:extLst>
          </p:cNvPr>
          <p:cNvSpPr txBox="1">
            <a:spLocks/>
          </p:cNvSpPr>
          <p:nvPr/>
        </p:nvSpPr>
        <p:spPr>
          <a:xfrm>
            <a:off x="1219200" y="2691418"/>
            <a:ext cx="10129234" cy="8148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b="1" dirty="0"/>
              <a:t>Gestos: </a:t>
            </a:r>
            <a:r>
              <a:rPr lang="es-ES" dirty="0"/>
              <a:t>se basa en el movimiento del rostro o de las manos con el que se expresan los distritos tipos de animo..</a:t>
            </a:r>
            <a:endParaRPr lang="es-EC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33913906-BCDD-48D1-A435-47D099A20843}"/>
              </a:ext>
            </a:extLst>
          </p:cNvPr>
          <p:cNvSpPr txBox="1">
            <a:spLocks/>
          </p:cNvSpPr>
          <p:nvPr/>
        </p:nvSpPr>
        <p:spPr>
          <a:xfrm>
            <a:off x="1229932" y="3744535"/>
            <a:ext cx="10129234" cy="10077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b="1" dirty="0"/>
              <a:t>Movimiento: </a:t>
            </a:r>
            <a:r>
              <a:rPr lang="es-ES" dirty="0"/>
              <a:t>cuando un declamador se mueve en el escenario o si se queda quieto adopta uno de los extremos incorrectos en lo que a movimiento se refiere; es por esta razón que los pasos deben apoyar a la palabra pero nunca dominarla.</a:t>
            </a:r>
            <a:endParaRPr lang="es-EC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FC329DC-8D52-4F5C-B2B4-79ACB1EF27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642"/>
          <a:stretch/>
        </p:blipFill>
        <p:spPr>
          <a:xfrm>
            <a:off x="2658548" y="5082594"/>
            <a:ext cx="6561566" cy="179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2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5F37E0-0FE1-47F4-805E-39FDF060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98788"/>
            <a:ext cx="9601200" cy="795270"/>
          </a:xfrm>
        </p:spPr>
        <p:txBody>
          <a:bodyPr/>
          <a:lstStyle/>
          <a:p>
            <a:r>
              <a:rPr lang="es-ES" dirty="0"/>
              <a:t>Características: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C7A6EE-A5BE-4958-9010-F8220255F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932" y="1638301"/>
            <a:ext cx="10129234" cy="81485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ES" b="1" dirty="0"/>
              <a:t>Naturalidad: </a:t>
            </a:r>
            <a:r>
              <a:rPr lang="es-ES" dirty="0"/>
              <a:t>hace referencia a la concordancia de los movimientos con el conjunto conceptual, físico, integral del declamador.</a:t>
            </a:r>
            <a:endParaRPr lang="es-EC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E8441976-62C8-413B-9E17-5C05DD8A366F}"/>
              </a:ext>
            </a:extLst>
          </p:cNvPr>
          <p:cNvSpPr txBox="1">
            <a:spLocks/>
          </p:cNvSpPr>
          <p:nvPr/>
        </p:nvSpPr>
        <p:spPr>
          <a:xfrm>
            <a:off x="1219200" y="2691417"/>
            <a:ext cx="10129234" cy="9146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b="1" dirty="0"/>
              <a:t>Flexibilidad: </a:t>
            </a:r>
            <a:r>
              <a:rPr lang="es-ES" dirty="0"/>
              <a:t> es la habilidad de variar el tono, intensidad, el alcance, la velocidad, la entonación y las pausas, es muy importante ya que le da a la declamación un aspecto encantador.</a:t>
            </a:r>
            <a:endParaRPr lang="es-EC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33913906-BCDD-48D1-A435-47D099A20843}"/>
              </a:ext>
            </a:extLst>
          </p:cNvPr>
          <p:cNvSpPr txBox="1">
            <a:spLocks/>
          </p:cNvSpPr>
          <p:nvPr/>
        </p:nvSpPr>
        <p:spPr>
          <a:xfrm>
            <a:off x="1229932" y="3950327"/>
            <a:ext cx="7012547" cy="10466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b="1" dirty="0"/>
              <a:t>Pausas: </a:t>
            </a:r>
            <a:r>
              <a:rPr lang="es-ES" dirty="0"/>
              <a:t>existen signos en las declamaciones que representan los diferentes tipos de pausas en los poemas como la coma, punto y seguido, punto y coma, dos puntos.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338E1EF-E47A-4D55-BFA5-54B2346095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9500" y="3129566"/>
            <a:ext cx="2636119" cy="3728434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E08052C7-B3B9-4517-972A-76CBC7D8A8EF}"/>
              </a:ext>
            </a:extLst>
          </p:cNvPr>
          <p:cNvSpPr txBox="1">
            <a:spLocks/>
          </p:cNvSpPr>
          <p:nvPr/>
        </p:nvSpPr>
        <p:spPr>
          <a:xfrm>
            <a:off x="1229931" y="5262091"/>
            <a:ext cx="7012547" cy="10466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b="1" dirty="0"/>
              <a:t>Voz: </a:t>
            </a:r>
            <a:r>
              <a:rPr lang="es-ES" dirty="0"/>
              <a:t>con el tono ayuda al declamador a transmitir de manera armoniosa el poema. Para poder se atrayente al declamar; la voz debe ser flexible y poner en practica la variación.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59372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5F37E0-0FE1-47F4-805E-39FDF060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229" y="537425"/>
            <a:ext cx="7281931" cy="7952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dirty="0"/>
              <a:t>Elementos de la declamación</a:t>
            </a:r>
            <a:endParaRPr lang="es-EC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1BDB3BC-0422-4390-8E3F-D8D96EAEE741}"/>
              </a:ext>
            </a:extLst>
          </p:cNvPr>
          <p:cNvSpPr txBox="1">
            <a:spLocks/>
          </p:cNvSpPr>
          <p:nvPr/>
        </p:nvSpPr>
        <p:spPr>
          <a:xfrm>
            <a:off x="936938" y="2633730"/>
            <a:ext cx="3057659" cy="7952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Declamador</a:t>
            </a:r>
            <a:endParaRPr lang="es-EC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AD29D98-A909-4EF8-91CD-2BADE3E27895}"/>
              </a:ext>
            </a:extLst>
          </p:cNvPr>
          <p:cNvSpPr txBox="1">
            <a:spLocks/>
          </p:cNvSpPr>
          <p:nvPr/>
        </p:nvSpPr>
        <p:spPr>
          <a:xfrm>
            <a:off x="4637467" y="2633730"/>
            <a:ext cx="1657619" cy="7952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Poeta</a:t>
            </a:r>
            <a:endParaRPr lang="es-EC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7102DA0E-DB91-4603-B631-884E1F9C4B05}"/>
              </a:ext>
            </a:extLst>
          </p:cNvPr>
          <p:cNvSpPr txBox="1">
            <a:spLocks/>
          </p:cNvSpPr>
          <p:nvPr/>
        </p:nvSpPr>
        <p:spPr>
          <a:xfrm>
            <a:off x="6937956" y="2633730"/>
            <a:ext cx="1968858" cy="7952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Público</a:t>
            </a:r>
            <a:endParaRPr lang="es-EC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DAE3A680-D1F6-465D-954B-8A4DE31A66A4}"/>
              </a:ext>
            </a:extLst>
          </p:cNvPr>
          <p:cNvSpPr txBox="1">
            <a:spLocks/>
          </p:cNvSpPr>
          <p:nvPr/>
        </p:nvSpPr>
        <p:spPr>
          <a:xfrm>
            <a:off x="9650032" y="2633730"/>
            <a:ext cx="1968858" cy="7952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Lugar</a:t>
            </a:r>
            <a:endParaRPr lang="es-EC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DEF668E-47A4-469B-B63A-4CDF29117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739"/>
          <a:stretch/>
        </p:blipFill>
        <p:spPr>
          <a:xfrm>
            <a:off x="1189661" y="3429000"/>
            <a:ext cx="2273904" cy="3429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623304F-ACD8-48AC-8A82-B0A338E2A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856" y="4047598"/>
            <a:ext cx="1994144" cy="281040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1741C23-03F8-44B3-9933-A574ED7735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608"/>
          <a:stretch/>
        </p:blipFill>
        <p:spPr>
          <a:xfrm>
            <a:off x="6937956" y="4730035"/>
            <a:ext cx="1961456" cy="211133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0BCFAB6-7865-40A2-A8D7-7B5A08B74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3230" y="4945487"/>
            <a:ext cx="2868770" cy="1912513"/>
          </a:xfrm>
          <a:prstGeom prst="rect">
            <a:avLst/>
          </a:prstGeom>
        </p:spPr>
      </p:pic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7EC858A3-C8F1-4435-A277-2ED3EA5B8212}"/>
              </a:ext>
            </a:extLst>
          </p:cNvPr>
          <p:cNvCxnSpPr/>
          <p:nvPr/>
        </p:nvCxnSpPr>
        <p:spPr>
          <a:xfrm>
            <a:off x="2086377" y="2015132"/>
            <a:ext cx="854808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2CBFAB28-65E2-4672-A8D1-28B7097FFBD5}"/>
              </a:ext>
            </a:extLst>
          </p:cNvPr>
          <p:cNvCxnSpPr/>
          <p:nvPr/>
        </p:nvCxnSpPr>
        <p:spPr>
          <a:xfrm>
            <a:off x="2086377" y="2009104"/>
            <a:ext cx="0" cy="624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61C1D067-6E3F-492C-BC11-A37D4A085AD8}"/>
              </a:ext>
            </a:extLst>
          </p:cNvPr>
          <p:cNvCxnSpPr/>
          <p:nvPr/>
        </p:nvCxnSpPr>
        <p:spPr>
          <a:xfrm>
            <a:off x="5438371" y="2009104"/>
            <a:ext cx="0" cy="624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F64B4FA6-6C9C-4257-A38D-5A6D11376997}"/>
              </a:ext>
            </a:extLst>
          </p:cNvPr>
          <p:cNvCxnSpPr/>
          <p:nvPr/>
        </p:nvCxnSpPr>
        <p:spPr>
          <a:xfrm>
            <a:off x="10634461" y="2023056"/>
            <a:ext cx="0" cy="624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2F700FFB-AD31-4343-AFF1-2C4D3522C2A6}"/>
              </a:ext>
            </a:extLst>
          </p:cNvPr>
          <p:cNvCxnSpPr/>
          <p:nvPr/>
        </p:nvCxnSpPr>
        <p:spPr>
          <a:xfrm>
            <a:off x="7918684" y="2023056"/>
            <a:ext cx="0" cy="624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34BF5A39-875F-4F36-9DFB-F2AFEA7247D8}"/>
              </a:ext>
            </a:extLst>
          </p:cNvPr>
          <p:cNvCxnSpPr>
            <a:cxnSpLocks/>
          </p:cNvCxnSpPr>
          <p:nvPr/>
        </p:nvCxnSpPr>
        <p:spPr>
          <a:xfrm flipH="1">
            <a:off x="6360419" y="1332695"/>
            <a:ext cx="9793" cy="690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65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9022E9-D455-4E25-84ED-CC2792713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844799"/>
            <a:ext cx="4724400" cy="401320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s-ES" dirty="0"/>
          </a:p>
          <a:p>
            <a:r>
              <a:rPr lang="es-ES" dirty="0"/>
              <a:t>Es un genero de la oralidad </a:t>
            </a:r>
          </a:p>
          <a:p>
            <a:r>
              <a:rPr lang="es-ES" dirty="0"/>
              <a:t>Consiste en la lectura de un texto en voz alta </a:t>
            </a:r>
          </a:p>
          <a:p>
            <a:r>
              <a:rPr lang="es-ES" dirty="0"/>
              <a:t>Utilizan recursos paralingüísticos</a:t>
            </a:r>
          </a:p>
          <a:p>
            <a:r>
              <a:rPr lang="es-ES" dirty="0"/>
              <a:t>Se puede denominar declamación a cualquier acto oral de forma publica, pero que sea de manera expresiva</a:t>
            </a:r>
          </a:p>
          <a:p>
            <a:r>
              <a:rPr lang="es-ES" dirty="0"/>
              <a:t>Se asocia con la lectura de géneros literarios</a:t>
            </a:r>
            <a:endParaRPr lang="es-EC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0D9168A-9FAD-4DBB-9570-B78AA048CBDD}"/>
              </a:ext>
            </a:extLst>
          </p:cNvPr>
          <p:cNvSpPr txBox="1">
            <a:spLocks/>
          </p:cNvSpPr>
          <p:nvPr/>
        </p:nvSpPr>
        <p:spPr>
          <a:xfrm>
            <a:off x="6932984" y="280939"/>
            <a:ext cx="4724400" cy="4013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b="1" u="sng" dirty="0"/>
              <a:t>Elementos verbales:</a:t>
            </a:r>
          </a:p>
          <a:p>
            <a:r>
              <a:rPr lang="es-ES" dirty="0"/>
              <a:t>Coherencia</a:t>
            </a:r>
          </a:p>
          <a:p>
            <a:r>
              <a:rPr lang="es-ES" dirty="0"/>
              <a:t>Entonación</a:t>
            </a:r>
          </a:p>
          <a:p>
            <a:r>
              <a:rPr lang="es-ES" dirty="0"/>
              <a:t>Articulación </a:t>
            </a:r>
          </a:p>
          <a:p>
            <a:r>
              <a:rPr lang="es-ES" dirty="0"/>
              <a:t>Modulación</a:t>
            </a:r>
          </a:p>
          <a:p>
            <a:pPr marL="0" indent="0" algn="ctr">
              <a:buNone/>
            </a:pPr>
            <a:r>
              <a:rPr lang="es-ES" b="1" u="sng" dirty="0"/>
              <a:t>Elementos no verbales</a:t>
            </a:r>
          </a:p>
          <a:p>
            <a:r>
              <a:rPr lang="es-ES" dirty="0"/>
              <a:t>Expresiones faciales</a:t>
            </a:r>
          </a:p>
          <a:p>
            <a:r>
              <a:rPr lang="es-ES" dirty="0"/>
              <a:t>Desplazamientos en el espacio</a:t>
            </a:r>
          </a:p>
          <a:p>
            <a:r>
              <a:rPr lang="es-ES" dirty="0"/>
              <a:t>Contacto visual</a:t>
            </a:r>
            <a:endParaRPr lang="es-EC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DBA6701-AE83-4C0E-A1E3-849F929061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6437" y="517441"/>
            <a:ext cx="2292037" cy="216518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2948D79-4754-4EF7-B644-1F208A2E72AE}"/>
              </a:ext>
            </a:extLst>
          </p:cNvPr>
          <p:cNvSpPr txBox="1"/>
          <p:nvPr/>
        </p:nvSpPr>
        <p:spPr>
          <a:xfrm>
            <a:off x="6735381" y="6137376"/>
            <a:ext cx="491083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dirty="0"/>
              <a:t>https://www.youtube.com/watch?v=wIiBPJI8rDQ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05AED2-E605-4923-BF6B-CA3CDC0E41AF}"/>
              </a:ext>
            </a:extLst>
          </p:cNvPr>
          <p:cNvSpPr txBox="1"/>
          <p:nvPr/>
        </p:nvSpPr>
        <p:spPr>
          <a:xfrm>
            <a:off x="6683187" y="5618593"/>
            <a:ext cx="501521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dirty="0"/>
              <a:t>https://www.youtube.com/watch?v=mmlihl5CySk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B7830ED-1B10-49A2-A14B-A40D32432B38}"/>
              </a:ext>
            </a:extLst>
          </p:cNvPr>
          <p:cNvSpPr txBox="1"/>
          <p:nvPr/>
        </p:nvSpPr>
        <p:spPr>
          <a:xfrm>
            <a:off x="6297664" y="5099810"/>
            <a:ext cx="578626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dirty="0"/>
              <a:t>https://www.youtube.com/watch?v=pE-pe05gwyE&amp;t=77s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A79825-1BAF-4EF4-BFB1-2E9D65484F84}"/>
              </a:ext>
            </a:extLst>
          </p:cNvPr>
          <p:cNvSpPr txBox="1"/>
          <p:nvPr/>
        </p:nvSpPr>
        <p:spPr>
          <a:xfrm>
            <a:off x="7658390" y="4581027"/>
            <a:ext cx="327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Videos prácticos demostrativos</a:t>
            </a:r>
            <a:r>
              <a:rPr lang="es-ES" dirty="0"/>
              <a:t>:</a:t>
            </a:r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C13771D-565A-48B3-B873-281AC86C5556}"/>
              </a:ext>
            </a:extLst>
          </p:cNvPr>
          <p:cNvSpPr txBox="1"/>
          <p:nvPr/>
        </p:nvSpPr>
        <p:spPr>
          <a:xfrm>
            <a:off x="1159098" y="643944"/>
            <a:ext cx="258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Baskerville Old Face" panose="02020602080505020303" pitchFamily="18" charset="0"/>
              </a:rPr>
              <a:t>Generalidades:</a:t>
            </a:r>
            <a:endParaRPr lang="es-EC" sz="2800" dirty="0">
              <a:latin typeface="Baskerville Old Face" panose="02020602080505020303" pitchFamily="18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9EAA074-3201-4D9F-A9DC-81E7AFEF120A}"/>
              </a:ext>
            </a:extLst>
          </p:cNvPr>
          <p:cNvCxnSpPr/>
          <p:nvPr/>
        </p:nvCxnSpPr>
        <p:spPr>
          <a:xfrm>
            <a:off x="1159098" y="1167164"/>
            <a:ext cx="22022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7E9705F-D828-4F95-851A-2EDC21553B7F}"/>
              </a:ext>
            </a:extLst>
          </p:cNvPr>
          <p:cNvCxnSpPr>
            <a:cxnSpLocks/>
          </p:cNvCxnSpPr>
          <p:nvPr/>
        </p:nvCxnSpPr>
        <p:spPr>
          <a:xfrm>
            <a:off x="1371600" y="1319564"/>
            <a:ext cx="176493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14258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413</TotalTime>
  <Words>454</Words>
  <Application>Microsoft Office PowerPoint</Application>
  <PresentationFormat>Panorámica</PresentationFormat>
  <Paragraphs>39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Baskerville Old Face</vt:lpstr>
      <vt:lpstr>Franklin Gothic Book</vt:lpstr>
      <vt:lpstr>Recorte</vt:lpstr>
      <vt:lpstr>declamaciones</vt:lpstr>
      <vt:lpstr>Definición:</vt:lpstr>
      <vt:lpstr>Características:</vt:lpstr>
      <vt:lpstr>Características:</vt:lpstr>
      <vt:lpstr>Elementos de la declamación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conferencias</dc:title>
  <dc:creator>User</dc:creator>
  <cp:lastModifiedBy>Cristian Rafael Guffantte Noriega</cp:lastModifiedBy>
  <cp:revision>41</cp:revision>
  <dcterms:created xsi:type="dcterms:W3CDTF">2020-08-17T04:29:40Z</dcterms:created>
  <dcterms:modified xsi:type="dcterms:W3CDTF">2022-08-31T03:24:01Z</dcterms:modified>
</cp:coreProperties>
</file>