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49" r:id="rId3"/>
    <p:sldId id="350" r:id="rId4"/>
    <p:sldId id="351" r:id="rId5"/>
    <p:sldId id="325" r:id="rId6"/>
    <p:sldId id="344" r:id="rId7"/>
    <p:sldId id="346" r:id="rId8"/>
    <p:sldId id="345" r:id="rId9"/>
    <p:sldId id="347" r:id="rId10"/>
    <p:sldId id="348" r:id="rId11"/>
    <p:sldId id="335" r:id="rId12"/>
    <p:sldId id="267"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99F0C8F3-B2E2-4F24-A66D-6E6FDF548AD9}">
          <p14:sldIdLst>
            <p14:sldId id="256"/>
            <p14:sldId id="349"/>
            <p14:sldId id="350"/>
            <p14:sldId id="351"/>
            <p14:sldId id="325"/>
            <p14:sldId id="344"/>
            <p14:sldId id="346"/>
            <p14:sldId id="345"/>
            <p14:sldId id="347"/>
            <p14:sldId id="348"/>
            <p14:sldId id="335"/>
          </p14:sldIdLst>
        </p14:section>
        <p14:section name="Sección sin título" id="{089AA723-CF5E-44CF-9374-01D8574434C9}">
          <p14:sldIdLst>
            <p14:sldId id="26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FFFFCC"/>
    <a:srgbClr val="CC9900"/>
    <a:srgbClr val="008080"/>
    <a:srgbClr val="00C9C4"/>
    <a:srgbClr val="CCFFCC"/>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54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06747769-D330-4667-B38D-F66DE935166D}" type="datetimeFigureOut">
              <a:rPr lang="es-ES" smtClean="0"/>
              <a:t>30/04/2025</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DAF6BB4-5494-4D04-B1CD-99C3AB1E2132}"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06747769-D330-4667-B38D-F66DE935166D}" type="datetimeFigureOut">
              <a:rPr lang="es-ES" smtClean="0"/>
              <a:t>30/04/2025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06747769-D330-4667-B38D-F66DE935166D}" type="datetimeFigureOut">
              <a:rPr lang="es-ES" smtClean="0"/>
              <a:t>30/04/2025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06747769-D330-4667-B38D-F66DE935166D}" type="datetimeFigureOut">
              <a:rPr lang="es-ES" smtClean="0"/>
              <a:t>30/04/2025</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06747769-D330-4667-B38D-F66DE935166D}" type="datetimeFigureOut">
              <a:rPr lang="es-ES" smtClean="0"/>
              <a:t>30/04/2025</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EDAF6BB4-5494-4D04-B1CD-99C3AB1E2132}" type="slidenum">
              <a:rPr lang="es-ES" smtClean="0"/>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06747769-D330-4667-B38D-F66DE935166D}" type="datetimeFigureOut">
              <a:rPr lang="es-ES" smtClean="0"/>
              <a:t>30/04/2025</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EDAF6BB4-5494-4D04-B1CD-99C3AB1E2132}"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06747769-D330-4667-B38D-F66DE935166D}" type="datetimeFigureOut">
              <a:rPr lang="es-ES" smtClean="0"/>
              <a:t>30/04/2025</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EDAF6BB4-5494-4D04-B1CD-99C3AB1E2132}"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6747769-D330-4667-B38D-F66DE935166D}" type="datetimeFigureOut">
              <a:rPr lang="es-ES" smtClean="0"/>
              <a:t>30/04/2025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06747769-D330-4667-B38D-F66DE935166D}" type="datetimeFigureOut">
              <a:rPr lang="es-ES" smtClean="0"/>
              <a:t>30/04/2025</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EDAF6BB4-5494-4D04-B1CD-99C3AB1E2132}"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06747769-D330-4667-B38D-F66DE935166D}" type="datetimeFigureOut">
              <a:rPr lang="es-ES" smtClean="0"/>
              <a:t>30/04/2025</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EDAF6BB4-5494-4D04-B1CD-99C3AB1E2132}"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06747769-D330-4667-B38D-F66DE935166D}" type="datetimeFigureOut">
              <a:rPr lang="es-ES" smtClean="0"/>
              <a:t>30/04/2025</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EDAF6BB4-5494-4D04-B1CD-99C3AB1E2132}"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6747769-D330-4667-B38D-F66DE935166D}" type="datetimeFigureOut">
              <a:rPr lang="es-ES" smtClean="0"/>
              <a:t>30/04/2025</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DAF6BB4-5494-4D04-B1CD-99C3AB1E2132}"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901576" y="4149080"/>
            <a:ext cx="7702872" cy="2308324"/>
          </a:xfrm>
          <a:prstGeom prst="rect">
            <a:avLst/>
          </a:prstGeom>
          <a:noFill/>
        </p:spPr>
        <p:txBody>
          <a:bodyPr wrap="square" rtlCol="0">
            <a:spAutoFit/>
            <a:scene3d>
              <a:camera prst="orthographicFront"/>
              <a:lightRig rig="balanced" dir="t">
                <a:rot lat="0" lon="0" rev="2100000"/>
              </a:lightRig>
            </a:scene3d>
            <a:sp3d extrusionH="57150" prstMaterial="metal">
              <a:bevelT w="38100" h="25400"/>
              <a:contourClr>
                <a:schemeClr val="bg2"/>
              </a:contourClr>
            </a:sp3d>
          </a:bodyPr>
          <a:lstStyle/>
          <a:p>
            <a:pPr algn="ctr"/>
            <a:endParaRPr lang="es-ES" sz="2000" b="1" dirty="0">
              <a:ln w="50800"/>
              <a:solidFill>
                <a:schemeClr val="accent6">
                  <a:lumMod val="40000"/>
                  <a:lumOff val="60000"/>
                </a:schemeClr>
              </a:solidFill>
            </a:endParaRPr>
          </a:p>
          <a:p>
            <a:pPr algn="ctr"/>
            <a:endParaRPr lang="es-ES" sz="2000" b="1" dirty="0">
              <a:ln w="50800"/>
              <a:solidFill>
                <a:schemeClr val="accent6">
                  <a:lumMod val="40000"/>
                  <a:lumOff val="60000"/>
                </a:schemeClr>
              </a:solidFill>
            </a:endParaRPr>
          </a:p>
          <a:p>
            <a:pPr algn="ctr"/>
            <a:endParaRPr lang="es-ES" sz="2000" b="1" dirty="0">
              <a:ln w="50800"/>
              <a:solidFill>
                <a:schemeClr val="bg1"/>
              </a:solidFill>
            </a:endParaRPr>
          </a:p>
          <a:p>
            <a:pPr algn="ctr"/>
            <a:endParaRPr lang="es-ES" sz="2000" b="1" dirty="0">
              <a:ln w="50800"/>
              <a:solidFill>
                <a:schemeClr val="bg1"/>
              </a:solidFill>
            </a:endParaRPr>
          </a:p>
          <a:p>
            <a:pPr algn="ctr"/>
            <a:r>
              <a:rPr lang="es-ES" sz="2000" b="1" dirty="0">
                <a:ln w="50800"/>
                <a:solidFill>
                  <a:schemeClr val="bg1"/>
                </a:solidFill>
              </a:rPr>
              <a:t>Dr. Byron Boada Mg.</a:t>
            </a:r>
          </a:p>
          <a:p>
            <a:pPr algn="r"/>
            <a:endParaRPr lang="es-ES" sz="2400" b="1" dirty="0">
              <a:ln w="50800"/>
              <a:solidFill>
                <a:schemeClr val="bg1"/>
              </a:solidFill>
            </a:endParaRPr>
          </a:p>
          <a:p>
            <a:pPr algn="r"/>
            <a:r>
              <a:rPr lang="es-ES" sz="2000" b="1" dirty="0">
                <a:ln w="50800"/>
                <a:solidFill>
                  <a:schemeClr val="bg1"/>
                </a:solidFill>
              </a:rPr>
              <a:t> 30-04-2025</a:t>
            </a:r>
          </a:p>
        </p:txBody>
      </p:sp>
      <p:sp>
        <p:nvSpPr>
          <p:cNvPr id="3" name="2 Subtítulo"/>
          <p:cNvSpPr>
            <a:spLocks noGrp="1"/>
          </p:cNvSpPr>
          <p:nvPr>
            <p:ph type="subTitle" idx="1"/>
          </p:nvPr>
        </p:nvSpPr>
        <p:spPr>
          <a:xfrm>
            <a:off x="487046" y="548680"/>
            <a:ext cx="8117402" cy="4680520"/>
          </a:xfrm>
        </p:spPr>
        <p:txBody>
          <a:bodyPr>
            <a:normAutofit/>
          </a:bodyPr>
          <a:lstStyle/>
          <a:p>
            <a:pPr indent="180340" algn="ctr">
              <a:lnSpc>
                <a:spcPct val="150000"/>
              </a:lnSpc>
              <a:spcAft>
                <a:spcPts val="0"/>
              </a:spcAft>
            </a:pPr>
            <a:r>
              <a:rPr lang="es-ES" sz="4000" b="1" dirty="0">
                <a:highlight>
                  <a:srgbClr val="008080"/>
                </a:highlight>
                <a:latin typeface="Arial" pitchFamily="34" charset="0"/>
                <a:ea typeface="Times New Roman" panose="02020603050405020304" pitchFamily="18" charset="0"/>
                <a:cs typeface="Arial" pitchFamily="34" charset="0"/>
              </a:rPr>
              <a:t>UNACH </a:t>
            </a:r>
          </a:p>
          <a:p>
            <a:pPr indent="180340" algn="ctr">
              <a:lnSpc>
                <a:spcPct val="150000"/>
              </a:lnSpc>
              <a:spcAft>
                <a:spcPts val="0"/>
              </a:spcAft>
            </a:pPr>
            <a:r>
              <a:rPr lang="es-ES" sz="3600" b="1" dirty="0">
                <a:solidFill>
                  <a:schemeClr val="accent1">
                    <a:lumMod val="20000"/>
                    <a:lumOff val="80000"/>
                  </a:schemeClr>
                </a:solidFill>
                <a:highlight>
                  <a:srgbClr val="008080"/>
                </a:highlight>
                <a:latin typeface="Arial" pitchFamily="34" charset="0"/>
                <a:ea typeface="Times New Roman" panose="02020603050405020304" pitchFamily="18" charset="0"/>
                <a:cs typeface="Arial" pitchFamily="34" charset="0"/>
              </a:rPr>
              <a:t>CARRERA DE PSICOLOGÍA CLÍNICA</a:t>
            </a:r>
          </a:p>
          <a:p>
            <a:pPr indent="180340" algn="ctr">
              <a:lnSpc>
                <a:spcPct val="150000"/>
              </a:lnSpc>
              <a:spcAft>
                <a:spcPts val="0"/>
              </a:spcAft>
            </a:pPr>
            <a:r>
              <a:rPr lang="es-ES" sz="3200" b="1" dirty="0">
                <a:solidFill>
                  <a:schemeClr val="bg1">
                    <a:lumMod val="95000"/>
                    <a:lumOff val="5000"/>
                  </a:schemeClr>
                </a:solidFill>
                <a:highlight>
                  <a:srgbClr val="FFFF00"/>
                </a:highlight>
                <a:latin typeface="Arial" pitchFamily="34" charset="0"/>
                <a:ea typeface="Times New Roman" panose="02020603050405020304" pitchFamily="18" charset="0"/>
                <a:cs typeface="Arial" pitchFamily="34" charset="0"/>
              </a:rPr>
              <a:t>PSICOLOGÍA GENERAL II</a:t>
            </a:r>
          </a:p>
          <a:p>
            <a:pPr indent="180340" algn="ctr">
              <a:lnSpc>
                <a:spcPct val="150000"/>
              </a:lnSpc>
              <a:spcAft>
                <a:spcPts val="0"/>
              </a:spcAft>
            </a:pPr>
            <a:r>
              <a:rPr lang="es-ES" sz="3200" b="1" dirty="0">
                <a:solidFill>
                  <a:schemeClr val="bg1">
                    <a:lumMod val="95000"/>
                    <a:lumOff val="5000"/>
                  </a:schemeClr>
                </a:solidFill>
                <a:highlight>
                  <a:srgbClr val="FFFF00"/>
                </a:highlight>
                <a:latin typeface="Arial" pitchFamily="34" charset="0"/>
                <a:ea typeface="Times New Roman" panose="02020603050405020304" pitchFamily="18" charset="0"/>
                <a:cs typeface="Arial" pitchFamily="34" charset="0"/>
              </a:rPr>
              <a:t>2do. Semestre B</a:t>
            </a:r>
          </a:p>
        </p:txBody>
      </p:sp>
    </p:spTree>
    <p:extLst>
      <p:ext uri="{BB962C8B-B14F-4D97-AF65-F5344CB8AC3E}">
        <p14:creationId xmlns:p14="http://schemas.microsoft.com/office/powerpoint/2010/main" val="2025614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87046" y="404664"/>
            <a:ext cx="8189410" cy="6120680"/>
          </a:xfrm>
        </p:spPr>
        <p:txBody>
          <a:bodyPr>
            <a:normAutofit/>
          </a:bodyPr>
          <a:lstStyle/>
          <a:p>
            <a:pPr algn="ctr"/>
            <a:r>
              <a:rPr lang="es-ES" sz="3600" b="1" dirty="0">
                <a:solidFill>
                  <a:schemeClr val="tx1"/>
                </a:solidFill>
                <a:effectLst>
                  <a:outerShdw blurRad="38100" dist="38100" dir="2700000" algn="tl">
                    <a:srgbClr val="000000">
                      <a:alpha val="43137"/>
                    </a:srgbClr>
                  </a:outerShdw>
                </a:effectLst>
                <a:highlight>
                  <a:srgbClr val="808000"/>
                </a:highlight>
              </a:rPr>
              <a:t>CONSCIENCIA</a:t>
            </a:r>
            <a:endParaRPr lang="es-ES" sz="3200" b="1" dirty="0">
              <a:solidFill>
                <a:schemeClr val="tx1"/>
              </a:solidFill>
              <a:effectLst>
                <a:outerShdw blurRad="38100" dist="38100" dir="2700000" algn="tl">
                  <a:srgbClr val="000000">
                    <a:alpha val="43137"/>
                  </a:srgbClr>
                </a:outerShdw>
              </a:effectLst>
              <a:highlight>
                <a:srgbClr val="808000"/>
              </a:highlight>
            </a:endParaRPr>
          </a:p>
          <a:p>
            <a:pPr algn="ctr"/>
            <a:endParaRPr lang="es-ES" b="1" dirty="0">
              <a:solidFill>
                <a:schemeClr val="tx1"/>
              </a:solidFill>
              <a:highlight>
                <a:srgbClr val="808000"/>
              </a:highlight>
            </a:endParaRPr>
          </a:p>
          <a:p>
            <a:pPr algn="just"/>
            <a:r>
              <a:rPr lang="es-ES" sz="2800" b="1" i="1" dirty="0">
                <a:solidFill>
                  <a:srgbClr val="FFFF00"/>
                </a:solidFill>
                <a:effectLst>
                  <a:outerShdw blurRad="38100" dist="38100" dir="2700000" algn="tl">
                    <a:srgbClr val="000000">
                      <a:alpha val="43137"/>
                    </a:srgbClr>
                  </a:outerShdw>
                </a:effectLst>
              </a:rPr>
              <a:t>	La consciencia sensorial del mundo perceptual depende del ÁREA SENSORIAL posterior del cerebro. La consciencia abstracta se refiere a ideas, juicios, intenciones específicas, expectativas y eventos abstractos de la CONSCIENCIA ALTERNATIVA; puede involucrar la CORTEZA FRONTAL además de la corteza sensorial.</a:t>
            </a:r>
          </a:p>
          <a:p>
            <a:pPr algn="just"/>
            <a:endParaRPr lang="es-ES" sz="2800" b="1" dirty="0">
              <a:solidFill>
                <a:srgbClr val="FFFF00"/>
              </a:solidFill>
              <a:effectLst>
                <a:outerShdw blurRad="38100" dist="38100" dir="2700000" algn="tl">
                  <a:srgbClr val="000000">
                    <a:alpha val="43137"/>
                  </a:srgbClr>
                </a:outerShdw>
              </a:effectLst>
            </a:endParaRPr>
          </a:p>
          <a:p>
            <a:r>
              <a:rPr lang="es-ES" sz="2200" b="1" i="1" dirty="0">
                <a:solidFill>
                  <a:srgbClr val="FFFF00"/>
                </a:solidFill>
                <a:effectLst>
                  <a:outerShdw blurRad="38100" dist="38100" dir="2700000" algn="tl">
                    <a:srgbClr val="000000">
                      <a:alpha val="43137"/>
                    </a:srgbClr>
                  </a:outerShdw>
                </a:effectLst>
                <a:highlight>
                  <a:srgbClr val="800000"/>
                </a:highlight>
              </a:rPr>
              <a:t>(APA Diccionario conciso de Psicología, 2010, p. 103).</a:t>
            </a:r>
            <a:endParaRPr lang="es-ES" sz="2200" b="1" i="1" dirty="0">
              <a:solidFill>
                <a:schemeClr val="tx1"/>
              </a:solidFill>
              <a:effectLst>
                <a:outerShdw blurRad="38100" dist="38100" dir="2700000" algn="tl">
                  <a:srgbClr val="000000">
                    <a:alpha val="43137"/>
                  </a:srgbClr>
                </a:outerShdw>
              </a:effectLst>
              <a:highlight>
                <a:srgbClr val="800000"/>
              </a:highlight>
            </a:endParaRPr>
          </a:p>
        </p:txBody>
      </p:sp>
      <p:sp>
        <p:nvSpPr>
          <p:cNvPr id="2" name="Flecha: a la derecha 1">
            <a:extLst>
              <a:ext uri="{FF2B5EF4-FFF2-40B4-BE49-F238E27FC236}">
                <a16:creationId xmlns:a16="http://schemas.microsoft.com/office/drawing/2014/main" id="{6EC099E1-8E7D-3417-47A3-DBA10EA8A740}"/>
              </a:ext>
            </a:extLst>
          </p:cNvPr>
          <p:cNvSpPr/>
          <p:nvPr/>
        </p:nvSpPr>
        <p:spPr>
          <a:xfrm>
            <a:off x="251520" y="1340768"/>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dirty="0"/>
          </a:p>
        </p:txBody>
      </p:sp>
    </p:spTree>
    <p:extLst>
      <p:ext uri="{BB962C8B-B14F-4D97-AF65-F5344CB8AC3E}">
        <p14:creationId xmlns:p14="http://schemas.microsoft.com/office/powerpoint/2010/main" val="401613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4EEEA1-FE95-7E72-768F-58FA9F6FB4DD}"/>
            </a:ext>
          </a:extLst>
        </p:cNvPr>
        <p:cNvGrpSpPr/>
        <p:nvPr/>
      </p:nvGrpSpPr>
      <p:grpSpPr>
        <a:xfrm>
          <a:off x="0" y="0"/>
          <a:ext cx="0" cy="0"/>
          <a:chOff x="0" y="0"/>
          <a:chExt cx="0" cy="0"/>
        </a:xfrm>
      </p:grpSpPr>
      <p:sp>
        <p:nvSpPr>
          <p:cNvPr id="3" name="2 Subtítulo">
            <a:extLst>
              <a:ext uri="{FF2B5EF4-FFF2-40B4-BE49-F238E27FC236}">
                <a16:creationId xmlns:a16="http://schemas.microsoft.com/office/drawing/2014/main" id="{94E98EA9-2737-DA43-E047-65EACEDE998E}"/>
              </a:ext>
            </a:extLst>
          </p:cNvPr>
          <p:cNvSpPr>
            <a:spLocks noGrp="1"/>
          </p:cNvSpPr>
          <p:nvPr>
            <p:ph type="subTitle" idx="1"/>
          </p:nvPr>
        </p:nvSpPr>
        <p:spPr>
          <a:xfrm>
            <a:off x="487046" y="404664"/>
            <a:ext cx="8189410" cy="6120680"/>
          </a:xfrm>
        </p:spPr>
        <p:txBody>
          <a:bodyPr>
            <a:normAutofit lnSpcReduction="10000"/>
          </a:bodyPr>
          <a:lstStyle/>
          <a:p>
            <a:pPr algn="ctr"/>
            <a:r>
              <a:rPr lang="es-ES" sz="3600" b="1" dirty="0">
                <a:solidFill>
                  <a:schemeClr val="tx1"/>
                </a:solidFill>
                <a:effectLst>
                  <a:outerShdw blurRad="38100" dist="38100" dir="2700000" algn="tl">
                    <a:srgbClr val="000000">
                      <a:alpha val="43137"/>
                    </a:srgbClr>
                  </a:outerShdw>
                </a:effectLst>
                <a:highlight>
                  <a:srgbClr val="808000"/>
                </a:highlight>
              </a:rPr>
              <a:t>TIPOS DE CONSCIENCIA</a:t>
            </a:r>
          </a:p>
          <a:p>
            <a:pPr algn="just"/>
            <a:endParaRPr lang="es-ES"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sz="3100" b="1" dirty="0">
                <a:solidFill>
                  <a:srgbClr val="FFFF00"/>
                </a:solidFill>
                <a:effectLst>
                  <a:outerShdw blurRad="38100" dist="38100" dir="2700000" algn="tl">
                    <a:srgbClr val="000000">
                      <a:alpha val="43137"/>
                    </a:srgbClr>
                  </a:outerShdw>
                </a:effectLst>
              </a:rPr>
              <a:t>Consciencia colectiva; consciencia cósmica; consciencia de grupo; consciencia de orden superior; consciencia del cuerpo, consciencia dividida; consciencia doble; consciencia marginal; consciencia metalingüística; consciencia plena; consciencia reflexiva; consciencia sensorial; consciencia situacional.</a:t>
            </a:r>
          </a:p>
          <a:p>
            <a:pPr algn="just"/>
            <a:endParaRPr lang="es-ES" sz="3100" b="1" dirty="0">
              <a:solidFill>
                <a:srgbClr val="FFFF00"/>
              </a:solidFill>
              <a:effectLst>
                <a:outerShdw blurRad="38100" dist="38100" dir="2700000" algn="tl">
                  <a:srgbClr val="000000">
                    <a:alpha val="43137"/>
                  </a:srgbClr>
                </a:outerShdw>
              </a:effectLst>
            </a:endParaRPr>
          </a:p>
          <a:p>
            <a:r>
              <a:rPr lang="es-ES" sz="2000" b="1" i="1" dirty="0">
                <a:solidFill>
                  <a:srgbClr val="FFFF00"/>
                </a:solidFill>
                <a:effectLst>
                  <a:outerShdw blurRad="38100" dist="38100" dir="2700000" algn="tl">
                    <a:srgbClr val="000000">
                      <a:alpha val="43137"/>
                    </a:srgbClr>
                  </a:outerShdw>
                </a:effectLst>
                <a:highlight>
                  <a:srgbClr val="800000"/>
                </a:highlight>
              </a:rPr>
              <a:t>(APA Diccionario conciso de Psicología, 2010, p. 103).</a:t>
            </a:r>
            <a:endParaRPr lang="es-ES" sz="2000" b="1" i="1" dirty="0">
              <a:solidFill>
                <a:schemeClr val="tx1"/>
              </a:solidFill>
              <a:effectLst>
                <a:outerShdw blurRad="38100" dist="38100" dir="2700000" algn="tl">
                  <a:srgbClr val="000000">
                    <a:alpha val="43137"/>
                  </a:srgbClr>
                </a:outerShdw>
              </a:effectLst>
              <a:highlight>
                <a:srgbClr val="800000"/>
              </a:highlight>
            </a:endParaRPr>
          </a:p>
        </p:txBody>
      </p:sp>
    </p:spTree>
    <p:extLst>
      <p:ext uri="{BB962C8B-B14F-4D97-AF65-F5344CB8AC3E}">
        <p14:creationId xmlns:p14="http://schemas.microsoft.com/office/powerpoint/2010/main" val="124893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paisajes"/>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0" y="-1"/>
            <a:ext cx="9144000" cy="6825953"/>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4355976" y="404664"/>
            <a:ext cx="4464496" cy="430887"/>
          </a:xfrm>
          <a:prstGeom prst="rect">
            <a:avLst/>
          </a:prstGeom>
          <a:noFill/>
        </p:spPr>
        <p:txBody>
          <a:bodyPr wrap="square" rtlCol="0">
            <a:spAutoFit/>
          </a:bodyPr>
          <a:lstStyle/>
          <a:p>
            <a:pPr algn="just"/>
            <a:endParaRPr lang="es-ES" sz="2200" b="1" dirty="0"/>
          </a:p>
        </p:txBody>
      </p:sp>
      <p:sp>
        <p:nvSpPr>
          <p:cNvPr id="4" name="CuadroTexto 3">
            <a:extLst>
              <a:ext uri="{FF2B5EF4-FFF2-40B4-BE49-F238E27FC236}">
                <a16:creationId xmlns:a16="http://schemas.microsoft.com/office/drawing/2014/main" id="{FC3386C8-5BC0-A7C4-B53D-AF191A567DA7}"/>
              </a:ext>
            </a:extLst>
          </p:cNvPr>
          <p:cNvSpPr txBox="1"/>
          <p:nvPr/>
        </p:nvSpPr>
        <p:spPr>
          <a:xfrm>
            <a:off x="6084168" y="2204864"/>
            <a:ext cx="2880320" cy="3046988"/>
          </a:xfrm>
          <a:prstGeom prst="rect">
            <a:avLst/>
          </a:prstGeom>
          <a:noFill/>
        </p:spPr>
        <p:txBody>
          <a:bodyPr wrap="square" rtlCol="0">
            <a:spAutoFit/>
          </a:bodyPr>
          <a:lstStyle/>
          <a:p>
            <a:pPr algn="ctr"/>
            <a:r>
              <a:rPr lang="es-ES" sz="2400" b="1" dirty="0"/>
              <a:t>La ciencia de la psicología permite al ente racional escarbar en el psiquismo para conocer su esencia.</a:t>
            </a:r>
          </a:p>
          <a:p>
            <a:pPr algn="ctr"/>
            <a:r>
              <a:rPr lang="es-ES" b="1" dirty="0"/>
              <a:t>(Byron Boada).</a:t>
            </a:r>
            <a:r>
              <a:rPr lang="es-ES" sz="2400" b="1" dirty="0"/>
              <a:t> </a:t>
            </a:r>
            <a:r>
              <a:rPr lang="es-ES" sz="2400" dirty="0"/>
              <a:t> </a:t>
            </a:r>
            <a:endParaRPr lang="es-MX" sz="2400" dirty="0"/>
          </a:p>
        </p:txBody>
      </p:sp>
    </p:spTree>
    <p:extLst>
      <p:ext uri="{BB962C8B-B14F-4D97-AF65-F5344CB8AC3E}">
        <p14:creationId xmlns:p14="http://schemas.microsoft.com/office/powerpoint/2010/main" val="3434784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87046" y="404664"/>
            <a:ext cx="8189410" cy="6120680"/>
          </a:xfrm>
        </p:spPr>
        <p:txBody>
          <a:bodyPr>
            <a:normAutofit/>
          </a:bodyPr>
          <a:lstStyle/>
          <a:p>
            <a:pPr algn="ctr"/>
            <a:r>
              <a:rPr lang="es-ES" sz="3600" b="1" dirty="0">
                <a:solidFill>
                  <a:schemeClr val="tx1"/>
                </a:solidFill>
                <a:effectLst>
                  <a:outerShdw blurRad="38100" dist="38100" dir="2700000" algn="tl">
                    <a:srgbClr val="000000">
                      <a:alpha val="43137"/>
                    </a:srgbClr>
                  </a:outerShdw>
                </a:effectLst>
                <a:highlight>
                  <a:srgbClr val="808000"/>
                </a:highlight>
              </a:rPr>
              <a:t>CONSCIENCIA</a:t>
            </a:r>
            <a:endParaRPr lang="es-ES" sz="3200" b="1" dirty="0">
              <a:solidFill>
                <a:schemeClr val="tx1"/>
              </a:solidFill>
              <a:effectLst>
                <a:outerShdw blurRad="38100" dist="38100" dir="2700000" algn="tl">
                  <a:srgbClr val="000000">
                    <a:alpha val="43137"/>
                  </a:srgbClr>
                </a:outerShdw>
              </a:effectLst>
              <a:highlight>
                <a:srgbClr val="808000"/>
              </a:highlight>
            </a:endParaRPr>
          </a:p>
          <a:p>
            <a:pPr algn="ctr"/>
            <a:endParaRPr lang="es-ES" b="1" dirty="0">
              <a:solidFill>
                <a:schemeClr val="tx1"/>
              </a:solidFill>
              <a:highlight>
                <a:srgbClr val="808000"/>
              </a:highlight>
            </a:endParaRPr>
          </a:p>
          <a:p>
            <a:pPr algn="ctr"/>
            <a:r>
              <a:rPr lang="es-ES" b="1" i="1" dirty="0">
                <a:solidFill>
                  <a:schemeClr val="accent1">
                    <a:lumMod val="75000"/>
                  </a:schemeClr>
                </a:solidFill>
                <a:effectLst>
                  <a:outerShdw blurRad="38100" dist="38100" dir="2700000" algn="tl">
                    <a:srgbClr val="000000">
                      <a:alpha val="43137"/>
                    </a:srgbClr>
                  </a:outerShdw>
                </a:effectLst>
                <a:highlight>
                  <a:srgbClr val="FFFFCC"/>
                </a:highlight>
              </a:rPr>
              <a:t>Definición:</a:t>
            </a:r>
          </a:p>
          <a:p>
            <a:pPr algn="just"/>
            <a:endParaRPr lang="es-ES"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sz="2800" b="1" i="1" dirty="0">
                <a:solidFill>
                  <a:schemeClr val="accent1">
                    <a:lumMod val="75000"/>
                  </a:schemeClr>
                </a:solidFill>
                <a:effectLst>
                  <a:outerShdw blurRad="38100" dist="38100" dir="2700000" algn="tl">
                    <a:srgbClr val="000000">
                      <a:alpha val="43137"/>
                    </a:srgbClr>
                  </a:outerShdw>
                </a:effectLst>
              </a:rPr>
              <a:t>	</a:t>
            </a:r>
            <a:r>
              <a:rPr lang="es-ES" sz="2800" b="1" dirty="0">
                <a:solidFill>
                  <a:srgbClr val="FFFF00"/>
                </a:solidFill>
                <a:effectLst>
                  <a:outerShdw blurRad="38100" dist="38100" dir="2700000" algn="tl">
                    <a:srgbClr val="000000">
                      <a:alpha val="43137"/>
                    </a:srgbClr>
                  </a:outerShdw>
                </a:effectLst>
              </a:rPr>
              <a:t>“La percepción consciente de nosotros mismos y de nuestro entorno no es más que la superficie visible del procesamiento de la información en el cerebro” </a:t>
            </a:r>
          </a:p>
          <a:p>
            <a:r>
              <a:rPr lang="es-ES" sz="2200" b="1" i="1" dirty="0">
                <a:solidFill>
                  <a:srgbClr val="FFFF00"/>
                </a:solidFill>
                <a:effectLst>
                  <a:outerShdw blurRad="38100" dist="38100" dir="2700000" algn="tl">
                    <a:srgbClr val="000000">
                      <a:alpha val="43137"/>
                    </a:srgbClr>
                  </a:outerShdw>
                </a:effectLst>
                <a:highlight>
                  <a:srgbClr val="800000"/>
                </a:highlight>
              </a:rPr>
              <a:t>(Myers, 2000, p. 208).</a:t>
            </a:r>
          </a:p>
          <a:p>
            <a:endParaRPr lang="es-ES" sz="2200" b="1" i="1" dirty="0">
              <a:solidFill>
                <a:srgbClr val="FFFF00"/>
              </a:solidFill>
              <a:effectLst>
                <a:outerShdw blurRad="38100" dist="38100" dir="2700000" algn="tl">
                  <a:srgbClr val="000000">
                    <a:alpha val="43137"/>
                  </a:srgbClr>
                </a:outerShdw>
              </a:effectLst>
              <a:highlight>
                <a:srgbClr val="800000"/>
              </a:highlight>
            </a:endParaRPr>
          </a:p>
          <a:p>
            <a:pPr algn="just"/>
            <a:r>
              <a:rPr lang="es-ES" sz="2400" b="1" dirty="0">
                <a:solidFill>
                  <a:srgbClr val="FFFF00"/>
                </a:solidFill>
                <a:effectLst>
                  <a:outerShdw blurRad="38100" dist="38100" dir="2700000" algn="tl">
                    <a:srgbClr val="000000">
                      <a:alpha val="43137"/>
                    </a:srgbClr>
                  </a:outerShdw>
                </a:effectLst>
              </a:rPr>
              <a:t>	“</a:t>
            </a:r>
            <a:r>
              <a:rPr lang="es-ES" sz="2800" b="1" dirty="0">
                <a:solidFill>
                  <a:srgbClr val="FFFF00"/>
                </a:solidFill>
                <a:effectLst>
                  <a:outerShdw blurRad="38100" dist="38100" dir="2700000" algn="tl">
                    <a:srgbClr val="000000">
                      <a:alpha val="43137"/>
                    </a:srgbClr>
                  </a:outerShdw>
                </a:effectLst>
              </a:rPr>
              <a:t>Darse cuenta de nosotros mismos y de nuestro ambiente” </a:t>
            </a:r>
          </a:p>
          <a:p>
            <a:r>
              <a:rPr lang="es-ES" sz="2200" b="1" i="1" dirty="0">
                <a:solidFill>
                  <a:srgbClr val="FFFF00"/>
                </a:solidFill>
                <a:effectLst>
                  <a:outerShdw blurRad="38100" dist="38100" dir="2700000" algn="tl">
                    <a:srgbClr val="000000">
                      <a:alpha val="43137"/>
                    </a:srgbClr>
                  </a:outerShdw>
                </a:effectLst>
                <a:highlight>
                  <a:srgbClr val="800000"/>
                </a:highlight>
              </a:rPr>
              <a:t>(Myers, 2000, p. 209).</a:t>
            </a:r>
          </a:p>
          <a:p>
            <a:pPr algn="just"/>
            <a:endParaRPr lang="es-ES" sz="2800" b="1" dirty="0">
              <a:solidFill>
                <a:srgbClr val="FFFF00"/>
              </a:solidFill>
              <a:effectLst>
                <a:outerShdw blurRad="38100" dist="38100" dir="2700000" algn="tl">
                  <a:srgbClr val="000000">
                    <a:alpha val="43137"/>
                  </a:srgbClr>
                </a:outerShdw>
              </a:effectLst>
            </a:endParaRPr>
          </a:p>
          <a:p>
            <a:endParaRPr lang="es-ES" sz="2200" b="1" i="1" dirty="0">
              <a:solidFill>
                <a:schemeClr val="tx1"/>
              </a:solidFill>
              <a:effectLst>
                <a:outerShdw blurRad="38100" dist="38100" dir="2700000" algn="tl">
                  <a:srgbClr val="000000">
                    <a:alpha val="43137"/>
                  </a:srgbClr>
                </a:outerShdw>
              </a:effectLst>
              <a:highlight>
                <a:srgbClr val="800000"/>
              </a:highlight>
            </a:endParaRPr>
          </a:p>
        </p:txBody>
      </p:sp>
      <p:sp>
        <p:nvSpPr>
          <p:cNvPr id="2" name="Flecha: a la derecha 1">
            <a:extLst>
              <a:ext uri="{FF2B5EF4-FFF2-40B4-BE49-F238E27FC236}">
                <a16:creationId xmlns:a16="http://schemas.microsoft.com/office/drawing/2014/main" id="{6EC099E1-8E7D-3417-47A3-DBA10EA8A740}"/>
              </a:ext>
            </a:extLst>
          </p:cNvPr>
          <p:cNvSpPr/>
          <p:nvPr/>
        </p:nvSpPr>
        <p:spPr>
          <a:xfrm>
            <a:off x="323528" y="2276872"/>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Flecha: a la derecha 3">
            <a:extLst>
              <a:ext uri="{FF2B5EF4-FFF2-40B4-BE49-F238E27FC236}">
                <a16:creationId xmlns:a16="http://schemas.microsoft.com/office/drawing/2014/main" id="{B40C7632-D6E3-32A9-CA25-D6B47C488631}"/>
              </a:ext>
            </a:extLst>
          </p:cNvPr>
          <p:cNvSpPr/>
          <p:nvPr/>
        </p:nvSpPr>
        <p:spPr>
          <a:xfrm>
            <a:off x="323528" y="4698511"/>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631559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87046" y="404664"/>
            <a:ext cx="8189410" cy="6120680"/>
          </a:xfrm>
        </p:spPr>
        <p:txBody>
          <a:bodyPr>
            <a:normAutofit/>
          </a:bodyPr>
          <a:lstStyle/>
          <a:p>
            <a:pPr algn="ctr"/>
            <a:r>
              <a:rPr lang="es-ES" sz="3600" b="1" dirty="0">
                <a:solidFill>
                  <a:schemeClr val="tx1"/>
                </a:solidFill>
                <a:effectLst>
                  <a:outerShdw blurRad="38100" dist="38100" dir="2700000" algn="tl">
                    <a:srgbClr val="000000">
                      <a:alpha val="43137"/>
                    </a:srgbClr>
                  </a:outerShdw>
                </a:effectLst>
                <a:highlight>
                  <a:srgbClr val="808000"/>
                </a:highlight>
              </a:rPr>
              <a:t>CONCIENCIA</a:t>
            </a:r>
            <a:endParaRPr lang="es-ES" sz="3200" b="1" dirty="0">
              <a:solidFill>
                <a:schemeClr val="tx1"/>
              </a:solidFill>
              <a:effectLst>
                <a:outerShdw blurRad="38100" dist="38100" dir="2700000" algn="tl">
                  <a:srgbClr val="000000">
                    <a:alpha val="43137"/>
                  </a:srgbClr>
                </a:outerShdw>
              </a:effectLst>
              <a:highlight>
                <a:srgbClr val="808000"/>
              </a:highlight>
            </a:endParaRPr>
          </a:p>
          <a:p>
            <a:pPr algn="ctr"/>
            <a:endParaRPr lang="es-ES" b="1" dirty="0">
              <a:solidFill>
                <a:schemeClr val="tx1"/>
              </a:solidFill>
              <a:highlight>
                <a:srgbClr val="808000"/>
              </a:highlight>
            </a:endParaRPr>
          </a:p>
          <a:p>
            <a:pPr algn="ctr"/>
            <a:r>
              <a:rPr lang="es-ES" b="1" i="1" dirty="0">
                <a:solidFill>
                  <a:schemeClr val="accent1">
                    <a:lumMod val="75000"/>
                  </a:schemeClr>
                </a:solidFill>
                <a:effectLst>
                  <a:outerShdw blurRad="38100" dist="38100" dir="2700000" algn="tl">
                    <a:srgbClr val="000000">
                      <a:alpha val="43137"/>
                    </a:srgbClr>
                  </a:outerShdw>
                </a:effectLst>
                <a:highlight>
                  <a:srgbClr val="FFFFCC"/>
                </a:highlight>
              </a:rPr>
              <a:t>Definición:</a:t>
            </a:r>
          </a:p>
          <a:p>
            <a:pPr algn="just"/>
            <a:endParaRPr lang="es-ES"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sz="2800" b="1" i="1" dirty="0">
                <a:solidFill>
                  <a:schemeClr val="accent1">
                    <a:lumMod val="75000"/>
                  </a:schemeClr>
                </a:solidFill>
                <a:effectLst>
                  <a:outerShdw blurRad="38100" dist="38100" dir="2700000" algn="tl">
                    <a:srgbClr val="000000">
                      <a:alpha val="43137"/>
                    </a:srgbClr>
                  </a:outerShdw>
                </a:effectLst>
              </a:rPr>
              <a:t>	</a:t>
            </a:r>
            <a:r>
              <a:rPr lang="es-ES" sz="2800" b="1" dirty="0">
                <a:solidFill>
                  <a:srgbClr val="FFFF00"/>
                </a:solidFill>
                <a:effectLst>
                  <a:outerShdw blurRad="38100" dist="38100" dir="2700000" algn="tl">
                    <a:srgbClr val="000000">
                      <a:alpha val="43137"/>
                    </a:srgbClr>
                  </a:outerShdw>
                </a:effectLst>
              </a:rPr>
              <a:t>La conciencia de sí mismo y la comprensión de que otros pueden pensar cosas que uno sabe que no son ciertas se relacionan también con otro hito del desarrollo: la capacidad de mentir. Aunque no solemos considerarlo como tal, la mentira es en realidad un logro importante del desarrollo. </a:t>
            </a:r>
          </a:p>
          <a:p>
            <a:r>
              <a:rPr lang="es-ES" sz="2200" b="1" i="1" dirty="0">
                <a:solidFill>
                  <a:srgbClr val="FFFF00"/>
                </a:solidFill>
                <a:effectLst>
                  <a:outerShdw blurRad="38100" dist="38100" dir="2700000" algn="tl">
                    <a:srgbClr val="000000">
                      <a:alpha val="43137"/>
                    </a:srgbClr>
                  </a:outerShdw>
                </a:effectLst>
                <a:highlight>
                  <a:srgbClr val="800000"/>
                </a:highlight>
              </a:rPr>
              <a:t>(Papalia y Martorell, 2021, p. 161).</a:t>
            </a:r>
            <a:endParaRPr lang="es-ES" sz="2200" b="1" i="1" dirty="0">
              <a:solidFill>
                <a:schemeClr val="tx1"/>
              </a:solidFill>
              <a:effectLst>
                <a:outerShdw blurRad="38100" dist="38100" dir="2700000" algn="tl">
                  <a:srgbClr val="000000">
                    <a:alpha val="43137"/>
                  </a:srgbClr>
                </a:outerShdw>
              </a:effectLst>
              <a:highlight>
                <a:srgbClr val="800000"/>
              </a:highlight>
            </a:endParaRPr>
          </a:p>
        </p:txBody>
      </p:sp>
      <p:sp>
        <p:nvSpPr>
          <p:cNvPr id="2" name="Flecha: a la derecha 1">
            <a:extLst>
              <a:ext uri="{FF2B5EF4-FFF2-40B4-BE49-F238E27FC236}">
                <a16:creationId xmlns:a16="http://schemas.microsoft.com/office/drawing/2014/main" id="{6EC099E1-8E7D-3417-47A3-DBA10EA8A740}"/>
              </a:ext>
            </a:extLst>
          </p:cNvPr>
          <p:cNvSpPr/>
          <p:nvPr/>
        </p:nvSpPr>
        <p:spPr>
          <a:xfrm>
            <a:off x="251520" y="2276872"/>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278119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87046" y="404664"/>
            <a:ext cx="8189410" cy="6120680"/>
          </a:xfrm>
        </p:spPr>
        <p:txBody>
          <a:bodyPr>
            <a:normAutofit/>
          </a:bodyPr>
          <a:lstStyle/>
          <a:p>
            <a:pPr algn="ctr"/>
            <a:r>
              <a:rPr lang="es-ES" sz="3600" b="1" dirty="0">
                <a:solidFill>
                  <a:schemeClr val="tx1"/>
                </a:solidFill>
                <a:effectLst>
                  <a:outerShdw blurRad="38100" dist="38100" dir="2700000" algn="tl">
                    <a:srgbClr val="000000">
                      <a:alpha val="43137"/>
                    </a:srgbClr>
                  </a:outerShdw>
                </a:effectLst>
                <a:highlight>
                  <a:srgbClr val="808000"/>
                </a:highlight>
              </a:rPr>
              <a:t>CONCIENCIA DE SÍ MISMO</a:t>
            </a:r>
            <a:endParaRPr lang="es-ES" sz="3200" b="1" dirty="0">
              <a:solidFill>
                <a:schemeClr val="tx1"/>
              </a:solidFill>
              <a:effectLst>
                <a:outerShdw blurRad="38100" dist="38100" dir="2700000" algn="tl">
                  <a:srgbClr val="000000">
                    <a:alpha val="43137"/>
                  </a:srgbClr>
                </a:outerShdw>
              </a:effectLst>
              <a:highlight>
                <a:srgbClr val="808000"/>
              </a:highlight>
            </a:endParaRPr>
          </a:p>
          <a:p>
            <a:pPr algn="ctr"/>
            <a:endParaRPr lang="es-ES" b="1" dirty="0">
              <a:solidFill>
                <a:schemeClr val="tx1"/>
              </a:solidFill>
              <a:highlight>
                <a:srgbClr val="808000"/>
              </a:highlight>
            </a:endParaRPr>
          </a:p>
          <a:p>
            <a:pPr algn="ctr"/>
            <a:r>
              <a:rPr lang="es-ES" b="1" i="1" dirty="0">
                <a:solidFill>
                  <a:schemeClr val="accent1">
                    <a:lumMod val="75000"/>
                  </a:schemeClr>
                </a:solidFill>
                <a:effectLst>
                  <a:outerShdw blurRad="38100" dist="38100" dir="2700000" algn="tl">
                    <a:srgbClr val="000000">
                      <a:alpha val="43137"/>
                    </a:srgbClr>
                  </a:outerShdw>
                </a:effectLst>
                <a:highlight>
                  <a:srgbClr val="FFFFCC"/>
                </a:highlight>
              </a:rPr>
              <a:t>Definición:</a:t>
            </a:r>
          </a:p>
          <a:p>
            <a:pPr algn="just"/>
            <a:endParaRPr lang="es-ES"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sz="2800" b="1" i="1" dirty="0">
                <a:solidFill>
                  <a:schemeClr val="accent1">
                    <a:lumMod val="75000"/>
                  </a:schemeClr>
                </a:solidFill>
                <a:effectLst>
                  <a:outerShdw blurRad="38100" dist="38100" dir="2700000" algn="tl">
                    <a:srgbClr val="000000">
                      <a:alpha val="43137"/>
                    </a:srgbClr>
                  </a:outerShdw>
                </a:effectLst>
              </a:rPr>
              <a:t>	</a:t>
            </a:r>
            <a:r>
              <a:rPr lang="es-ES" sz="3600" b="1" dirty="0">
                <a:solidFill>
                  <a:srgbClr val="FFFF00"/>
                </a:solidFill>
                <a:effectLst>
                  <a:outerShdw blurRad="38100" dist="38100" dir="2700000" algn="tl">
                    <a:srgbClr val="000000">
                      <a:alpha val="43137"/>
                    </a:srgbClr>
                  </a:outerShdw>
                </a:effectLst>
              </a:rPr>
              <a:t>”Darse cuenta de que la existencia y el funcionamiento propios están separados de los de otras personas y cosas”.</a:t>
            </a:r>
          </a:p>
          <a:p>
            <a:pPr algn="just"/>
            <a:endParaRPr lang="es-ES" sz="2800" b="1" dirty="0">
              <a:solidFill>
                <a:srgbClr val="FFFF00"/>
              </a:solidFill>
              <a:effectLst>
                <a:outerShdw blurRad="38100" dist="38100" dir="2700000" algn="tl">
                  <a:srgbClr val="000000">
                    <a:alpha val="43137"/>
                  </a:srgbClr>
                </a:outerShdw>
              </a:effectLst>
            </a:endParaRPr>
          </a:p>
          <a:p>
            <a:r>
              <a:rPr lang="es-ES" sz="2200" b="1" i="1" dirty="0">
                <a:solidFill>
                  <a:srgbClr val="FFFF00"/>
                </a:solidFill>
                <a:effectLst>
                  <a:outerShdw blurRad="38100" dist="38100" dir="2700000" algn="tl">
                    <a:srgbClr val="000000">
                      <a:alpha val="43137"/>
                    </a:srgbClr>
                  </a:outerShdw>
                </a:effectLst>
                <a:highlight>
                  <a:srgbClr val="800000"/>
                </a:highlight>
              </a:rPr>
              <a:t>(Papalia y Martorell, 2021, p. 161).</a:t>
            </a:r>
            <a:endParaRPr lang="es-ES" sz="2200" b="1" i="1" dirty="0">
              <a:solidFill>
                <a:schemeClr val="tx1"/>
              </a:solidFill>
              <a:effectLst>
                <a:outerShdw blurRad="38100" dist="38100" dir="2700000" algn="tl">
                  <a:srgbClr val="000000">
                    <a:alpha val="43137"/>
                  </a:srgbClr>
                </a:outerShdw>
              </a:effectLst>
              <a:highlight>
                <a:srgbClr val="800000"/>
              </a:highlight>
            </a:endParaRPr>
          </a:p>
        </p:txBody>
      </p:sp>
      <p:sp>
        <p:nvSpPr>
          <p:cNvPr id="2" name="Flecha: a la derecha 1">
            <a:extLst>
              <a:ext uri="{FF2B5EF4-FFF2-40B4-BE49-F238E27FC236}">
                <a16:creationId xmlns:a16="http://schemas.microsoft.com/office/drawing/2014/main" id="{6EC099E1-8E7D-3417-47A3-DBA10EA8A740}"/>
              </a:ext>
            </a:extLst>
          </p:cNvPr>
          <p:cNvSpPr/>
          <p:nvPr/>
        </p:nvSpPr>
        <p:spPr>
          <a:xfrm>
            <a:off x="323528" y="2420888"/>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789011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87046" y="404664"/>
            <a:ext cx="8189410" cy="6120680"/>
          </a:xfrm>
        </p:spPr>
        <p:txBody>
          <a:bodyPr>
            <a:normAutofit/>
          </a:bodyPr>
          <a:lstStyle/>
          <a:p>
            <a:pPr algn="ctr"/>
            <a:r>
              <a:rPr lang="es-ES" sz="3600" b="1" dirty="0">
                <a:solidFill>
                  <a:schemeClr val="tx1"/>
                </a:solidFill>
                <a:effectLst>
                  <a:outerShdw blurRad="38100" dist="38100" dir="2700000" algn="tl">
                    <a:srgbClr val="000000">
                      <a:alpha val="43137"/>
                    </a:srgbClr>
                  </a:outerShdw>
                </a:effectLst>
                <a:highlight>
                  <a:srgbClr val="808000"/>
                </a:highlight>
              </a:rPr>
              <a:t>CONCIENCIA</a:t>
            </a:r>
            <a:endParaRPr lang="es-ES" sz="3200" b="1" dirty="0">
              <a:solidFill>
                <a:schemeClr val="tx1"/>
              </a:solidFill>
              <a:effectLst>
                <a:outerShdw blurRad="38100" dist="38100" dir="2700000" algn="tl">
                  <a:srgbClr val="000000">
                    <a:alpha val="43137"/>
                  </a:srgbClr>
                </a:outerShdw>
              </a:effectLst>
              <a:highlight>
                <a:srgbClr val="808000"/>
              </a:highlight>
            </a:endParaRPr>
          </a:p>
          <a:p>
            <a:pPr algn="ctr"/>
            <a:endParaRPr lang="es-ES" b="1" dirty="0">
              <a:solidFill>
                <a:schemeClr val="tx1"/>
              </a:solidFill>
              <a:highlight>
                <a:srgbClr val="808000"/>
              </a:highlight>
            </a:endParaRPr>
          </a:p>
          <a:p>
            <a:pPr algn="ctr"/>
            <a:r>
              <a:rPr lang="es-ES" b="1" i="1" dirty="0">
                <a:solidFill>
                  <a:schemeClr val="accent1">
                    <a:lumMod val="75000"/>
                  </a:schemeClr>
                </a:solidFill>
                <a:effectLst>
                  <a:outerShdw blurRad="38100" dist="38100" dir="2700000" algn="tl">
                    <a:srgbClr val="000000">
                      <a:alpha val="43137"/>
                    </a:srgbClr>
                  </a:outerShdw>
                </a:effectLst>
                <a:highlight>
                  <a:srgbClr val="FFFFCC"/>
                </a:highlight>
              </a:rPr>
              <a:t>Definición:</a:t>
            </a:r>
          </a:p>
          <a:p>
            <a:pPr algn="just"/>
            <a:endParaRPr lang="es-ES"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sz="2800" b="1" i="1" dirty="0">
                <a:solidFill>
                  <a:srgbClr val="FFFF00"/>
                </a:solidFill>
                <a:effectLst>
                  <a:outerShdw blurRad="38100" dist="38100" dir="2700000" algn="tl">
                    <a:srgbClr val="000000">
                      <a:alpha val="43137"/>
                    </a:srgbClr>
                  </a:outerShdw>
                </a:effectLst>
              </a:rPr>
              <a:t>1. estar </a:t>
            </a:r>
            <a:r>
              <a:rPr lang="es-ES" sz="2800" b="1" dirty="0">
                <a:solidFill>
                  <a:srgbClr val="FFFF00"/>
                </a:solidFill>
                <a:effectLst>
                  <a:outerShdw blurRad="38100" dist="38100" dir="2700000" algn="tl">
                    <a:srgbClr val="000000">
                      <a:alpha val="43137"/>
                    </a:srgbClr>
                  </a:outerShdw>
                </a:effectLst>
              </a:rPr>
              <a:t>al tanto, percepción o conocimiento. Véase también CONSCIENCIA DE SÍ MISMO. El sentido que tiene un individuo del bien y del mal o de la transgresión contra los valores morales. En el Psicoanálisis, la conciencia es el </a:t>
            </a:r>
            <a:r>
              <a:rPr lang="es-ES" sz="2800" b="1" dirty="0" err="1">
                <a:solidFill>
                  <a:srgbClr val="FFFF00"/>
                </a:solidFill>
                <a:effectLst>
                  <a:outerShdw blurRad="38100" dist="38100" dir="2700000" algn="tl">
                    <a:srgbClr val="000000">
                      <a:alpha val="43137"/>
                    </a:srgbClr>
                  </a:outerShdw>
                </a:effectLst>
              </a:rPr>
              <a:t>SUPERYO</a:t>
            </a:r>
            <a:r>
              <a:rPr lang="es-ES" sz="2800" b="1" dirty="0">
                <a:solidFill>
                  <a:srgbClr val="FFFF00"/>
                </a:solidFill>
                <a:effectLst>
                  <a:outerShdw blurRad="38100" dist="38100" dir="2700000" algn="tl">
                    <a:srgbClr val="000000">
                      <a:alpha val="43137"/>
                    </a:srgbClr>
                  </a:outerShdw>
                </a:effectLst>
              </a:rPr>
              <a:t> o el componente ético de la personalidad, que actúa como juez y crítico de las acciones y actitudes propias . </a:t>
            </a:r>
            <a:endParaRPr lang="es-ES" b="1" i="1" dirty="0">
              <a:solidFill>
                <a:schemeClr val="tx1"/>
              </a:solidFill>
              <a:effectLst>
                <a:outerShdw blurRad="38100" dist="38100" dir="2700000" algn="tl">
                  <a:srgbClr val="000000">
                    <a:alpha val="43137"/>
                  </a:srgbClr>
                </a:outerShdw>
              </a:effectLst>
              <a:highlight>
                <a:srgbClr val="800000"/>
              </a:highlight>
            </a:endParaRPr>
          </a:p>
        </p:txBody>
      </p:sp>
      <p:sp>
        <p:nvSpPr>
          <p:cNvPr id="2" name="Flecha: a la derecha 1">
            <a:extLst>
              <a:ext uri="{FF2B5EF4-FFF2-40B4-BE49-F238E27FC236}">
                <a16:creationId xmlns:a16="http://schemas.microsoft.com/office/drawing/2014/main" id="{6EC099E1-8E7D-3417-47A3-DBA10EA8A740}"/>
              </a:ext>
            </a:extLst>
          </p:cNvPr>
          <p:cNvSpPr/>
          <p:nvPr/>
        </p:nvSpPr>
        <p:spPr>
          <a:xfrm>
            <a:off x="7020272" y="5301208"/>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dirty="0"/>
          </a:p>
        </p:txBody>
      </p:sp>
    </p:spTree>
    <p:extLst>
      <p:ext uri="{BB962C8B-B14F-4D97-AF65-F5344CB8AC3E}">
        <p14:creationId xmlns:p14="http://schemas.microsoft.com/office/powerpoint/2010/main" val="132154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87046" y="404664"/>
            <a:ext cx="8189410" cy="6120680"/>
          </a:xfrm>
        </p:spPr>
        <p:txBody>
          <a:bodyPr>
            <a:normAutofit lnSpcReduction="10000"/>
          </a:bodyPr>
          <a:lstStyle/>
          <a:p>
            <a:pPr algn="ctr"/>
            <a:r>
              <a:rPr lang="es-ES" sz="3600" b="1" dirty="0">
                <a:solidFill>
                  <a:schemeClr val="tx1"/>
                </a:solidFill>
                <a:effectLst>
                  <a:outerShdw blurRad="38100" dist="38100" dir="2700000" algn="tl">
                    <a:srgbClr val="000000">
                      <a:alpha val="43137"/>
                    </a:srgbClr>
                  </a:outerShdw>
                </a:effectLst>
                <a:highlight>
                  <a:srgbClr val="808000"/>
                </a:highlight>
              </a:rPr>
              <a:t>CONCIENCIA</a:t>
            </a:r>
            <a:endParaRPr lang="es-ES" sz="3200" b="1" dirty="0">
              <a:solidFill>
                <a:schemeClr val="tx1"/>
              </a:solidFill>
              <a:effectLst>
                <a:outerShdw blurRad="38100" dist="38100" dir="2700000" algn="tl">
                  <a:srgbClr val="000000">
                    <a:alpha val="43137"/>
                  </a:srgbClr>
                </a:outerShdw>
              </a:effectLst>
              <a:highlight>
                <a:srgbClr val="808000"/>
              </a:highlight>
            </a:endParaRPr>
          </a:p>
          <a:p>
            <a:pPr algn="ctr"/>
            <a:endParaRPr lang="es-ES" b="1" dirty="0">
              <a:solidFill>
                <a:schemeClr val="tx1"/>
              </a:solidFill>
              <a:highlight>
                <a:srgbClr val="808000"/>
              </a:highlight>
            </a:endParaRPr>
          </a:p>
          <a:p>
            <a:pPr algn="ctr"/>
            <a:r>
              <a:rPr lang="es-ES" b="1" i="1" dirty="0">
                <a:solidFill>
                  <a:schemeClr val="accent1">
                    <a:lumMod val="75000"/>
                  </a:schemeClr>
                </a:solidFill>
                <a:effectLst>
                  <a:outerShdw blurRad="38100" dist="38100" dir="2700000" algn="tl">
                    <a:srgbClr val="000000">
                      <a:alpha val="43137"/>
                    </a:srgbClr>
                  </a:outerShdw>
                </a:effectLst>
                <a:highlight>
                  <a:srgbClr val="FFFFCC"/>
                </a:highlight>
              </a:rPr>
              <a:t>Definición:</a:t>
            </a:r>
          </a:p>
          <a:p>
            <a:pPr algn="just"/>
            <a:endParaRPr lang="es-ES"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sz="2800" b="1" i="1" dirty="0">
                <a:solidFill>
                  <a:schemeClr val="accent1">
                    <a:lumMod val="75000"/>
                  </a:schemeClr>
                </a:solidFill>
                <a:effectLst>
                  <a:outerShdw blurRad="38100" dist="38100" dir="2700000" algn="tl">
                    <a:srgbClr val="000000">
                      <a:alpha val="43137"/>
                    </a:srgbClr>
                  </a:outerShdw>
                </a:effectLst>
              </a:rPr>
              <a:t>	</a:t>
            </a:r>
            <a:r>
              <a:rPr lang="es-ES" sz="2800" b="1" dirty="0">
                <a:solidFill>
                  <a:srgbClr val="FFFF00"/>
                </a:solidFill>
                <a:effectLst>
                  <a:outerShdw blurRad="38100" dist="38100" dir="2700000" algn="tl">
                    <a:srgbClr val="000000">
                      <a:alpha val="43137"/>
                    </a:srgbClr>
                  </a:outerShdw>
                </a:effectLst>
              </a:rPr>
              <a:t>Enfoques </a:t>
            </a:r>
            <a:r>
              <a:rPr lang="es-ES" sz="2800" b="1" dirty="0" err="1">
                <a:solidFill>
                  <a:srgbClr val="FFFF00"/>
                </a:solidFill>
                <a:effectLst>
                  <a:outerShdw blurRad="38100" dist="38100" dir="2700000" algn="tl">
                    <a:srgbClr val="000000">
                      <a:alpha val="43137"/>
                    </a:srgbClr>
                  </a:outerShdw>
                </a:effectLst>
              </a:rPr>
              <a:t>biopsicológicos</a:t>
            </a:r>
            <a:r>
              <a:rPr lang="es-ES" sz="2800" b="1" dirty="0">
                <a:solidFill>
                  <a:srgbClr val="FFFF00"/>
                </a:solidFill>
                <a:effectLst>
                  <a:outerShdw blurRad="38100" dist="38100" dir="2700000" algn="tl">
                    <a:srgbClr val="000000">
                      <a:alpha val="43137"/>
                    </a:srgbClr>
                  </a:outerShdw>
                </a:effectLst>
              </a:rPr>
              <a:t> más recientes sugieren que la capacidad de la conciencia puede estar genéticamente determinada, y la investigación sobre el daño cerebral vincula las inhibiciones conductuales con regiones específicas del cerebro (p. ej., la CORTEZA </a:t>
            </a:r>
            <a:r>
              <a:rPr lang="es-ES" sz="2800" b="1" dirty="0" err="1">
                <a:solidFill>
                  <a:srgbClr val="FFFF00"/>
                </a:solidFill>
                <a:effectLst>
                  <a:outerShdw blurRad="38100" dist="38100" dir="2700000" algn="tl">
                    <a:srgbClr val="000000">
                      <a:alpha val="43137"/>
                    </a:srgbClr>
                  </a:outerShdw>
                </a:effectLst>
              </a:rPr>
              <a:t>PROFRONTAL</a:t>
            </a:r>
            <a:r>
              <a:rPr lang="es-ES" sz="2800" b="1" dirty="0">
                <a:solidFill>
                  <a:srgbClr val="FFFF00"/>
                </a:solidFill>
                <a:effectLst>
                  <a:outerShdw blurRad="38100" dist="38100" dir="2700000" algn="tl">
                    <a:srgbClr val="000000">
                      <a:alpha val="43137"/>
                    </a:srgbClr>
                  </a:outerShdw>
                </a:effectLst>
              </a:rPr>
              <a:t>). Los enfoques psicosociales enfatizan el papel de la conciencia en la formación de grupos y sociedades –consciencia. </a:t>
            </a:r>
          </a:p>
          <a:p>
            <a:r>
              <a:rPr lang="es-ES" sz="2200" b="1" i="1" dirty="0">
                <a:solidFill>
                  <a:srgbClr val="FFFF00"/>
                </a:solidFill>
                <a:effectLst>
                  <a:outerShdw blurRad="38100" dist="38100" dir="2700000" algn="tl">
                    <a:srgbClr val="000000">
                      <a:alpha val="43137"/>
                    </a:srgbClr>
                  </a:outerShdw>
                </a:effectLst>
                <a:highlight>
                  <a:srgbClr val="800000"/>
                </a:highlight>
              </a:rPr>
              <a:t>(APA Diccionario conciso de Psicología, 2010, p. 94).</a:t>
            </a:r>
            <a:endParaRPr lang="es-ES" sz="2200" b="1" i="1" dirty="0">
              <a:solidFill>
                <a:schemeClr val="tx1"/>
              </a:solidFill>
              <a:effectLst>
                <a:outerShdw blurRad="38100" dist="38100" dir="2700000" algn="tl">
                  <a:srgbClr val="000000">
                    <a:alpha val="43137"/>
                  </a:srgbClr>
                </a:outerShdw>
              </a:effectLst>
              <a:highlight>
                <a:srgbClr val="800000"/>
              </a:highlight>
            </a:endParaRPr>
          </a:p>
        </p:txBody>
      </p:sp>
      <p:sp>
        <p:nvSpPr>
          <p:cNvPr id="2" name="Flecha: a la derecha 1">
            <a:extLst>
              <a:ext uri="{FF2B5EF4-FFF2-40B4-BE49-F238E27FC236}">
                <a16:creationId xmlns:a16="http://schemas.microsoft.com/office/drawing/2014/main" id="{6EC099E1-8E7D-3417-47A3-DBA10EA8A740}"/>
              </a:ext>
            </a:extLst>
          </p:cNvPr>
          <p:cNvSpPr/>
          <p:nvPr/>
        </p:nvSpPr>
        <p:spPr>
          <a:xfrm>
            <a:off x="251520" y="1988840"/>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8357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87046" y="404664"/>
            <a:ext cx="8189410" cy="6120680"/>
          </a:xfrm>
        </p:spPr>
        <p:txBody>
          <a:bodyPr>
            <a:normAutofit lnSpcReduction="10000"/>
          </a:bodyPr>
          <a:lstStyle/>
          <a:p>
            <a:pPr algn="ctr"/>
            <a:r>
              <a:rPr lang="es-ES" sz="3600" b="1" dirty="0">
                <a:solidFill>
                  <a:schemeClr val="tx1"/>
                </a:solidFill>
                <a:effectLst>
                  <a:outerShdw blurRad="38100" dist="38100" dir="2700000" algn="tl">
                    <a:srgbClr val="000000">
                      <a:alpha val="43137"/>
                    </a:srgbClr>
                  </a:outerShdw>
                </a:effectLst>
                <a:highlight>
                  <a:srgbClr val="808000"/>
                </a:highlight>
              </a:rPr>
              <a:t>CONCIENCIA</a:t>
            </a:r>
          </a:p>
          <a:p>
            <a:pPr algn="ctr"/>
            <a:endParaRPr lang="es-ES" b="1" dirty="0">
              <a:solidFill>
                <a:schemeClr val="tx1"/>
              </a:solidFill>
              <a:highlight>
                <a:srgbClr val="808000"/>
              </a:highlight>
            </a:endParaRPr>
          </a:p>
          <a:p>
            <a:pPr algn="ctr"/>
            <a:r>
              <a:rPr lang="es-ES" b="1" i="1" dirty="0">
                <a:solidFill>
                  <a:schemeClr val="accent1">
                    <a:lumMod val="75000"/>
                  </a:schemeClr>
                </a:solidFill>
                <a:effectLst>
                  <a:outerShdw blurRad="38100" dist="38100" dir="2700000" algn="tl">
                    <a:srgbClr val="000000">
                      <a:alpha val="43137"/>
                    </a:srgbClr>
                  </a:outerShdw>
                </a:effectLst>
                <a:highlight>
                  <a:srgbClr val="FFFFCC"/>
                </a:highlight>
              </a:rPr>
              <a:t>Conciencia propia, autoconsciencia:</a:t>
            </a:r>
          </a:p>
          <a:p>
            <a:pPr algn="just"/>
            <a:endParaRPr lang="es-ES" b="1" i="1" dirty="0">
              <a:solidFill>
                <a:schemeClr val="accent1">
                  <a:lumMod val="75000"/>
                </a:schemeClr>
              </a:solidFill>
              <a:effectLst>
                <a:outerShdw blurRad="38100" dist="38100" dir="2700000" algn="tl">
                  <a:srgbClr val="000000">
                    <a:alpha val="43137"/>
                  </a:srgbClr>
                </a:outerShdw>
              </a:effectLst>
              <a:highlight>
                <a:srgbClr val="FFFFCC"/>
              </a:highlight>
            </a:endParaRPr>
          </a:p>
          <a:p>
            <a:pPr algn="just"/>
            <a:r>
              <a:rPr lang="es-ES" sz="2800" b="1" i="1" dirty="0">
                <a:solidFill>
                  <a:schemeClr val="accent1">
                    <a:lumMod val="75000"/>
                  </a:schemeClr>
                </a:solidFill>
                <a:effectLst>
                  <a:outerShdw blurRad="38100" dist="38100" dir="2700000" algn="tl">
                    <a:srgbClr val="000000">
                      <a:alpha val="43137"/>
                    </a:srgbClr>
                  </a:outerShdw>
                </a:effectLst>
              </a:rPr>
              <a:t>	</a:t>
            </a:r>
            <a:r>
              <a:rPr lang="es-ES" sz="2800" b="1" dirty="0">
                <a:solidFill>
                  <a:srgbClr val="FFFF00"/>
                </a:solidFill>
                <a:effectLst>
                  <a:outerShdw blurRad="38100" dist="38100" dir="2700000" algn="tl">
                    <a:srgbClr val="000000">
                      <a:alpha val="43137"/>
                    </a:srgbClr>
                  </a:outerShdw>
                </a:effectLst>
              </a:rPr>
              <a:t>Atención o conocimiento enfocado en el Yo. Ha habido una controversia continua sobre si los animales tienen conciencia propia o no. Las evidencias de esto en los animales las determina muy a menudo el hecho de que un individuo pueda utilizar un espejo para acicalar una parte que de otro modo no se vería en su propia frente. Algunos chimpancés, gorilas y orangutanes han pasado esta prueba. </a:t>
            </a:r>
          </a:p>
          <a:p>
            <a:r>
              <a:rPr lang="es-ES" sz="2200" b="1" i="1" dirty="0">
                <a:solidFill>
                  <a:srgbClr val="FFFF00"/>
                </a:solidFill>
                <a:effectLst>
                  <a:outerShdw blurRad="38100" dist="38100" dir="2700000" algn="tl">
                    <a:srgbClr val="000000">
                      <a:alpha val="43137"/>
                    </a:srgbClr>
                  </a:outerShdw>
                </a:effectLst>
                <a:highlight>
                  <a:srgbClr val="800000"/>
                </a:highlight>
              </a:rPr>
              <a:t>(APA Diccionario conciso de Psicología, 2010, p. 94).</a:t>
            </a:r>
            <a:endParaRPr lang="es-ES" sz="2200" b="1" i="1" dirty="0">
              <a:solidFill>
                <a:schemeClr val="tx1"/>
              </a:solidFill>
              <a:effectLst>
                <a:outerShdw blurRad="38100" dist="38100" dir="2700000" algn="tl">
                  <a:srgbClr val="000000">
                    <a:alpha val="43137"/>
                  </a:srgbClr>
                </a:outerShdw>
              </a:effectLst>
              <a:highlight>
                <a:srgbClr val="800000"/>
              </a:highlight>
            </a:endParaRPr>
          </a:p>
        </p:txBody>
      </p:sp>
      <p:sp>
        <p:nvSpPr>
          <p:cNvPr id="2" name="Flecha: a la derecha 1">
            <a:extLst>
              <a:ext uri="{FF2B5EF4-FFF2-40B4-BE49-F238E27FC236}">
                <a16:creationId xmlns:a16="http://schemas.microsoft.com/office/drawing/2014/main" id="{6EC099E1-8E7D-3417-47A3-DBA10EA8A740}"/>
              </a:ext>
            </a:extLst>
          </p:cNvPr>
          <p:cNvSpPr/>
          <p:nvPr/>
        </p:nvSpPr>
        <p:spPr>
          <a:xfrm>
            <a:off x="251520" y="1988840"/>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882708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87046" y="404664"/>
            <a:ext cx="8189410" cy="6120680"/>
          </a:xfrm>
        </p:spPr>
        <p:txBody>
          <a:bodyPr>
            <a:normAutofit/>
          </a:bodyPr>
          <a:lstStyle/>
          <a:p>
            <a:pPr algn="ctr"/>
            <a:r>
              <a:rPr lang="es-ES" sz="3600" b="1" spc="-300" dirty="0">
                <a:solidFill>
                  <a:schemeClr val="tx1"/>
                </a:solidFill>
                <a:effectLst>
                  <a:outerShdw blurRad="38100" dist="38100" dir="2700000" algn="tl">
                    <a:srgbClr val="000000">
                      <a:alpha val="43137"/>
                    </a:srgbClr>
                  </a:outerShdw>
                </a:effectLst>
                <a:highlight>
                  <a:srgbClr val="808000"/>
                </a:highlight>
              </a:rPr>
              <a:t>CONSCIENCIA</a:t>
            </a:r>
          </a:p>
          <a:p>
            <a:pPr algn="ctr"/>
            <a:endParaRPr lang="es-ES" b="1" dirty="0">
              <a:solidFill>
                <a:schemeClr val="tx1"/>
              </a:solidFill>
              <a:highlight>
                <a:srgbClr val="808000"/>
              </a:highlight>
            </a:endParaRPr>
          </a:p>
          <a:p>
            <a:pPr algn="just"/>
            <a:r>
              <a:rPr lang="es-ES" sz="2800" b="1" i="1" dirty="0">
                <a:solidFill>
                  <a:schemeClr val="accent1">
                    <a:lumMod val="75000"/>
                  </a:schemeClr>
                </a:solidFill>
                <a:effectLst>
                  <a:outerShdw blurRad="38100" dist="38100" dir="2700000" algn="tl">
                    <a:srgbClr val="000000">
                      <a:alpha val="43137"/>
                    </a:srgbClr>
                  </a:outerShdw>
                </a:effectLst>
              </a:rPr>
              <a:t>1. </a:t>
            </a:r>
            <a:r>
              <a:rPr lang="es-ES" sz="2800" b="1" i="1" dirty="0">
                <a:solidFill>
                  <a:srgbClr val="FFFF00"/>
                </a:solidFill>
                <a:effectLst>
                  <a:outerShdw blurRad="38100" dist="38100" dir="2700000" algn="tl">
                    <a:srgbClr val="000000">
                      <a:alpha val="43137"/>
                    </a:srgbClr>
                  </a:outerShdw>
                </a:effectLst>
              </a:rPr>
              <a:t>Los fenómenos que los seres humanos reportan experimentar, incluyendo los contenidos mentales que van de la percepción sensorial y somática a las imágenes mentales, ideas que pueden reportarse, habla interna, intenciones de actual, memorias recordadas, semántica, sueños, alucinaciones, sentimientos emocionales, sentimientos “alternativos” (p. ej., una sensación de saber) y aspectos de control cognitivo y motor.</a:t>
            </a:r>
            <a:endParaRPr lang="es-ES" sz="2800" b="1" dirty="0">
              <a:solidFill>
                <a:srgbClr val="FFFF00"/>
              </a:solidFill>
              <a:effectLst>
                <a:outerShdw blurRad="38100" dist="38100" dir="2700000" algn="tl">
                  <a:srgbClr val="000000">
                    <a:alpha val="43137"/>
                  </a:srgbClr>
                </a:outerShdw>
              </a:effectLst>
            </a:endParaRPr>
          </a:p>
        </p:txBody>
      </p:sp>
      <p:sp>
        <p:nvSpPr>
          <p:cNvPr id="2" name="Flecha: a la derecha 1">
            <a:extLst>
              <a:ext uri="{FF2B5EF4-FFF2-40B4-BE49-F238E27FC236}">
                <a16:creationId xmlns:a16="http://schemas.microsoft.com/office/drawing/2014/main" id="{6EC099E1-8E7D-3417-47A3-DBA10EA8A740}"/>
              </a:ext>
            </a:extLst>
          </p:cNvPr>
          <p:cNvSpPr/>
          <p:nvPr/>
        </p:nvSpPr>
        <p:spPr>
          <a:xfrm>
            <a:off x="5148064" y="5805264"/>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dirty="0"/>
          </a:p>
        </p:txBody>
      </p:sp>
    </p:spTree>
    <p:extLst>
      <p:ext uri="{BB962C8B-B14F-4D97-AF65-F5344CB8AC3E}">
        <p14:creationId xmlns:p14="http://schemas.microsoft.com/office/powerpoint/2010/main" val="65438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87046" y="404664"/>
            <a:ext cx="8189410" cy="6120680"/>
          </a:xfrm>
        </p:spPr>
        <p:txBody>
          <a:bodyPr>
            <a:normAutofit/>
          </a:bodyPr>
          <a:lstStyle/>
          <a:p>
            <a:pPr algn="ctr"/>
            <a:r>
              <a:rPr lang="es-ES" sz="3600" b="1" dirty="0">
                <a:solidFill>
                  <a:schemeClr val="tx1"/>
                </a:solidFill>
                <a:effectLst>
                  <a:outerShdw blurRad="38100" dist="38100" dir="2700000" algn="tl">
                    <a:srgbClr val="000000">
                      <a:alpha val="43137"/>
                    </a:srgbClr>
                  </a:outerShdw>
                </a:effectLst>
                <a:highlight>
                  <a:srgbClr val="808000"/>
                </a:highlight>
              </a:rPr>
              <a:t>CONSCIENCIA</a:t>
            </a:r>
            <a:endParaRPr lang="es-ES" sz="3200" b="1" dirty="0">
              <a:solidFill>
                <a:schemeClr val="tx1"/>
              </a:solidFill>
              <a:effectLst>
                <a:outerShdw blurRad="38100" dist="38100" dir="2700000" algn="tl">
                  <a:srgbClr val="000000">
                    <a:alpha val="43137"/>
                  </a:srgbClr>
                </a:outerShdw>
              </a:effectLst>
              <a:highlight>
                <a:srgbClr val="808000"/>
              </a:highlight>
            </a:endParaRPr>
          </a:p>
          <a:p>
            <a:pPr algn="ctr"/>
            <a:endParaRPr lang="es-ES" b="1" dirty="0">
              <a:solidFill>
                <a:schemeClr val="tx1"/>
              </a:solidFill>
              <a:highlight>
                <a:srgbClr val="808000"/>
              </a:highlight>
            </a:endParaRPr>
          </a:p>
          <a:p>
            <a:pPr algn="just"/>
            <a:r>
              <a:rPr lang="es-ES" sz="2800" b="1" i="1" dirty="0">
                <a:solidFill>
                  <a:srgbClr val="FFFF00"/>
                </a:solidFill>
                <a:effectLst>
                  <a:outerShdw blurRad="38100" dist="38100" dir="2700000" algn="tl">
                    <a:srgbClr val="000000">
                      <a:alpha val="43137"/>
                    </a:srgbClr>
                  </a:outerShdw>
                </a:effectLst>
              </a:rPr>
              <a:t>	Operacionalmente, esos contenidos de la consciencia por lo general son evaluados por la capacidad para reportar un evento de manera precisa. 2. Cualquiera de los diversos estados subjetivos de consciencia en que pueden reportarse los contenidos conscientes. La consciencia se refiere más a menudo al estado común de vigilia, pero también puede referirse al estado de sueño o a un ESTADO ALTERNADO DE CONSCIENCIA. </a:t>
            </a:r>
            <a:endParaRPr lang="es-ES" sz="2200" b="1" i="1" dirty="0">
              <a:solidFill>
                <a:schemeClr val="tx1"/>
              </a:solidFill>
              <a:effectLst>
                <a:outerShdw blurRad="38100" dist="38100" dir="2700000" algn="tl">
                  <a:srgbClr val="000000">
                    <a:alpha val="43137"/>
                  </a:srgbClr>
                </a:outerShdw>
              </a:effectLst>
              <a:highlight>
                <a:srgbClr val="800000"/>
              </a:highlight>
            </a:endParaRPr>
          </a:p>
        </p:txBody>
      </p:sp>
      <p:sp>
        <p:nvSpPr>
          <p:cNvPr id="2" name="Flecha: a la derecha 1">
            <a:extLst>
              <a:ext uri="{FF2B5EF4-FFF2-40B4-BE49-F238E27FC236}">
                <a16:creationId xmlns:a16="http://schemas.microsoft.com/office/drawing/2014/main" id="{6EC099E1-8E7D-3417-47A3-DBA10EA8A740}"/>
              </a:ext>
            </a:extLst>
          </p:cNvPr>
          <p:cNvSpPr/>
          <p:nvPr/>
        </p:nvSpPr>
        <p:spPr>
          <a:xfrm>
            <a:off x="323528" y="1484784"/>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Flecha: a la derecha 3">
            <a:extLst>
              <a:ext uri="{FF2B5EF4-FFF2-40B4-BE49-F238E27FC236}">
                <a16:creationId xmlns:a16="http://schemas.microsoft.com/office/drawing/2014/main" id="{4839397C-8BC9-78FE-EDDF-77BA7A83BA23}"/>
              </a:ext>
            </a:extLst>
          </p:cNvPr>
          <p:cNvSpPr/>
          <p:nvPr/>
        </p:nvSpPr>
        <p:spPr>
          <a:xfrm>
            <a:off x="6588224" y="5877272"/>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238877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1970</TotalTime>
  <Words>717</Words>
  <Application>Microsoft Office PowerPoint</Application>
  <PresentationFormat>Presentación en pantalla (4:3)</PresentationFormat>
  <Paragraphs>68</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Century Gothic</vt:lpstr>
      <vt:lpstr>Verdana</vt:lpstr>
      <vt:lpstr>Wingdings 2</vt:lpstr>
      <vt:lpstr>Brío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BÁSICO 11 B.C.B.</dc:title>
  <dc:creator>Byron Boada</dc:creator>
  <cp:lastModifiedBy>Byron Alejandro Boada Aldaz</cp:lastModifiedBy>
  <cp:revision>272</cp:revision>
  <dcterms:created xsi:type="dcterms:W3CDTF">2017-04-06T12:55:34Z</dcterms:created>
  <dcterms:modified xsi:type="dcterms:W3CDTF">2025-04-30T20:29:42Z</dcterms:modified>
</cp:coreProperties>
</file>