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" pitchFamily="2" charset="0"/>
      <p:regular r:id="rId14"/>
    </p:embeddedFont>
    <p:embeddedFont>
      <p:font typeface="Libre Baskerville" panose="020000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645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Sistema Óseo: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1346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Exploraremos el sistema óseo, el andamiaje del cuerpo humano. Comprenderemos su estructura y funciones vitales. Más allá de los huesos, abarca cartílagos, tendones y ligamentos, todos esenciales para la vida.</a:t>
            </a:r>
            <a:endParaRPr lang="en-US" sz="1750" dirty="0"/>
          </a:p>
        </p:txBody>
      </p:sp>
      <p:pic>
        <p:nvPicPr>
          <p:cNvPr id="5" name="Picture 2" descr="Admisión Unach">
            <a:extLst>
              <a:ext uri="{FF2B5EF4-FFF2-40B4-BE49-F238E27FC236}">
                <a16:creationId xmlns:a16="http://schemas.microsoft.com/office/drawing/2014/main" id="{B3A6DB10-4A37-B16F-FE16-2B42F071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260" y="1257657"/>
            <a:ext cx="7453789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Manteniendo la Salud Ósea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4260" y="2241113"/>
            <a:ext cx="159425" cy="799981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22653" y="224111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Dieta Equilibrada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222653" y="2700933"/>
            <a:ext cx="71770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Consuma alimentos ricos en calcio y vitamina D para huesos fuertes.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63228" y="3253740"/>
            <a:ext cx="159425" cy="799981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41621" y="3253740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Ejercicio Regular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541621" y="3713559"/>
            <a:ext cx="685811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Priorice actividades de carga como caminar, correr o levantar pesas.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382197" y="4266367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860590" y="426636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Hábitos Saludables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860590" y="4726186"/>
            <a:ext cx="65391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Evite el tabaquismo y el consumo excesivo de alcohol para proteger sus huesos.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701165" y="5619155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179558" y="5619155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Revisiones Médicas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2179558" y="6078974"/>
            <a:ext cx="62201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Considere exámenes de densidad ósea (DEXA) a partir de los 50 años.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Conclusión: Invirtiendo en tu Esqueleto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36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689646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Fundamento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36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sistema óseo es esencial para una vida plena y activa.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9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650974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Prevención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2249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Cuidar tus huesos hoy evita problemas de salud mañana.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8244245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8670250" y="64313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Fortaleza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8244245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 esqueleto fuerte es el pilar de un cuerpo sano y resistente.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371" y="539591"/>
            <a:ext cx="7775258" cy="1222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Funciones Clave del Sistema Óseo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4371" y="2054900"/>
            <a:ext cx="439936" cy="439936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4" y="2091511"/>
            <a:ext cx="293251" cy="3665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19808" y="2122051"/>
            <a:ext cx="2620804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Soporte y Protección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19808" y="2544842"/>
            <a:ext cx="713982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Proporciona soporte estructural al cuerpo y protege órganos vitales como el cerebro, el corazón y los pulmones.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4371" y="3561398"/>
            <a:ext cx="439936" cy="439936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54" y="3598009"/>
            <a:ext cx="293251" cy="3665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19808" y="3628549"/>
            <a:ext cx="2444353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Movimiento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19808" y="4051340"/>
            <a:ext cx="713982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Sirve como punto de anclaje para los músculos, facilitando el movimiento del cuerpo.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4371" y="5067895"/>
            <a:ext cx="439936" cy="439936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54" y="5104507"/>
            <a:ext cx="293251" cy="36659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19808" y="5135047"/>
            <a:ext cx="2811899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Producción Sanguínea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19808" y="5557838"/>
            <a:ext cx="713982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médula ósea produce células sanguíneas, esenciales para la salud general del organismo.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4371" y="6574393"/>
            <a:ext cx="439936" cy="439936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54" y="6611005"/>
            <a:ext cx="293251" cy="36659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19808" y="6641544"/>
            <a:ext cx="3825835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Almacenamiento y Regulación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19808" y="7064335"/>
            <a:ext cx="713982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Almacena minerales clave como calcio y fósforo, y regula funciones endocrinas mediante hormonas.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5" y="439341"/>
            <a:ext cx="3613494" cy="742931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104" y="1197331"/>
            <a:ext cx="4886012" cy="41438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5209" y="2910126"/>
            <a:ext cx="8755856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038" y="5138024"/>
            <a:ext cx="9455825" cy="294155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396835" y="92709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4530"/>
            <a:ext cx="92304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Componentes del Sistema Óseo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30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114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Tejido vivo y dinámico, en constante remodelación, que provee la estructura principal.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64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Cartílago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34519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Tejido conectivo flexible que cubre las articulaciones, permitiendo movimientos suaves.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230285"/>
            <a:ext cx="34478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Ligamentos y Tendones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8114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Los ligamentos conectan huesos entre sí, mientras que los tendones unen músculos a huesos.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764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Médula Ósea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534519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médula roja produce células sanguíneas, y la amarilla almacena grasa para energía.</a:t>
            </a:r>
            <a:endParaRPr lang="en-US" sz="1750" dirty="0"/>
          </a:p>
        </p:txBody>
      </p:sp>
      <p:pic>
        <p:nvPicPr>
          <p:cNvPr id="11" name="Picture 2" descr="Admisión Unach">
            <a:extLst>
              <a:ext uri="{FF2B5EF4-FFF2-40B4-BE49-F238E27FC236}">
                <a16:creationId xmlns:a16="http://schemas.microsoft.com/office/drawing/2014/main" id="{FC1F0327-8BED-ABBA-499D-8F04788F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445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Tipos de Huesos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069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esqueleto humano se compone de diversas formas óseas. Cada tipo cumple funciones vitales específicas.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02502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8224" y="32594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 Largos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374987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Soportan peso y facilitan el movimiento amplio. Ejemplos incluyen el fémur y la tibia.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02502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663101" y="32594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 Planos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63101" y="374987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Son delgados y curvos, ofreciendo protección a órganos vitales. Como los del cráneo o el esternón.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93790" y="4936927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28224" y="51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 Cortos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28224" y="5661779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 forma de cubo, proporcionan estabilidad y movimiento limitado. Se encuentran en muñecas y tobillos.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428667" y="4936927"/>
            <a:ext cx="6408063" cy="2047994"/>
          </a:xfrm>
          <a:prstGeom prst="roundRect">
            <a:avLst>
              <a:gd name="adj" fmla="val 46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663101" y="51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 Irregulares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663101" y="5661779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Poseen formas únicas y complejas. Ejemplos son las vértebras y los huesos faciales.</a:t>
            </a:r>
            <a:endParaRPr lang="en-US" sz="1750" dirty="0"/>
          </a:p>
        </p:txBody>
      </p:sp>
      <p:pic>
        <p:nvPicPr>
          <p:cNvPr id="16" name="Picture 2" descr="Admisión Unach">
            <a:extLst>
              <a:ext uri="{FF2B5EF4-FFF2-40B4-BE49-F238E27FC236}">
                <a16:creationId xmlns:a16="http://schemas.microsoft.com/office/drawing/2014/main" id="{086EF447-791C-88CC-4022-A632A7EF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9524167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Huesos Clave del Esqueleto Humano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Cráneo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Protege el cerebro, órgano vital para todas las funciones.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Columna Vertebral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Ofrece soporte y flexibilidad al tronco del cuerpo.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Costillas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Forman una caja protectora para los órganos torácicos.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Fémur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hueso más largo y fuerte del cuerpo humano.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Extremidades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Húmero, radio, cúbito, tibia, peroné y pelvis son cruciales para el movimiento.</a:t>
            </a:r>
            <a:endParaRPr lang="en-US" sz="1550" dirty="0"/>
          </a:p>
        </p:txBody>
      </p:sp>
      <p:pic>
        <p:nvPicPr>
          <p:cNvPr id="18" name="Picture 2" descr="Admisión Unach">
            <a:extLst>
              <a:ext uri="{FF2B5EF4-FFF2-40B4-BE49-F238E27FC236}">
                <a16:creationId xmlns:a16="http://schemas.microsoft.com/office/drawing/2014/main" id="{16032C1F-82CA-4B95-DB5B-70069AD6C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28118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105" y="540306"/>
            <a:ext cx="7768590" cy="122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Estructura Ósea a Nivel Celular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174105" y="2062996"/>
            <a:ext cx="776859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Exploramos cómo los huesos están formados por una compleja red de células y una matriz especializada.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74105" y="2912626"/>
            <a:ext cx="7768590" cy="1461611"/>
          </a:xfrm>
          <a:prstGeom prst="roundRect">
            <a:avLst>
              <a:gd name="adj" fmla="val 564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8178" y="3116699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 Compacto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78178" y="3541514"/>
            <a:ext cx="7360444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 la capa externa densa y sólida. Provee resistencia y soporte estructural al esqueleto.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174105" y="4570690"/>
            <a:ext cx="7768590" cy="1461611"/>
          </a:xfrm>
          <a:prstGeom prst="roundRect">
            <a:avLst>
              <a:gd name="adj" fmla="val 564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78178" y="4774763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Hueso Esponjoso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378178" y="5199578"/>
            <a:ext cx="7360444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 encuentra en el interior, con una red porosa. Contiene la médula ósea y reduce el peso del hueso.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174105" y="6228755"/>
            <a:ext cx="7768590" cy="1461611"/>
          </a:xfrm>
          <a:prstGeom prst="roundRect">
            <a:avLst>
              <a:gd name="adj" fmla="val 564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78178" y="6432828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Células Óseas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6378178" y="6857643"/>
            <a:ext cx="7360444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Incluye osteoblastos que forman hueso, osteoclastos que lo reabsorben y osteocitos que lo mantienen.</a:t>
            </a:r>
            <a:endParaRPr lang="en-US" sz="1500" dirty="0"/>
          </a:p>
        </p:txBody>
      </p:sp>
      <p:pic>
        <p:nvPicPr>
          <p:cNvPr id="14" name="Picture 2" descr="Admisión Unach">
            <a:extLst>
              <a:ext uri="{FF2B5EF4-FFF2-40B4-BE49-F238E27FC236}">
                <a16:creationId xmlns:a16="http://schemas.microsoft.com/office/drawing/2014/main" id="{C60D4521-3BB7-888C-7706-D5C8246C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348" y="7319156"/>
            <a:ext cx="1792704" cy="10366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0422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Estructura Ósea a Nivel Celular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Osteoblastos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Células que forman hueso nuevo, depositando matriz ósea.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92" y="333636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Osteocitos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Mantienen la matriz ósea existente, crucial para la integridad.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010" y="3071693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Osteoclastos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Reabsorben hueso viejo o dañado, liberando minerales.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423" y="475845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Matriz Ósea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Compuesta de colágeno y minerales, como la hidroxiapatita.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564" y="6065520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Remodelación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Proceso continuo de formación y reabsorción ósea.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0595" y="5186720"/>
            <a:ext cx="339328" cy="424220"/>
          </a:xfrm>
          <a:prstGeom prst="rect">
            <a:avLst/>
          </a:prstGeom>
        </p:spPr>
      </p:pic>
      <p:pic>
        <p:nvPicPr>
          <p:cNvPr id="23" name="Picture 2" descr="Admisión Unach">
            <a:extLst>
              <a:ext uri="{FF2B5EF4-FFF2-40B4-BE49-F238E27FC236}">
                <a16:creationId xmlns:a16="http://schemas.microsoft.com/office/drawing/2014/main" id="{13C5F30B-F289-949E-4E7C-B6DC1108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348" y="7319156"/>
            <a:ext cx="1792704" cy="10366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Problemas Comunes del Sistema Óseo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433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Osteoporosis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Pérdida de densidad ósea, haciendo los huesos frágiles.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33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Fracturas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Roturas en los huesos, causadas por trauma o debilidad.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33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Artritis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Inflamación de las articulaciones, causando dolor e hinchazón.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33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Escoliosis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Curvatura anormal de la columna vertebral, afectando la postura.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666</Words>
  <Application>Microsoft Office PowerPoint</Application>
  <PresentationFormat>Custom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DM Sans</vt:lpstr>
      <vt:lpstr>Libre Baskerville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Vane Carvajal</cp:lastModifiedBy>
  <cp:revision>2</cp:revision>
  <dcterms:created xsi:type="dcterms:W3CDTF">2025-05-27T19:03:38Z</dcterms:created>
  <dcterms:modified xsi:type="dcterms:W3CDTF">2025-05-27T19:07:33Z</dcterms:modified>
</cp:coreProperties>
</file>