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36" r:id="rId2"/>
    <p:sldId id="283" r:id="rId3"/>
    <p:sldId id="285" r:id="rId4"/>
    <p:sldId id="469" r:id="rId5"/>
    <p:sldId id="286" r:id="rId6"/>
    <p:sldId id="287" r:id="rId7"/>
    <p:sldId id="470" r:id="rId8"/>
    <p:sldId id="288" r:id="rId9"/>
    <p:sldId id="471" r:id="rId10"/>
    <p:sldId id="327" r:id="rId11"/>
    <p:sldId id="292" r:id="rId12"/>
    <p:sldId id="293" r:id="rId13"/>
    <p:sldId id="294" r:id="rId14"/>
    <p:sldId id="295" r:id="rId15"/>
    <p:sldId id="257" r:id="rId16"/>
    <p:sldId id="430" r:id="rId17"/>
    <p:sldId id="431" r:id="rId18"/>
    <p:sldId id="432" r:id="rId19"/>
    <p:sldId id="433" r:id="rId20"/>
    <p:sldId id="437" r:id="rId21"/>
    <p:sldId id="434" r:id="rId22"/>
    <p:sldId id="429" r:id="rId23"/>
    <p:sldId id="428" r:id="rId24"/>
    <p:sldId id="258" r:id="rId25"/>
    <p:sldId id="259" r:id="rId26"/>
    <p:sldId id="426" r:id="rId27"/>
    <p:sldId id="422" r:id="rId28"/>
    <p:sldId id="260" r:id="rId29"/>
    <p:sldId id="261" r:id="rId30"/>
    <p:sldId id="262" r:id="rId31"/>
    <p:sldId id="263" r:id="rId32"/>
    <p:sldId id="438" r:id="rId33"/>
    <p:sldId id="264" r:id="rId34"/>
    <p:sldId id="265" r:id="rId35"/>
    <p:sldId id="266" r:id="rId36"/>
    <p:sldId id="267" r:id="rId37"/>
    <p:sldId id="268" r:id="rId38"/>
    <p:sldId id="439" r:id="rId39"/>
    <p:sldId id="440" r:id="rId40"/>
    <p:sldId id="441" r:id="rId41"/>
    <p:sldId id="442" r:id="rId42"/>
    <p:sldId id="271" r:id="rId43"/>
    <p:sldId id="443" r:id="rId44"/>
    <p:sldId id="291" r:id="rId45"/>
    <p:sldId id="427" r:id="rId46"/>
    <p:sldId id="444" r:id="rId47"/>
    <p:sldId id="445" r:id="rId48"/>
    <p:sldId id="423" r:id="rId49"/>
    <p:sldId id="447" r:id="rId50"/>
    <p:sldId id="446" r:id="rId51"/>
    <p:sldId id="449" r:id="rId52"/>
    <p:sldId id="424" r:id="rId53"/>
    <p:sldId id="450" r:id="rId54"/>
    <p:sldId id="451" r:id="rId55"/>
    <p:sldId id="452" r:id="rId56"/>
    <p:sldId id="453" r:id="rId57"/>
    <p:sldId id="290" r:id="rId58"/>
    <p:sldId id="454" r:id="rId59"/>
    <p:sldId id="455" r:id="rId60"/>
    <p:sldId id="456" r:id="rId61"/>
    <p:sldId id="457" r:id="rId62"/>
    <p:sldId id="458" r:id="rId63"/>
    <p:sldId id="459" r:id="rId64"/>
    <p:sldId id="461" r:id="rId65"/>
    <p:sldId id="460" r:id="rId66"/>
    <p:sldId id="465" r:id="rId67"/>
    <p:sldId id="466" r:id="rId68"/>
    <p:sldId id="462" r:id="rId69"/>
    <p:sldId id="463" r:id="rId70"/>
    <p:sldId id="464" r:id="rId71"/>
    <p:sldId id="467" r:id="rId72"/>
    <p:sldId id="468" r:id="rId73"/>
    <p:sldId id="297" r:id="rId74"/>
    <p:sldId id="298" r:id="rId75"/>
    <p:sldId id="473" r:id="rId76"/>
    <p:sldId id="472" r:id="rId77"/>
    <p:sldId id="474" r:id="rId78"/>
    <p:sldId id="475" r:id="rId79"/>
    <p:sldId id="476" r:id="rId80"/>
    <p:sldId id="301" r:id="rId81"/>
    <p:sldId id="477" r:id="rId82"/>
    <p:sldId id="478" r:id="rId83"/>
    <p:sldId id="479" r:id="rId84"/>
    <p:sldId id="306" r:id="rId85"/>
    <p:sldId id="480" r:id="rId86"/>
    <p:sldId id="481" r:id="rId87"/>
    <p:sldId id="311" r:id="rId88"/>
    <p:sldId id="312" r:id="rId89"/>
    <p:sldId id="313" r:id="rId90"/>
    <p:sldId id="331" r:id="rId91"/>
    <p:sldId id="337" r:id="rId92"/>
    <p:sldId id="347" r:id="rId93"/>
    <p:sldId id="350" r:id="rId94"/>
    <p:sldId id="351" r:id="rId95"/>
    <p:sldId id="482" r:id="rId96"/>
    <p:sldId id="483" r:id="rId97"/>
    <p:sldId id="484" r:id="rId98"/>
    <p:sldId id="360" r:id="rId9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7" d="100"/>
          <a:sy n="97" d="100"/>
        </p:scale>
        <p:origin x="1046"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traceFormat>
        <inkml:channelProperties>
          <inkml:channelProperty channel="X" name="resolution" value="642.49017" units="1/cm"/>
          <inkml:channelProperty channel="Y" name="resolution" value="1149.71924" units="1/cm"/>
        </inkml:channelProperties>
      </inkml:inkSource>
      <inkml:timestamp xml:id="ts0" timeString="2014-08-18T01:34:21.076"/>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5E95305D-56FC-4F7E-9316-7ADFF3FDC7AC}" emma:medium="tactile" emma:mode="ink">
          <msink:context xmlns:msink="http://schemas.microsoft.com/ink/2010/main" type="writingRegion" rotatedBoundingBox="-6286,13601 -6271,13601 -6271,13616 -6286,13616"/>
        </emma:interpretation>
      </emma:emma>
    </inkml:annotationXML>
    <inkml:traceGroup>
      <inkml:annotationXML>
        <emma:emma xmlns:emma="http://www.w3.org/2003/04/emma" version="1.0">
          <emma:interpretation id="{916838B8-449A-4FF7-91C2-A8AFB12BE72D}" emma:medium="tactile" emma:mode="ink">
            <msink:context xmlns:msink="http://schemas.microsoft.com/ink/2010/main" type="paragraph" rotatedBoundingBox="-6286,13601 -6271,13601 -6271,13616 -6286,13616" alignmentLevel="1"/>
          </emma:interpretation>
        </emma:emma>
      </inkml:annotationXML>
      <inkml:traceGroup>
        <inkml:annotationXML>
          <emma:emma xmlns:emma="http://www.w3.org/2003/04/emma" version="1.0">
            <emma:interpretation id="{EAC5E719-6089-4EE5-9B9E-8800E42ABCAE}" emma:medium="tactile" emma:mode="ink">
              <msink:context xmlns:msink="http://schemas.microsoft.com/ink/2010/main" type="line" rotatedBoundingBox="-6286,13601 -6271,13601 -6271,13616 -6286,13616"/>
            </emma:interpretation>
          </emma:emma>
        </inkml:annotationXML>
        <inkml:traceGroup>
          <inkml:annotationXML>
            <emma:emma xmlns:emma="http://www.w3.org/2003/04/emma" version="1.0">
              <emma:interpretation id="{6ECFCC55-DDC5-40C9-B2D6-0BCBA7F4B4F0}" emma:medium="tactile" emma:mode="ink">
                <msink:context xmlns:msink="http://schemas.microsoft.com/ink/2010/main" type="inkWord" rotatedBoundingBox="-6286,13601 -6271,13601 -6271,13616 -6286,13616"/>
              </emma:interpretation>
              <emma:one-of disjunction-type="recognition" id="oneOf0">
                <emma:interpretation id="interp0" emma:lang="es-MX" emma:confidence="0">
                  <emma:literal>.</emma:literal>
                </emma:interpretation>
                <emma:interpretation id="interp1" emma:lang="es-MX" emma:confidence="0">
                  <emma:literal>'</emma:literal>
                </emma:interpretation>
                <emma:interpretation id="interp2" emma:lang="es-MX" emma:confidence="0">
                  <emma:literal>:</emma:literal>
                </emma:interpretation>
                <emma:interpretation id="interp3" emma:lang="es-MX" emma:confidence="0">
                  <emma:literal>j</emma:literal>
                </emma:interpretation>
                <emma:interpretation id="interp4" emma:lang="es-MX" emma:confidence="0">
                  <emma:literal>m</emma:literal>
                </emma:interpretation>
              </emma:one-of>
            </emma:emma>
          </inkml:annotationXML>
          <inkml:trace contextRef="#ctx0" brushRef="#br0">0 0,'0'0,"0"0,0 0,0 0,0 0,0 0</inkml:trace>
        </inkml:traceGroup>
      </inkml:traceGroup>
    </inkml:traceGroup>
  </inkml:traceGroup>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3343285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10007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111132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52491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1877171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3637190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2379332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95815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291956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99070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8B9CBFC-9B33-42F3-83B0-7EB30407BEF6}" type="datetimeFigureOut">
              <a:rPr lang="es-MX" smtClean="0"/>
              <a:t>30/06/2024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0D207EB-A548-457C-8FA7-C67C16F2F9F0}" type="slidenum">
              <a:rPr lang="es-MX" smtClean="0"/>
              <a:t>‹Nº›</a:t>
            </a:fld>
            <a:endParaRPr lang="es-MX"/>
          </a:p>
        </p:txBody>
      </p:sp>
    </p:spTree>
    <p:extLst>
      <p:ext uri="{BB962C8B-B14F-4D97-AF65-F5344CB8AC3E}">
        <p14:creationId xmlns:p14="http://schemas.microsoft.com/office/powerpoint/2010/main" val="50613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9CBFC-9B33-42F3-83B0-7EB30407BEF6}" type="datetimeFigureOut">
              <a:rPr lang="es-MX" smtClean="0"/>
              <a:t>30/06/2024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207EB-A548-457C-8FA7-C67C16F2F9F0}" type="slidenum">
              <a:rPr lang="es-MX" smtClean="0"/>
              <a:t>‹Nº›</a:t>
            </a:fld>
            <a:endParaRPr lang="es-MX"/>
          </a:p>
        </p:txBody>
      </p:sp>
    </p:spTree>
    <p:extLst>
      <p:ext uri="{BB962C8B-B14F-4D97-AF65-F5344CB8AC3E}">
        <p14:creationId xmlns:p14="http://schemas.microsoft.com/office/powerpoint/2010/main" val="3426747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ANTECEDENTES</a:t>
            </a:r>
          </a:p>
          <a:p>
            <a:pPr algn="just">
              <a:spcBef>
                <a:spcPts val="0"/>
              </a:spcBef>
              <a:buFont typeface="Wingdings" panose="05000000000000000000" pitchFamily="2" charset="2"/>
              <a:buChar char="§"/>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Declaración Universal de Derechos Humanos de 10 de diciembre de 1948.</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Convenio de Oviedo.</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Convenio para la Protección de los Derechos Humanos y la Dignidad del Ser Humano con Respecto a las Aplicaciones de la Biología y de la Medicina.</a:t>
            </a:r>
          </a:p>
          <a:p>
            <a:endParaRPr lang="es-MX" u="sng" dirty="0"/>
          </a:p>
        </p:txBody>
      </p:sp>
    </p:spTree>
    <p:extLst>
      <p:ext uri="{BB962C8B-B14F-4D97-AF65-F5344CB8AC3E}">
        <p14:creationId xmlns:p14="http://schemas.microsoft.com/office/powerpoint/2010/main" val="57839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buNone/>
            </a:pPr>
            <a:endParaRPr lang="es-MX"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Referir al paciente cuando no cuente con los recursos para su atención.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Atender las urgencias; no abandonar al paciente, inclusive en casos de: huelga, catástrofe o epidemia, inclusive con riesgo para el médico. </a:t>
            </a:r>
          </a:p>
          <a:p>
            <a:pPr marL="0" indent="0">
              <a:buNone/>
            </a:pPr>
            <a:endParaRPr lang="es-MX" dirty="0"/>
          </a:p>
        </p:txBody>
      </p:sp>
    </p:spTree>
    <p:extLst>
      <p:ext uri="{BB962C8B-B14F-4D97-AF65-F5344CB8AC3E}">
        <p14:creationId xmlns:p14="http://schemas.microsoft.com/office/powerpoint/2010/main" val="324140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latin typeface="Times New Roman" panose="02020603050405020304" pitchFamily="18" charset="0"/>
                <a:cs typeface="Times New Roman" panose="02020603050405020304" pitchFamily="18" charset="0"/>
              </a:rPr>
              <a:t>Dentro de los cambios que han surgido en la ética médica moderna, a raíz de la Declaración de los Derechos Humanos en Ginebra y de la Declaración de Helsinki, los derechos de los pacientes han tomado </a:t>
            </a:r>
            <a:r>
              <a:rPr lang="es-MX" b="1" i="1" dirty="0">
                <a:latin typeface="Times New Roman" panose="02020603050405020304" pitchFamily="18" charset="0"/>
                <a:cs typeface="Times New Roman" panose="02020603050405020304" pitchFamily="18" charset="0"/>
              </a:rPr>
              <a:t>una gran relevancia</a:t>
            </a:r>
            <a:r>
              <a:rPr lang="es-MX"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43336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lnSpcReduction="10000"/>
          </a:bodyPr>
          <a:lstStyle/>
          <a:p>
            <a:pPr marL="0" indent="0" algn="just">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latin typeface="Times New Roman" panose="02020603050405020304" pitchFamily="18" charset="0"/>
                <a:cs typeface="Times New Roman" panose="02020603050405020304" pitchFamily="18" charset="0"/>
              </a:rPr>
              <a:t>En tal sentido, en relación con el consentimiento informado existen pronunciamientos explícitos con relación a: métodos de control de la fertilidad emitidos en la Conferencia Internacional sobre Planeación y Desarrollo en el Cairo en 1994 y en la Cuarta Conferencia Mundial sobre la Mujer en Beijing.</a:t>
            </a:r>
          </a:p>
        </p:txBody>
      </p:sp>
    </p:spTree>
    <p:extLst>
      <p:ext uri="{BB962C8B-B14F-4D97-AF65-F5344CB8AC3E}">
        <p14:creationId xmlns:p14="http://schemas.microsoft.com/office/powerpoint/2010/main" val="3623928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lnSpcReduction="10000"/>
          </a:bodyPr>
          <a:lstStyle/>
          <a:p>
            <a:pPr marL="0" indent="0" algn="just">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latin typeface="Times New Roman" panose="02020603050405020304" pitchFamily="18" charset="0"/>
                <a:cs typeface="Times New Roman" panose="02020603050405020304" pitchFamily="18" charset="0"/>
              </a:rPr>
              <a:t>En cuanto a la decisión libre, responsable, informada y sin coacción para la aplicación de métodos anticonceptivos, se deben otorgar por escrito en caso de métodos permanentes; la aplicación de la prohibición de llevar a cabo métodos anticonceptivos en forma obligada y la prohibición de esterilización forzada. </a:t>
            </a:r>
          </a:p>
        </p:txBody>
      </p:sp>
    </p:spTree>
    <p:extLst>
      <p:ext uri="{BB962C8B-B14F-4D97-AF65-F5344CB8AC3E}">
        <p14:creationId xmlns:p14="http://schemas.microsoft.com/office/powerpoint/2010/main" val="3941564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rgbClr val="7030A0"/>
                </a:solidFill>
              </a:rPr>
              <a:t>Consentimiento Informado</a:t>
            </a:r>
          </a:p>
        </p:txBody>
      </p:sp>
      <p:sp>
        <p:nvSpPr>
          <p:cNvPr id="3" name="2 Marcador de contenido"/>
          <p:cNvSpPr>
            <a:spLocks noGrp="1"/>
          </p:cNvSpPr>
          <p:nvPr>
            <p:ph idx="1"/>
          </p:nvPr>
        </p:nvSpPr>
        <p:spPr/>
        <p:txBody>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marL="0" indent="0" algn="just">
              <a:spcBef>
                <a:spcPts val="0"/>
              </a:spcBef>
              <a:buNone/>
            </a:pPr>
            <a:r>
              <a:rPr lang="es-MX" dirty="0">
                <a:latin typeface="Times New Roman" panose="02020603050405020304" pitchFamily="18" charset="0"/>
                <a:cs typeface="Times New Roman" panose="02020603050405020304" pitchFamily="18" charset="0"/>
              </a:rPr>
              <a:t>El MSP del Ecuador hace énfasis en la obligatoriedad de contar en el expediente clínico con constancias documentales, del consentimiento informado de los procedimientos realizados que lo requieran. </a:t>
            </a:r>
          </a:p>
        </p:txBody>
      </p:sp>
    </p:spTree>
    <p:extLst>
      <p:ext uri="{BB962C8B-B14F-4D97-AF65-F5344CB8AC3E}">
        <p14:creationId xmlns:p14="http://schemas.microsoft.com/office/powerpoint/2010/main" val="186435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dirty="0">
                <a:latin typeface="Times New Roman" panose="02020603050405020304" pitchFamily="18" charset="0"/>
                <a:cs typeface="Times New Roman" panose="02020603050405020304" pitchFamily="18" charset="0"/>
              </a:rPr>
              <a:t>La historia de la relación médico paciente hasta la primera mitad del siglo XX, muestra una situación </a:t>
            </a:r>
            <a:r>
              <a:rPr lang="es-MX" dirty="0">
                <a:solidFill>
                  <a:srgbClr val="C00000"/>
                </a:solidFill>
                <a:latin typeface="Times New Roman" panose="02020603050405020304" pitchFamily="18" charset="0"/>
                <a:cs typeface="Times New Roman" panose="02020603050405020304" pitchFamily="18" charset="0"/>
              </a:rPr>
              <a:t>asimétrica</a:t>
            </a:r>
            <a:r>
              <a:rPr lang="es-MX" dirty="0">
                <a:latin typeface="Times New Roman" panose="02020603050405020304" pitchFamily="18" charset="0"/>
                <a:cs typeface="Times New Roman" panose="02020603050405020304" pitchFamily="18" charset="0"/>
              </a:rPr>
              <a:t> y de total subordinación del enfermo hacia el equipo de salud, específicamente con el médico, lo cual es fruto de una visión paternalista surgida de la visión de beneficencia de la medicina griega…  </a:t>
            </a:r>
          </a:p>
        </p:txBody>
      </p:sp>
    </p:spTree>
    <p:extLst>
      <p:ext uri="{BB962C8B-B14F-4D97-AF65-F5344CB8AC3E}">
        <p14:creationId xmlns:p14="http://schemas.microsoft.com/office/powerpoint/2010/main" val="2767015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dirty="0">
                <a:latin typeface="Times New Roman" panose="02020603050405020304" pitchFamily="18" charset="0"/>
                <a:cs typeface="Times New Roman" panose="02020603050405020304" pitchFamily="18" charset="0"/>
              </a:rPr>
              <a:t>En la cual el médico, incluso como recomendación en su formación, debía esconder la información al paciente, en virtud de que la idea es que no se le podía involucrar en la toma de decisiones, limitando la información a aquella que se suponía que el paciente podía integrar sin provocarle sufrimiento o angustia. </a:t>
            </a:r>
          </a:p>
        </p:txBody>
      </p:sp>
    </p:spTree>
    <p:extLst>
      <p:ext uri="{BB962C8B-B14F-4D97-AF65-F5344CB8AC3E}">
        <p14:creationId xmlns:p14="http://schemas.microsoft.com/office/powerpoint/2010/main" val="3457436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En el Juramento Hipocrático, el aspirante que pretendía ser admitido en el gremio médico debía prometer solemnemente durante su rito iniciático cumplir todas y cada una de las cláusulas que integran el texto.</a:t>
            </a:r>
          </a:p>
        </p:txBody>
      </p:sp>
    </p:spTree>
    <p:extLst>
      <p:ext uri="{BB962C8B-B14F-4D97-AF65-F5344CB8AC3E}">
        <p14:creationId xmlns:p14="http://schemas.microsoft.com/office/powerpoint/2010/main" val="4137668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Entre estas cláusulas, la tercera, cuarta y sexta contienen los preceptos relativos a la toma de decisiones médicas y su contenido. </a:t>
            </a:r>
          </a:p>
          <a:p>
            <a:pPr marL="0" indent="0" algn="just">
              <a:buNone/>
            </a:pPr>
            <a:r>
              <a:rPr lang="es-MX" dirty="0">
                <a:latin typeface="Times New Roman" panose="02020603050405020304" pitchFamily="18" charset="0"/>
                <a:cs typeface="Times New Roman" panose="02020603050405020304" pitchFamily="18" charset="0"/>
              </a:rPr>
              <a:t>La relación sanitaria se establece como una relación de autoridad, en la cual el médico decide lo mejor para el paciente, pero sin contar con su voluntad, y éste se halla en una posición pasiva de subordinación implícita al médico</a:t>
            </a:r>
          </a:p>
        </p:txBody>
      </p:sp>
    </p:spTree>
    <p:extLst>
      <p:ext uri="{BB962C8B-B14F-4D97-AF65-F5344CB8AC3E}">
        <p14:creationId xmlns:p14="http://schemas.microsoft.com/office/powerpoint/2010/main" val="3759628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Como resultado del advenimiento del positivismo, nace una nueva praxis de la medicina, con la aplicación del método científico a la experimentación y a la clínica, esto sucede a partir del siglo XIX y la </a:t>
            </a:r>
            <a:r>
              <a:rPr lang="es-MX" b="1" dirty="0">
                <a:latin typeface="Times New Roman" panose="02020603050405020304" pitchFamily="18" charset="0"/>
                <a:cs typeface="Times New Roman" panose="02020603050405020304" pitchFamily="18" charset="0"/>
              </a:rPr>
              <a:t>“medicina experimental impone su ley”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22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Con el advenimiento de nuevos paradigmas de atención a la salud y en el campo investigativo, en los que se observa un vertiginoso desarrollo de la ciencia y la tecnología, ha ocurrido un deterioro progresivo de los principios éticos en la sociedad.</a:t>
            </a:r>
          </a:p>
        </p:txBody>
      </p:sp>
    </p:spTree>
    <p:extLst>
      <p:ext uri="{BB962C8B-B14F-4D97-AF65-F5344CB8AC3E}">
        <p14:creationId xmlns:p14="http://schemas.microsoft.com/office/powerpoint/2010/main" val="3093409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Lo descrito conllevó que, desde el siglo XIX comenzaran a desarrollarse una serie de violaciones y trasgresiones a los más elementales derechos de los pacientes.</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latin typeface="Times New Roman" panose="02020603050405020304" pitchFamily="18" charset="0"/>
                <a:cs typeface="Times New Roman" panose="02020603050405020304" pitchFamily="18" charset="0"/>
              </a:rPr>
              <a:t>Las experiencias vividas por la población y el acervo cultural muestran la existencia de un abanico de casos ampliamente conocidos.</a:t>
            </a:r>
          </a:p>
        </p:txBody>
      </p:sp>
    </p:spTree>
    <p:extLst>
      <p:ext uri="{BB962C8B-B14F-4D97-AF65-F5344CB8AC3E}">
        <p14:creationId xmlns:p14="http://schemas.microsoft.com/office/powerpoint/2010/main" val="608057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Para mitigar lo descrito, se introdujo el </a:t>
            </a:r>
            <a:r>
              <a:rPr lang="es-MX" b="1" dirty="0">
                <a:latin typeface="Times New Roman" panose="02020603050405020304" pitchFamily="18" charset="0"/>
                <a:cs typeface="Times New Roman" panose="02020603050405020304" pitchFamily="18" charset="0"/>
              </a:rPr>
              <a:t>consentimiento informado en el campo de la medicina, como resultado de una propuesta jurídica,</a:t>
            </a:r>
            <a:r>
              <a:rPr lang="es-MX" dirty="0">
                <a:latin typeface="Times New Roman" panose="02020603050405020304" pitchFamily="18" charset="0"/>
                <a:cs typeface="Times New Roman" panose="02020603050405020304" pitchFamily="18" charset="0"/>
              </a:rPr>
              <a:t> la cual es la respuesta a una serie de acontecimientos poco deseables para el paciente en particular, pero que afectó a toda la humanidad, sobre todo en casos de investigación científica.</a:t>
            </a:r>
          </a:p>
        </p:txBody>
      </p:sp>
    </p:spTree>
    <p:extLst>
      <p:ext uri="{BB962C8B-B14F-4D97-AF65-F5344CB8AC3E}">
        <p14:creationId xmlns:p14="http://schemas.microsoft.com/office/powerpoint/2010/main" val="2909057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spcBef>
                <a:spcPts val="0"/>
              </a:spcBef>
              <a:buNone/>
            </a:pPr>
            <a:r>
              <a:rPr lang="es-MX" dirty="0">
                <a:latin typeface="Times New Roman" panose="02020603050405020304" pitchFamily="18" charset="0"/>
                <a:cs typeface="Times New Roman" panose="02020603050405020304" pitchFamily="18" charset="0"/>
              </a:rPr>
              <a:t>El consentimiento informado es la </a:t>
            </a:r>
            <a:r>
              <a:rPr lang="es-MX" b="1" dirty="0">
                <a:solidFill>
                  <a:srgbClr val="C00000"/>
                </a:solidFill>
                <a:latin typeface="Times New Roman" panose="02020603050405020304" pitchFamily="18" charset="0"/>
                <a:cs typeface="Times New Roman" panose="02020603050405020304" pitchFamily="18" charset="0"/>
              </a:rPr>
              <a:t>expresión más evidente del respeto a la autonomía de las personas,</a:t>
            </a:r>
            <a:r>
              <a:rPr lang="es-MX" dirty="0">
                <a:latin typeface="Times New Roman" panose="02020603050405020304" pitchFamily="18" charset="0"/>
                <a:cs typeface="Times New Roman" panose="02020603050405020304" pitchFamily="18" charset="0"/>
              </a:rPr>
              <a:t> el que </a:t>
            </a:r>
            <a:r>
              <a:rPr lang="es-MX" b="1" dirty="0">
                <a:solidFill>
                  <a:srgbClr val="C00000"/>
                </a:solidFill>
                <a:latin typeface="Times New Roman" panose="02020603050405020304" pitchFamily="18" charset="0"/>
                <a:cs typeface="Times New Roman" panose="02020603050405020304" pitchFamily="18" charset="0"/>
              </a:rPr>
              <a:t>constituye un derecho fundamental </a:t>
            </a:r>
            <a:r>
              <a:rPr lang="es-MX" dirty="0">
                <a:latin typeface="Times New Roman" panose="02020603050405020304" pitchFamily="18" charset="0"/>
                <a:cs typeface="Times New Roman" panose="02020603050405020304" pitchFamily="18" charset="0"/>
              </a:rPr>
              <a:t>tanto en la atención médica, como en la investigación científica en todas las áreas del conocimiento en las que se desarrollen estudios en los </a:t>
            </a:r>
            <a:r>
              <a:rPr lang="es-MX" dirty="0" err="1">
                <a:latin typeface="Times New Roman" panose="02020603050405020304" pitchFamily="18" charset="0"/>
                <a:cs typeface="Times New Roman" panose="02020603050405020304" pitchFamily="18" charset="0"/>
              </a:rPr>
              <a:t>qe</a:t>
            </a:r>
            <a:r>
              <a:rPr lang="es-MX" dirty="0">
                <a:latin typeface="Times New Roman" panose="02020603050405020304" pitchFamily="18" charset="0"/>
                <a:cs typeface="Times New Roman" panose="02020603050405020304" pitchFamily="18" charset="0"/>
              </a:rPr>
              <a:t> participen seres humanos.</a:t>
            </a:r>
          </a:p>
        </p:txBody>
      </p:sp>
    </p:spTree>
    <p:extLst>
      <p:ext uri="{BB962C8B-B14F-4D97-AF65-F5344CB8AC3E}">
        <p14:creationId xmlns:p14="http://schemas.microsoft.com/office/powerpoint/2010/main" val="2442965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Este derecho humano, es una de las más importantes aportaciones de la ciencia jurídica a la medicina y es considerado como un derecho humano fundamental, ya que es la mejor expresión del derecho a la libertad personal, a decidir por sí mismo en lo pertinente a la propia persona y a la propia vida y consecuencia de la auto disposición sobre el propio cuerpo.</a:t>
            </a:r>
          </a:p>
        </p:txBody>
      </p:sp>
    </p:spTree>
    <p:extLst>
      <p:ext uri="{BB962C8B-B14F-4D97-AF65-F5344CB8AC3E}">
        <p14:creationId xmlns:p14="http://schemas.microsoft.com/office/powerpoint/2010/main" val="3454159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No se trata tan sólo de un documento que acredita que el paciente ha sido informado debidamente, es preciso entender a éste como un proceso continuo que se da entre el profesional de la salud y el paciente.</a:t>
            </a:r>
          </a:p>
        </p:txBody>
      </p:sp>
    </p:spTree>
    <p:extLst>
      <p:ext uri="{BB962C8B-B14F-4D97-AF65-F5344CB8AC3E}">
        <p14:creationId xmlns:p14="http://schemas.microsoft.com/office/powerpoint/2010/main" val="1791722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Ésta es una figura que además fortalece la relación del binomio médico-paciente y se debe entender como un acto de respeto al paciente y de seguridad al médico. </a:t>
            </a:r>
          </a:p>
        </p:txBody>
      </p:sp>
    </p:spTree>
    <p:extLst>
      <p:ext uri="{BB962C8B-B14F-4D97-AF65-F5344CB8AC3E}">
        <p14:creationId xmlns:p14="http://schemas.microsoft.com/office/powerpoint/2010/main" val="412468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La información es parte de una relación médico paciente estrecha con comunicación abierta en ambos sentidos, de confianza y cooperación mutuas, en busca de un propósito común, el beneficio del paciente.  </a:t>
            </a:r>
          </a:p>
        </p:txBody>
      </p:sp>
    </p:spTree>
    <p:extLst>
      <p:ext uri="{BB962C8B-B14F-4D97-AF65-F5344CB8AC3E}">
        <p14:creationId xmlns:p14="http://schemas.microsoft.com/office/powerpoint/2010/main" val="1291915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Se puede definir al consentimiento informado como: </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solidFill>
                  <a:srgbClr val="C00000"/>
                </a:solidFill>
                <a:latin typeface="Times New Roman" panose="02020603050405020304" pitchFamily="18" charset="0"/>
                <a:cs typeface="Times New Roman" panose="02020603050405020304" pitchFamily="18" charset="0"/>
              </a:rPr>
              <a:t>“La facultad del enfermo válidamente informado y libre de coacción, para aceptar o no la atención médica que se le ofrezca o la participación en proyectos de investigación que se le propongan”.</a:t>
            </a:r>
            <a:r>
              <a:rPr lang="es-MX" dirty="0">
                <a:latin typeface="Times New Roman" panose="02020603050405020304" pitchFamily="18" charset="0"/>
                <a:cs typeface="Times New Roman" panose="02020603050405020304" pitchFamily="18" charset="0"/>
              </a:rPr>
              <a:t> </a:t>
            </a:r>
          </a:p>
          <a:p>
            <a:endParaRPr lang="es-MX" dirty="0"/>
          </a:p>
        </p:txBody>
      </p:sp>
    </p:spTree>
    <p:extLst>
      <p:ext uri="{BB962C8B-B14F-4D97-AF65-F5344CB8AC3E}">
        <p14:creationId xmlns:p14="http://schemas.microsoft.com/office/powerpoint/2010/main" val="2429373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El documento de consentimiento informado expresa que tanto el médico como los demás miembros del equipo de salud, le deben informar al paciente la naturaleza de la enfermedad que padece, los riesgos del procedimiento, intervención médica o quirúrgica a que debe ser sometido y la cual requiere…</a:t>
            </a:r>
          </a:p>
        </p:txBody>
      </p:sp>
    </p:spTree>
    <p:extLst>
      <p:ext uri="{BB962C8B-B14F-4D97-AF65-F5344CB8AC3E}">
        <p14:creationId xmlns:p14="http://schemas.microsoft.com/office/powerpoint/2010/main" val="3889854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Así como, las alternativas terapéuticas y los estudios que se le van a practicar, todo lo anterior en calidad y en cantidad suficientes, para que el paciente decida si está de acuerdo o no, con el protocolo de tratamiento y atención a su salud.</a:t>
            </a:r>
          </a:p>
        </p:txBody>
      </p:sp>
    </p:spTree>
    <p:extLst>
      <p:ext uri="{BB962C8B-B14F-4D97-AF65-F5344CB8AC3E}">
        <p14:creationId xmlns:p14="http://schemas.microsoft.com/office/powerpoint/2010/main" val="3733644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spcBef>
                <a:spcPts val="0"/>
              </a:spcBef>
              <a:buNone/>
            </a:pPr>
            <a:endParaRPr lang="es-MX"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En 1947 el Tribunal Internacional de Nuremberg, emitió el Código, donde se precisan los lineamientos que debe cumplir la investigación con individuos humanos.</a:t>
            </a: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Actualizado en 1964 en la Asamblea Médica Mundial, reunida en Helsinki.</a:t>
            </a:r>
          </a:p>
        </p:txBody>
      </p:sp>
    </p:spTree>
    <p:extLst>
      <p:ext uri="{BB962C8B-B14F-4D97-AF65-F5344CB8AC3E}">
        <p14:creationId xmlns:p14="http://schemas.microsoft.com/office/powerpoint/2010/main" val="810068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El consentimiento informado constituye un resguardo para los profesionales de la salud, documento que ampara que han informado debidamente al paciente y que este ha comprendido la información.</a:t>
            </a:r>
          </a:p>
        </p:txBody>
      </p:sp>
      <mc:AlternateContent xmlns:mc="http://schemas.openxmlformats.org/markup-compatibility/2006" xmlns:p14="http://schemas.microsoft.com/office/powerpoint/2010/main">
        <mc:Choice Requires="p14">
          <p:contentPart p14:bwMode="auto" r:id="rId2">
            <p14:nvContentPartPr>
              <p14:cNvPr id="5" name="4 Entrada de lápiz"/>
              <p14:cNvContentPartPr/>
              <p14:nvPr/>
            </p14:nvContentPartPr>
            <p14:xfrm>
              <a:off x="-2263196" y="4896505"/>
              <a:ext cx="360" cy="360"/>
            </p14:xfrm>
          </p:contentPart>
        </mc:Choice>
        <mc:Fallback xmlns="">
          <p:pic>
            <p:nvPicPr>
              <p:cNvPr id="5" name="4 Entrada de lápiz"/>
              <p:cNvPicPr/>
              <p:nvPr/>
            </p:nvPicPr>
            <p:blipFill>
              <a:blip r:embed="rId3"/>
              <a:stretch>
                <a:fillRect/>
              </a:stretch>
            </p:blipFill>
            <p:spPr>
              <a:xfrm>
                <a:off x="-2275076" y="4884625"/>
                <a:ext cx="24120" cy="24120"/>
              </a:xfrm>
              <a:prstGeom prst="rect">
                <a:avLst/>
              </a:prstGeom>
            </p:spPr>
          </p:pic>
        </mc:Fallback>
      </mc:AlternateContent>
    </p:spTree>
    <p:extLst>
      <p:ext uri="{BB962C8B-B14F-4D97-AF65-F5344CB8AC3E}">
        <p14:creationId xmlns:p14="http://schemas.microsoft.com/office/powerpoint/2010/main" val="1852699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El consentimiento informado constituye además una manifestación de actitud profesional responsable, sustentada en valores éticos, bioéticos y jurídicos por parte del personal de salud o de los investigadores, lo cual eleva la calidad de los servicios y garantiza el respeto a la dignidad y a la autonomía de las personas.</a:t>
            </a:r>
          </a:p>
        </p:txBody>
      </p:sp>
    </p:spTree>
    <p:extLst>
      <p:ext uri="{BB962C8B-B14F-4D97-AF65-F5344CB8AC3E}">
        <p14:creationId xmlns:p14="http://schemas.microsoft.com/office/powerpoint/2010/main" val="1291567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Debido a que los valores y objetivos de las personas varían, la mejor elección no siempre es la que prioriza a la salud, sino la que prioriza el máximo bienestar y la autonomía de acuerdo a los valores u objetivos de cada persona.</a:t>
            </a:r>
          </a:p>
        </p:txBody>
      </p:sp>
    </p:spTree>
    <p:extLst>
      <p:ext uri="{BB962C8B-B14F-4D97-AF65-F5344CB8AC3E}">
        <p14:creationId xmlns:p14="http://schemas.microsoft.com/office/powerpoint/2010/main" val="2533628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b="1" dirty="0">
                <a:latin typeface="Times New Roman" panose="02020603050405020304" pitchFamily="18" charset="0"/>
                <a:cs typeface="Times New Roman" panose="02020603050405020304" pitchFamily="18" charset="0"/>
              </a:rPr>
              <a:t>Ejemplos: </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b="1" dirty="0">
                <a:solidFill>
                  <a:srgbClr val="C00000"/>
                </a:solidFill>
                <a:latin typeface="Times New Roman" panose="02020603050405020304" pitchFamily="18" charset="0"/>
                <a:cs typeface="Times New Roman" panose="02020603050405020304" pitchFamily="18" charset="0"/>
              </a:rPr>
              <a:t>Religión VS enfoque intercultural del cuidado: </a:t>
            </a:r>
            <a:r>
              <a:rPr lang="es-MX" dirty="0">
                <a:latin typeface="Times New Roman" panose="02020603050405020304" pitchFamily="18" charset="0"/>
                <a:cs typeface="Times New Roman" panose="02020603050405020304" pitchFamily="18" charset="0"/>
              </a:rPr>
              <a:t>Testigos de </a:t>
            </a:r>
            <a:r>
              <a:rPr lang="es-MX" dirty="0" err="1">
                <a:latin typeface="Times New Roman" panose="02020603050405020304" pitchFamily="18" charset="0"/>
                <a:cs typeface="Times New Roman" panose="02020603050405020304" pitchFamily="18" charset="0"/>
              </a:rPr>
              <a:t>Jehova</a:t>
            </a:r>
            <a:r>
              <a:rPr lang="es-MX" dirty="0">
                <a:latin typeface="Times New Roman" panose="02020603050405020304" pitchFamily="18" charset="0"/>
                <a:cs typeface="Times New Roman" panose="02020603050405020304" pitchFamily="18" charset="0"/>
              </a:rPr>
              <a:t>, Judíos, Católicos, Musulmanes, Shuar, Achuar y otras.</a:t>
            </a:r>
          </a:p>
        </p:txBody>
      </p:sp>
    </p:spTree>
    <p:extLst>
      <p:ext uri="{BB962C8B-B14F-4D97-AF65-F5344CB8AC3E}">
        <p14:creationId xmlns:p14="http://schemas.microsoft.com/office/powerpoint/2010/main" val="1991524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Por lo tanto, hoy no es el médico el único que decide la mejor alternativa, sino el propio paciente, al que eventualmente podemos orientar “respetuosamente”.</a:t>
            </a:r>
          </a:p>
        </p:txBody>
      </p:sp>
    </p:spTree>
    <p:extLst>
      <p:ext uri="{BB962C8B-B14F-4D97-AF65-F5344CB8AC3E}">
        <p14:creationId xmlns:p14="http://schemas.microsoft.com/office/powerpoint/2010/main" val="2728688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p:txBody>
      </p:sp>
    </p:spTree>
    <p:extLst>
      <p:ext uri="{BB962C8B-B14F-4D97-AF65-F5344CB8AC3E}">
        <p14:creationId xmlns:p14="http://schemas.microsoft.com/office/powerpoint/2010/main" val="38981460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solidFill>
                <a:srgbClr val="C00000"/>
              </a:solidFill>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derecho a la información: </a:t>
            </a:r>
          </a:p>
          <a:p>
            <a:pPr marL="0" algn="just">
              <a:spcBef>
                <a:spcPts val="0"/>
              </a:spcBef>
              <a:buFont typeface="Wingdings" panose="05000000000000000000" pitchFamily="2" charset="2"/>
              <a:buChar char="§"/>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Esta debe ser clara, veraz, suficiente, oportuna y objetiva acerca de todo lo relativo al proceso de atención, principalmente el diagnóstico, tratamiento y pronóstico del padecimiento.</a:t>
            </a:r>
          </a:p>
        </p:txBody>
      </p:sp>
    </p:spTree>
    <p:extLst>
      <p:ext uri="{BB962C8B-B14F-4D97-AF65-F5344CB8AC3E}">
        <p14:creationId xmlns:p14="http://schemas.microsoft.com/office/powerpoint/2010/main" val="1222206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derecho a la información: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Además, es importante dar a conocer los riesgos, los beneficios físicos o emocionales, la duración y las alternativas, “si las hubiera”.  </a:t>
            </a:r>
          </a:p>
        </p:txBody>
      </p:sp>
    </p:spTree>
    <p:extLst>
      <p:ext uri="{BB962C8B-B14F-4D97-AF65-F5344CB8AC3E}">
        <p14:creationId xmlns:p14="http://schemas.microsoft.com/office/powerpoint/2010/main" val="39730776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derecho a la información: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Este proceso, incluye comprobar si el paciente “ha entendido la información proporcionada”, propiciar que realice preguntas, dar respuesta a éstas y asesorar en caso de que sea solicitado.</a:t>
            </a:r>
          </a:p>
        </p:txBody>
      </p:sp>
    </p:spTree>
    <p:extLst>
      <p:ext uri="{BB962C8B-B14F-4D97-AF65-F5344CB8AC3E}">
        <p14:creationId xmlns:p14="http://schemas.microsoft.com/office/powerpoint/2010/main" val="24504300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manejo de los datos: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Los datos deben darse a personas competentes en términos legales, de edad y con capacidad mental para su comprensión.</a:t>
            </a:r>
          </a:p>
        </p:txBody>
      </p:sp>
    </p:spTree>
    <p:extLst>
      <p:ext uri="{BB962C8B-B14F-4D97-AF65-F5344CB8AC3E}">
        <p14:creationId xmlns:p14="http://schemas.microsoft.com/office/powerpoint/2010/main" val="220760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spcBef>
                <a:spcPts val="0"/>
              </a:spcBef>
              <a:buNone/>
            </a:pPr>
            <a:endParaRPr lang="es-MX"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Han sido sujetas a revisión y enmiendas por la misma Asamblea, en Tokio en 1975, Venecia en 1983, Hong Kong en 1989, Somerset West en 1996 y Edimburgo, Escocia en 2000.</a:t>
            </a:r>
          </a:p>
        </p:txBody>
      </p:sp>
    </p:spTree>
    <p:extLst>
      <p:ext uri="{BB962C8B-B14F-4D97-AF65-F5344CB8AC3E}">
        <p14:creationId xmlns:p14="http://schemas.microsoft.com/office/powerpoint/2010/main" val="1179478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manejo de los datos: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En el caso de personas incompetentes por limitaciones en la conciencia, raciocinio o inteligencia; es necesario conseguir la autorización de un representante legal. </a:t>
            </a:r>
          </a:p>
        </p:txBody>
      </p:sp>
    </p:spTree>
    <p:extLst>
      <p:ext uri="{BB962C8B-B14F-4D97-AF65-F5344CB8AC3E}">
        <p14:creationId xmlns:p14="http://schemas.microsoft.com/office/powerpoint/2010/main" val="2073790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El manejo de los datos: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Sin embargo, siempre que sea posible, es deseable tener el asentimiento del paciente; es preciso establecer problemas sobre todo de salud mental.</a:t>
            </a:r>
          </a:p>
        </p:txBody>
      </p:sp>
    </p:spTree>
    <p:extLst>
      <p:ext uri="{BB962C8B-B14F-4D97-AF65-F5344CB8AC3E}">
        <p14:creationId xmlns:p14="http://schemas.microsoft.com/office/powerpoint/2010/main" val="37827359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Libertad de elección: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Posterior a que el paciente ha sido informado adecuadamente, este tiene la posibilidad de otorgar o no su consentimiento, para que se lleven a cabo los procedimientos. </a:t>
            </a:r>
          </a:p>
        </p:txBody>
      </p:sp>
    </p:spTree>
    <p:extLst>
      <p:ext uri="{BB962C8B-B14F-4D97-AF65-F5344CB8AC3E}">
        <p14:creationId xmlns:p14="http://schemas.microsoft.com/office/powerpoint/2010/main" val="14250848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Partes que conforman el consentimiento informado:</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marL="0" indent="0" algn="just">
              <a:spcBef>
                <a:spcPts val="0"/>
              </a:spcBef>
              <a:buNone/>
            </a:pPr>
            <a:r>
              <a:rPr lang="es-MX" b="1" dirty="0">
                <a:latin typeface="Times New Roman" panose="02020603050405020304" pitchFamily="18" charset="0"/>
                <a:cs typeface="Times New Roman" panose="02020603050405020304" pitchFamily="18" charset="0"/>
              </a:rPr>
              <a:t>Libertad de elección: </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Es importante privilegiar la autonomía y establecer las condiciones necesarias para que el paciente pueda ejercer su derecho a decidir.</a:t>
            </a:r>
          </a:p>
        </p:txBody>
      </p:sp>
    </p:spTree>
    <p:extLst>
      <p:ext uri="{BB962C8B-B14F-4D97-AF65-F5344CB8AC3E}">
        <p14:creationId xmlns:p14="http://schemas.microsoft.com/office/powerpoint/2010/main" val="2708759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Cuando se trata de un procedimiento de </a:t>
            </a:r>
            <a:r>
              <a:rPr lang="es-MX" b="1" dirty="0">
                <a:latin typeface="Times New Roman" panose="02020603050405020304" pitchFamily="18" charset="0"/>
                <a:cs typeface="Times New Roman" panose="02020603050405020304" pitchFamily="18" charset="0"/>
              </a:rPr>
              <a:t>riesgo mayor al mínimo</a:t>
            </a:r>
            <a:r>
              <a:rPr lang="es-MX" dirty="0">
                <a:latin typeface="Times New Roman" panose="02020603050405020304" pitchFamily="18" charset="0"/>
                <a:cs typeface="Times New Roman" panose="02020603050405020304" pitchFamily="18" charset="0"/>
              </a:rPr>
              <a:t>, el consentimiento debe ser expresado y comprobado por escrito, mediante un “formulario específico”, firmado y que será parte del expediente clínico. </a:t>
            </a:r>
          </a:p>
        </p:txBody>
      </p:sp>
    </p:spTree>
    <p:extLst>
      <p:ext uri="{BB962C8B-B14F-4D97-AF65-F5344CB8AC3E}">
        <p14:creationId xmlns:p14="http://schemas.microsoft.com/office/powerpoint/2010/main" val="19254992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spcBef>
                <a:spcPts val="0"/>
              </a:spcBef>
              <a:buNone/>
            </a:pPr>
            <a:r>
              <a:rPr lang="es-MX" b="1" dirty="0">
                <a:latin typeface="Times New Roman" panose="02020603050405020304" pitchFamily="18" charset="0"/>
                <a:cs typeface="Times New Roman" panose="02020603050405020304" pitchFamily="18" charset="0"/>
              </a:rPr>
              <a:t>En estos casos, el paciente podrá:</a:t>
            </a:r>
          </a:p>
          <a:p>
            <a:pPr marL="0" indent="0">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Aceptar o rechazar los procedimientos propuestos que le ocasionen dolor, sufrimiento, que afecten su comprensión o concepto de calidad de su vida, su dignidad, filosofía religiosa. </a:t>
            </a:r>
          </a:p>
        </p:txBody>
      </p:sp>
    </p:spTree>
    <p:extLst>
      <p:ext uri="{BB962C8B-B14F-4D97-AF65-F5344CB8AC3E}">
        <p14:creationId xmlns:p14="http://schemas.microsoft.com/office/powerpoint/2010/main" val="4223558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spcBef>
                <a:spcPts val="0"/>
              </a:spcBef>
              <a:buNone/>
            </a:pPr>
            <a:r>
              <a:rPr lang="es-MX" b="1" dirty="0">
                <a:latin typeface="Times New Roman" panose="02020603050405020304" pitchFamily="18" charset="0"/>
                <a:cs typeface="Times New Roman" panose="02020603050405020304" pitchFamily="18" charset="0"/>
              </a:rPr>
              <a:t>En estos casos, el paciente podrá:</a:t>
            </a:r>
          </a:p>
          <a:p>
            <a:pPr marL="0" indent="0">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Solicitar no ser sometido a riesgos. Cuando el riesgo sea importante, si es posible, se le deberá ofrecer al paciente más de una opción terapéutica y solicitarle su consentimiento en forma implícita o explícita, oral o escrita.</a:t>
            </a:r>
          </a:p>
        </p:txBody>
      </p:sp>
    </p:spTree>
    <p:extLst>
      <p:ext uri="{BB962C8B-B14F-4D97-AF65-F5344CB8AC3E}">
        <p14:creationId xmlns:p14="http://schemas.microsoft.com/office/powerpoint/2010/main" val="3403011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spcBef>
                <a:spcPts val="0"/>
              </a:spcBef>
              <a:buNone/>
            </a:pPr>
            <a:r>
              <a:rPr lang="es-MX" b="1" dirty="0">
                <a:latin typeface="Times New Roman" panose="02020603050405020304" pitchFamily="18" charset="0"/>
                <a:cs typeface="Times New Roman" panose="02020603050405020304" pitchFamily="18" charset="0"/>
              </a:rPr>
              <a:t>En estos casos, el paciente podrá:</a:t>
            </a:r>
          </a:p>
          <a:p>
            <a:pPr marL="0" indent="0">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Después de haberse cerciorado que el paciente comprendió la información recibida, incluyendo recomendaciones, de forma obligatoria, este deberá emitir su aceptación en forma libre y sin coacción. Si no le quedó claro, el paciente tiene derecho a hacer las preguntas que considere necesarias, antes de autorizar o no. </a:t>
            </a:r>
          </a:p>
        </p:txBody>
      </p:sp>
    </p:spTree>
    <p:extLst>
      <p:ext uri="{BB962C8B-B14F-4D97-AF65-F5344CB8AC3E}">
        <p14:creationId xmlns:p14="http://schemas.microsoft.com/office/powerpoint/2010/main" val="35839407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 </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Como parte del derecho a la información, el paciente tiene el derecho de conocer la reglamentación y normatividad de los establecimientos de salud y en particular de los hospitales donde va a recibir atención, aplicables a su conducta como paciente. </a:t>
            </a:r>
          </a:p>
        </p:txBody>
      </p:sp>
    </p:spTree>
    <p:extLst>
      <p:ext uri="{BB962C8B-B14F-4D97-AF65-F5344CB8AC3E}">
        <p14:creationId xmlns:p14="http://schemas.microsoft.com/office/powerpoint/2010/main" val="2774463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 </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Si no lo sabe debe ser informado, acerca de quién es el médico responsable de su atención. </a:t>
            </a:r>
          </a:p>
        </p:txBody>
      </p:sp>
    </p:spTree>
    <p:extLst>
      <p:ext uri="{BB962C8B-B14F-4D97-AF65-F5344CB8AC3E}">
        <p14:creationId xmlns:p14="http://schemas.microsoft.com/office/powerpoint/2010/main" val="167797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lgn="just">
              <a:spcBef>
                <a:spcPts val="0"/>
              </a:spcBef>
              <a:buNone/>
            </a:pPr>
            <a:endParaRPr lang="es-MX" dirty="0">
              <a:latin typeface="Times New Roman" panose="02020603050405020304" pitchFamily="18" charset="0"/>
              <a:cs typeface="Times New Roman" panose="02020603050405020304" pitchFamily="18" charset="0"/>
            </a:endParaRPr>
          </a:p>
          <a:p>
            <a:pPr marL="0" indent="0" algn="just">
              <a:spcBef>
                <a:spcPts val="0"/>
              </a:spcBef>
              <a:buNone/>
            </a:pPr>
            <a:r>
              <a:rPr lang="es-MX" dirty="0">
                <a:latin typeface="Times New Roman" panose="02020603050405020304" pitchFamily="18" charset="0"/>
                <a:cs typeface="Times New Roman" panose="02020603050405020304" pitchFamily="18" charset="0"/>
              </a:rPr>
              <a:t>La Comisión Nacional de Arbitraje Médico presentó siete Recomendaciones para Mejorar la Práctica de la Medicina, todas ellas con un profundo sentido ético, mismas que se enuncian a continuación:</a:t>
            </a:r>
          </a:p>
        </p:txBody>
      </p:sp>
    </p:spTree>
    <p:extLst>
      <p:ext uri="{BB962C8B-B14F-4D97-AF65-F5344CB8AC3E}">
        <p14:creationId xmlns:p14="http://schemas.microsoft.com/office/powerpoint/2010/main" val="36165582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 </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Ser informado con veracidad, claridad, suficiencia y objetividad, de todo lo relativo al proceso de su atención y particularmente lo relacionado con el programa de estudio y tratamiento, con el diagnóstico presuntivo o definitivo; así como del pronóstico de su padecimiento. </a:t>
            </a:r>
          </a:p>
        </p:txBody>
      </p:sp>
    </p:spTree>
    <p:extLst>
      <p:ext uri="{BB962C8B-B14F-4D97-AF65-F5344CB8AC3E}">
        <p14:creationId xmlns:p14="http://schemas.microsoft.com/office/powerpoint/2010/main" val="3165185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 </a:t>
            </a:r>
          </a:p>
          <a:p>
            <a:pPr marL="0" indent="0" algn="just">
              <a:spcBef>
                <a:spcPts val="0"/>
              </a:spcBef>
              <a:buNone/>
            </a:pPr>
            <a:endParaRPr lang="es-MX"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El médico debe verificar  que el paciente haya comprendido la información que se le proporcionó. </a:t>
            </a:r>
          </a:p>
        </p:txBody>
      </p:sp>
    </p:spTree>
    <p:extLst>
      <p:ext uri="{BB962C8B-B14F-4D97-AF65-F5344CB8AC3E}">
        <p14:creationId xmlns:p14="http://schemas.microsoft.com/office/powerpoint/2010/main" val="40585766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fontScale="85000" lnSpcReduction="20000"/>
          </a:bodyPr>
          <a:lstStyle/>
          <a:p>
            <a:pPr marL="0" indent="0" algn="just">
              <a:spcBef>
                <a:spcPts val="0"/>
              </a:spcBef>
              <a:buNone/>
            </a:pPr>
            <a:r>
              <a:rPr lang="es-MX" sz="3800" b="1" dirty="0">
                <a:latin typeface="Times New Roman" panose="02020603050405020304" pitchFamily="18" charset="0"/>
                <a:cs typeface="Times New Roman" panose="02020603050405020304" pitchFamily="18" charset="0"/>
              </a:rPr>
              <a:t>El consentimiento informado incluye los siguientes conceptos:</a:t>
            </a:r>
          </a:p>
          <a:p>
            <a:pPr marL="0" indent="0" algn="just">
              <a:spcBef>
                <a:spcPts val="0"/>
              </a:spcBef>
              <a:buNone/>
            </a:pPr>
            <a:endParaRPr lang="es-MX" sz="3800"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800" dirty="0">
                <a:latin typeface="Times New Roman" panose="02020603050405020304" pitchFamily="18" charset="0"/>
                <a:cs typeface="Times New Roman" panose="02020603050405020304" pitchFamily="18" charset="0"/>
              </a:rPr>
              <a:t>Que previamente a la realización de cualquier procedimiento o tratamiento, se le informe sobre el mismo, </a:t>
            </a:r>
            <a:r>
              <a:rPr lang="es-MX" sz="3800" dirty="0">
                <a:solidFill>
                  <a:srgbClr val="C00000"/>
                </a:solidFill>
                <a:latin typeface="Times New Roman" panose="02020603050405020304" pitchFamily="18" charset="0"/>
                <a:cs typeface="Times New Roman" panose="02020603050405020304" pitchFamily="18" charset="0"/>
              </a:rPr>
              <a:t>incluyendo los beneficios que se espera lograr, las molestias que le ocasionará, los riesgos  significativos asociados, posibilidad de complicaciones y consecuencias adversas, así como la duración de las discapacidades que pudieran ocurrir. </a:t>
            </a:r>
          </a:p>
          <a:p>
            <a:endParaRPr lang="es-MX" dirty="0"/>
          </a:p>
        </p:txBody>
      </p:sp>
    </p:spTree>
    <p:extLst>
      <p:ext uri="{BB962C8B-B14F-4D97-AF65-F5344CB8AC3E}">
        <p14:creationId xmlns:p14="http://schemas.microsoft.com/office/powerpoint/2010/main" val="24999928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a:t>
            </a:r>
          </a:p>
          <a:p>
            <a:pPr marL="0" indent="0" algn="just">
              <a:spcBef>
                <a:spcPts val="0"/>
              </a:spcBef>
              <a:buNone/>
            </a:pPr>
            <a:r>
              <a:rPr lang="es-MX" b="1" dirty="0">
                <a:latin typeface="Times New Roman" panose="02020603050405020304" pitchFamily="18" charset="0"/>
                <a:cs typeface="Times New Roman" panose="02020603050405020304" pitchFamily="18" charset="0"/>
              </a:rPr>
              <a:t> </a:t>
            </a:r>
          </a:p>
          <a:p>
            <a:pPr marL="0" algn="just">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Conocer las expectativas de curación, control, mejoría o paliación de su enfermedad. </a:t>
            </a:r>
          </a:p>
          <a:p>
            <a:endParaRPr lang="es-MX" dirty="0"/>
          </a:p>
        </p:txBody>
      </p:sp>
    </p:spTree>
    <p:extLst>
      <p:ext uri="{BB962C8B-B14F-4D97-AF65-F5344CB8AC3E}">
        <p14:creationId xmlns:p14="http://schemas.microsoft.com/office/powerpoint/2010/main" val="29772327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a:t>
            </a:r>
          </a:p>
          <a:p>
            <a:pPr marL="0" indent="0" algn="just">
              <a:spcBef>
                <a:spcPts val="0"/>
              </a:spcBef>
              <a:buNone/>
            </a:pPr>
            <a:r>
              <a:rPr lang="es-MX" b="1" dirty="0">
                <a:latin typeface="Times New Roman" panose="02020603050405020304" pitchFamily="18" charset="0"/>
                <a:cs typeface="Times New Roman" panose="02020603050405020304" pitchFamily="18" charset="0"/>
              </a:rPr>
              <a:t> </a:t>
            </a:r>
          </a:p>
          <a:p>
            <a:pPr marL="0"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Ser asesorado y que se le otorgue más información cuando la solicite. </a:t>
            </a:r>
          </a:p>
        </p:txBody>
      </p:sp>
    </p:spTree>
    <p:extLst>
      <p:ext uri="{BB962C8B-B14F-4D97-AF65-F5344CB8AC3E}">
        <p14:creationId xmlns:p14="http://schemas.microsoft.com/office/powerpoint/2010/main" val="25336903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a:t>
            </a:r>
          </a:p>
          <a:p>
            <a:pPr marL="0" indent="0" algn="just">
              <a:spcBef>
                <a:spcPts val="0"/>
              </a:spcBef>
              <a:buNone/>
            </a:pPr>
            <a:r>
              <a:rPr lang="es-MX" b="1" dirty="0">
                <a:latin typeface="Times New Roman" panose="02020603050405020304" pitchFamily="18" charset="0"/>
                <a:cs typeface="Times New Roman" panose="02020603050405020304" pitchFamily="18" charset="0"/>
              </a:rPr>
              <a:t> </a:t>
            </a:r>
          </a:p>
          <a:p>
            <a:pPr marL="0"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Conocer los riesgos de tipo físico, emocional o de otra índole, así como los beneficios esperados, de los proyectos de investigación en que se le proponga participar. </a:t>
            </a:r>
          </a:p>
        </p:txBody>
      </p:sp>
    </p:spTree>
    <p:extLst>
      <p:ext uri="{BB962C8B-B14F-4D97-AF65-F5344CB8AC3E}">
        <p14:creationId xmlns:p14="http://schemas.microsoft.com/office/powerpoint/2010/main" val="40050835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b="1" dirty="0">
                <a:latin typeface="Times New Roman" panose="02020603050405020304" pitchFamily="18" charset="0"/>
                <a:cs typeface="Times New Roman" panose="02020603050405020304" pitchFamily="18" charset="0"/>
              </a:rPr>
              <a:t>El consentimiento informado incluye los siguientes conceptos:</a:t>
            </a:r>
          </a:p>
          <a:p>
            <a:pPr marL="0" indent="0" algn="just">
              <a:spcBef>
                <a:spcPts val="0"/>
              </a:spcBef>
              <a:buNone/>
            </a:pPr>
            <a:r>
              <a:rPr lang="es-MX" b="1" dirty="0">
                <a:latin typeface="Times New Roman" panose="02020603050405020304" pitchFamily="18" charset="0"/>
                <a:cs typeface="Times New Roman" panose="02020603050405020304" pitchFamily="18" charset="0"/>
              </a:rPr>
              <a:t> </a:t>
            </a:r>
          </a:p>
          <a:p>
            <a:pPr marL="0"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Que se dé respuesta a sus preguntas y se aclaren sus dudas.</a:t>
            </a:r>
          </a:p>
          <a:p>
            <a:endParaRPr lang="es-MX" dirty="0"/>
          </a:p>
        </p:txBody>
      </p:sp>
    </p:spTree>
    <p:extLst>
      <p:ext uri="{BB962C8B-B14F-4D97-AF65-F5344CB8AC3E}">
        <p14:creationId xmlns:p14="http://schemas.microsoft.com/office/powerpoint/2010/main" val="37612789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MX" dirty="0">
                <a:latin typeface="Times New Roman" panose="02020603050405020304" pitchFamily="18" charset="0"/>
                <a:cs typeface="Times New Roman" panose="02020603050405020304" pitchFamily="18" charset="0"/>
              </a:rPr>
              <a:t>Situaciones en que se requiere el consentimiento informado escrito, de acuerdo con el Acuerdo Ministerial 005 del 01 de agosto de 2022, en Ecuador</a:t>
            </a:r>
          </a:p>
        </p:txBody>
      </p:sp>
    </p:spTree>
    <p:extLst>
      <p:ext uri="{BB962C8B-B14F-4D97-AF65-F5344CB8AC3E}">
        <p14:creationId xmlns:p14="http://schemas.microsoft.com/office/powerpoint/2010/main" val="25569366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Intervenciones quirúrgicas</a:t>
            </a:r>
          </a:p>
          <a:p>
            <a:pPr marL="0" indent="0" algn="just">
              <a:spcBef>
                <a:spcPts val="0"/>
              </a:spcBef>
              <a:buNone/>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vaya a ser sometida a una intervención quirúrgica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consentimiento informado debe incluir información sobre la naturaleza de la intervención, los riesgos y beneficios potenciales, y las alternativas disponibles.</a:t>
            </a:r>
          </a:p>
        </p:txBody>
      </p:sp>
    </p:spTree>
    <p:extLst>
      <p:ext uri="{BB962C8B-B14F-4D97-AF65-F5344CB8AC3E}">
        <p14:creationId xmlns:p14="http://schemas.microsoft.com/office/powerpoint/2010/main" val="32234366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Procedimientos invasivos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vaya a ser sometida a un procedimiento invasivo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que debe incluir información sobre la naturaleza del procedimiento, los riesgos y beneficios potenciales, y las alternativas disponibles.</a:t>
            </a:r>
          </a:p>
        </p:txBody>
      </p:sp>
    </p:spTree>
    <p:extLst>
      <p:ext uri="{BB962C8B-B14F-4D97-AF65-F5344CB8AC3E}">
        <p14:creationId xmlns:p14="http://schemas.microsoft.com/office/powerpoint/2010/main" val="223486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spcBef>
                <a:spcPts val="0"/>
              </a:spcBef>
              <a:buNone/>
            </a:pPr>
            <a:endParaRPr lang="es-MX" b="1" dirty="0">
              <a:solidFill>
                <a:srgbClr val="C00000"/>
              </a:solidFill>
              <a:latin typeface="Times New Roman" panose="02020603050405020304" pitchFamily="18" charset="0"/>
              <a:cs typeface="Times New Roman" panose="02020603050405020304" pitchFamily="18" charset="0"/>
            </a:endParaRPr>
          </a:p>
          <a:p>
            <a:pPr marL="0">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Relación médico-paciente respetuosa, donde se indican elementos como la oportunidad de la atención, comunicación adecuada, confidencialidad e información sobre el pronóstico. </a:t>
            </a:r>
          </a:p>
        </p:txBody>
      </p:sp>
    </p:spTree>
    <p:extLst>
      <p:ext uri="{BB962C8B-B14F-4D97-AF65-F5344CB8AC3E}">
        <p14:creationId xmlns:p14="http://schemas.microsoft.com/office/powerpoint/2010/main" val="28770118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Ensayos clínicos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desee participar en un ensayo clínico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consentimiento informado debe incluir información sobre el propósito del ensayo, los riesgos y beneficios potenciales, y los derechos de los participantes.</a:t>
            </a:r>
          </a:p>
        </p:txBody>
      </p:sp>
    </p:spTree>
    <p:extLst>
      <p:ext uri="{BB962C8B-B14F-4D97-AF65-F5344CB8AC3E}">
        <p14:creationId xmlns:p14="http://schemas.microsoft.com/office/powerpoint/2010/main" val="14867606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fontScale="92500"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Investigación con seres humanos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desee participar en una investigación con seres humanos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consentimiento informado debe incluir información sobre el propósito de la investigación, los riesgos y beneficios potenciales, y los derechos de los participantes.</a:t>
            </a:r>
          </a:p>
        </p:txBody>
      </p:sp>
    </p:spTree>
    <p:extLst>
      <p:ext uri="{BB962C8B-B14F-4D97-AF65-F5344CB8AC3E}">
        <p14:creationId xmlns:p14="http://schemas.microsoft.com/office/powerpoint/2010/main" val="756401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Donación de órganos y tejidos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desee donar órganos o tejidos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consentimiento informado debe incluir información sobre el proceso de donación, los riesgos y beneficios potenciales, y las alternativas disponibles.</a:t>
            </a:r>
          </a:p>
        </p:txBody>
      </p:sp>
    </p:spTree>
    <p:extLst>
      <p:ext uri="{BB962C8B-B14F-4D97-AF65-F5344CB8AC3E}">
        <p14:creationId xmlns:p14="http://schemas.microsoft.com/office/powerpoint/2010/main" val="567379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Tratamientos psiquiátricos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Toda persona que vaya a recibir tratamiento psiquiátrico debe otorgar su consentimiento informado por escrito.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consentimiento informado debe incluir información sobre la naturaleza del tratamiento, los riesgos y beneficios potenciales, y las alternativas disponibles.</a:t>
            </a:r>
          </a:p>
        </p:txBody>
      </p:sp>
    </p:spTree>
    <p:extLst>
      <p:ext uri="{BB962C8B-B14F-4D97-AF65-F5344CB8AC3E}">
        <p14:creationId xmlns:p14="http://schemas.microsoft.com/office/powerpoint/2010/main" val="18455117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Atención a menores de edad</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En el caso de menores de edad, el consentimiento informado debe ser otorgado por sus padres o representantes legales. </a:t>
            </a:r>
          </a:p>
          <a:p>
            <a:pPr algn="just">
              <a:spcBef>
                <a:spcPts val="0"/>
              </a:spcBef>
              <a:buFont typeface="Wingdings" panose="05000000000000000000" pitchFamily="2" charset="2"/>
              <a:buChar char="§"/>
            </a:pPr>
            <a:endParaRPr lang="es-ES"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Sin embargo, el menor de edad debe ser informado sobre la intervención o procedimiento y tener la oportunidad de expresar su opinión.</a:t>
            </a:r>
          </a:p>
        </p:txBody>
      </p:sp>
    </p:spTree>
    <p:extLst>
      <p:ext uri="{BB962C8B-B14F-4D97-AF65-F5344CB8AC3E}">
        <p14:creationId xmlns:p14="http://schemas.microsoft.com/office/powerpoint/2010/main" val="10890318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Otras situaciones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El Acuerdo Ministerial 005 también establece que el consentimiento informado escrito puede ser requerido en otras situaciones, a discreción del médico o del equipo de salud.</a:t>
            </a:r>
          </a:p>
        </p:txBody>
      </p:sp>
    </p:spTree>
    <p:extLst>
      <p:ext uri="{BB962C8B-B14F-4D97-AF65-F5344CB8AC3E}">
        <p14:creationId xmlns:p14="http://schemas.microsoft.com/office/powerpoint/2010/main" val="32478483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a:xfrm>
            <a:off x="457200" y="1600200"/>
            <a:ext cx="8229600" cy="4983162"/>
          </a:xfrm>
        </p:spPr>
        <p:txBody>
          <a:bodyPr>
            <a:normAutofit fontScale="92500"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Otras situaciones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Hospitalización de pacientes psiquiátricos, por urgencia, peligro de quienes viven con él y riesgo de suicidio, entre otros.</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Intervenciones quirúrgicas.</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Procedimientos para el control de la fertilidad.</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Participación en protocolos de investigación.</a:t>
            </a: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Procedimientos diagnósticos o terapéuticos que impliquen riesgos físicos, emocionales o morales.</a:t>
            </a:r>
          </a:p>
          <a:p>
            <a:pPr algn="just">
              <a:spcBef>
                <a:spcPts val="0"/>
              </a:spcBef>
              <a:buFont typeface="Wingdings" panose="05000000000000000000" pitchFamily="2" charset="2"/>
              <a:buChar char="§"/>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2835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a:xfrm>
            <a:off x="457200" y="1600200"/>
            <a:ext cx="8229600" cy="4983162"/>
          </a:xfrm>
        </p:spPr>
        <p:txBody>
          <a:bodyPr>
            <a:normAutofit/>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Otras situaciones</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Procedimientos invasivos.</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Procedimientos que produzcan dolor físico o emocional.</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Procedimientos socialmente invasivos y que provoquen exclusión o estigmatización.</a:t>
            </a:r>
          </a:p>
          <a:p>
            <a:pPr algn="just">
              <a:spcBef>
                <a:spcPts val="0"/>
              </a:spcBef>
              <a:buFont typeface="Wingdings" panose="05000000000000000000" pitchFamily="2" charset="2"/>
              <a:buChar char="§"/>
            </a:pPr>
            <a:endParaRPr lang="es-MX"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59637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lnSpcReduction="10000"/>
          </a:bodyPr>
          <a:lstStyle/>
          <a:p>
            <a:pPr marL="0" indent="0" algn="just">
              <a:spcBef>
                <a:spcPts val="0"/>
              </a:spcBef>
              <a:buNone/>
            </a:pPr>
            <a:r>
              <a:rPr lang="es-ES" b="1" dirty="0">
                <a:latin typeface="Times New Roman" panose="02020603050405020304" pitchFamily="18" charset="0"/>
                <a:cs typeface="Times New Roman" panose="02020603050405020304" pitchFamily="18" charset="0"/>
              </a:rPr>
              <a:t>Requisitos del consentimiento informado escrito. </a:t>
            </a:r>
            <a:r>
              <a:rPr lang="es-ES" b="1" dirty="0">
                <a:solidFill>
                  <a:srgbClr val="C00000"/>
                </a:solidFill>
                <a:latin typeface="Times New Roman" panose="02020603050405020304" pitchFamily="18" charset="0"/>
                <a:cs typeface="Times New Roman" panose="02020603050405020304" pitchFamily="18" charset="0"/>
              </a:rPr>
              <a:t>Este deber: </a:t>
            </a:r>
          </a:p>
          <a:p>
            <a:pPr marL="0" indent="0" algn="just">
              <a:spcBef>
                <a:spcPts val="0"/>
              </a:spcBef>
              <a:buNone/>
            </a:pPr>
            <a:endParaRPr lang="es-ES" b="1"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Ser claro, conciso y fácil de entender.</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Estar escrito en el idioma del paciente.</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Debe estar firmado por el paciente o su representante legal.</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Estar fechado.</a:t>
            </a:r>
          </a:p>
          <a:p>
            <a:pPr algn="just">
              <a:spcBef>
                <a:spcPts val="0"/>
              </a:spcBef>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Ser entregado al paciente o su representante legal.</a:t>
            </a:r>
          </a:p>
        </p:txBody>
      </p:sp>
    </p:spTree>
    <p:extLst>
      <p:ext uri="{BB962C8B-B14F-4D97-AF65-F5344CB8AC3E}">
        <p14:creationId xmlns:p14="http://schemas.microsoft.com/office/powerpoint/2010/main" val="22902671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ES" sz="3500" dirty="0">
                <a:latin typeface="Times New Roman" panose="02020603050405020304" pitchFamily="18" charset="0"/>
                <a:cs typeface="Times New Roman" panose="02020603050405020304" pitchFamily="18" charset="0"/>
              </a:rPr>
              <a:t>Es importante tener en cuenta que el consentimiento informado es un proceso continuo. El paciente tiene derecho a retirar su consentimiento en cualquier momento. </a:t>
            </a:r>
          </a:p>
        </p:txBody>
      </p:sp>
    </p:spTree>
    <p:extLst>
      <p:ext uri="{BB962C8B-B14F-4D97-AF65-F5344CB8AC3E}">
        <p14:creationId xmlns:p14="http://schemas.microsoft.com/office/powerpoint/2010/main" val="950834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spcBef>
                <a:spcPts val="0"/>
              </a:spcBef>
              <a:buNone/>
            </a:pPr>
            <a:r>
              <a:rPr lang="es-MX" b="1" dirty="0">
                <a:solidFill>
                  <a:srgbClr val="C00000"/>
                </a:solidFill>
                <a:latin typeface="Times New Roman" panose="02020603050405020304" pitchFamily="18" charset="0"/>
                <a:cs typeface="Times New Roman" panose="02020603050405020304" pitchFamily="18" charset="0"/>
              </a:rPr>
              <a:t>ANTECEDENTES</a:t>
            </a:r>
          </a:p>
          <a:p>
            <a:pPr>
              <a:spcBef>
                <a:spcPts val="0"/>
              </a:spcBef>
              <a:buFont typeface="Wingdings" panose="05000000000000000000" pitchFamily="2" charset="2"/>
              <a:buChar char="§"/>
            </a:pPr>
            <a:endParaRPr lang="es-MX" b="1" dirty="0">
              <a:solidFill>
                <a:srgbClr val="C0000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Consentimiento informado antes de una intervención con riesgo o para ser sujeto de un proyecto de investigación. </a:t>
            </a:r>
          </a:p>
          <a:p>
            <a:pPr>
              <a:spcBef>
                <a:spcPts val="0"/>
              </a:spcBef>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Contar con registros </a:t>
            </a:r>
            <a:r>
              <a:rPr lang="es-MX" sz="3500" dirty="0">
                <a:latin typeface="Times New Roman" panose="02020603050405020304" pitchFamily="18" charset="0"/>
                <a:cs typeface="Times New Roman" panose="02020603050405020304" pitchFamily="18" charset="0"/>
              </a:rPr>
              <a:t>en su expediente clínico. </a:t>
            </a:r>
          </a:p>
        </p:txBody>
      </p:sp>
    </p:spTree>
    <p:extLst>
      <p:ext uri="{BB962C8B-B14F-4D97-AF65-F5344CB8AC3E}">
        <p14:creationId xmlns:p14="http://schemas.microsoft.com/office/powerpoint/2010/main" val="7896406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ES" sz="3500" dirty="0">
                <a:latin typeface="Times New Roman" panose="02020603050405020304" pitchFamily="18" charset="0"/>
                <a:cs typeface="Times New Roman" panose="02020603050405020304" pitchFamily="18" charset="0"/>
              </a:rPr>
              <a:t>Además, el médico o el equipo de salud tienen la obligación de proporcionar información adicional al paciente si esta se vuelve disponible durante el tratamiento.</a:t>
            </a:r>
          </a:p>
        </p:txBody>
      </p:sp>
    </p:spTree>
    <p:extLst>
      <p:ext uri="{BB962C8B-B14F-4D97-AF65-F5344CB8AC3E}">
        <p14:creationId xmlns:p14="http://schemas.microsoft.com/office/powerpoint/2010/main" val="5621846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MX" dirty="0">
                <a:latin typeface="Times New Roman" panose="02020603050405020304" pitchFamily="18" charset="0"/>
                <a:cs typeface="Times New Roman" panose="02020603050405020304" pitchFamily="18" charset="0"/>
              </a:rPr>
              <a:t>En los casos de</a:t>
            </a:r>
            <a:r>
              <a:rPr lang="es-MX" b="1" dirty="0">
                <a:latin typeface="Times New Roman" panose="02020603050405020304" pitchFamily="18" charset="0"/>
                <a:cs typeface="Times New Roman" panose="02020603050405020304" pitchFamily="18" charset="0"/>
              </a:rPr>
              <a:t> </a:t>
            </a:r>
            <a:r>
              <a:rPr lang="es-MX" b="1" dirty="0">
                <a:solidFill>
                  <a:srgbClr val="C00000"/>
                </a:solidFill>
                <a:latin typeface="Times New Roman" panose="02020603050405020304" pitchFamily="18" charset="0"/>
                <a:cs typeface="Times New Roman" panose="02020603050405020304" pitchFamily="18" charset="0"/>
              </a:rPr>
              <a:t>urgencias</a:t>
            </a:r>
            <a:r>
              <a:rPr lang="es-MX" b="1" dirty="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en los que no existe la oportunidad de hablar con los familiares, y tampoco es posible obtener la autorización del paciente, el médico puede actuar por medio del </a:t>
            </a:r>
            <a:r>
              <a:rPr lang="es-MX" b="1" dirty="0">
                <a:solidFill>
                  <a:srgbClr val="C00000"/>
                </a:solidFill>
                <a:latin typeface="Times New Roman" panose="02020603050405020304" pitchFamily="18" charset="0"/>
                <a:cs typeface="Times New Roman" panose="02020603050405020304" pitchFamily="18" charset="0"/>
              </a:rPr>
              <a:t>privilegio terapéutico</a:t>
            </a:r>
            <a:r>
              <a:rPr lang="es-MX" dirty="0">
                <a:latin typeface="Times New Roman" panose="02020603050405020304" pitchFamily="18" charset="0"/>
                <a:cs typeface="Times New Roman" panose="02020603050405020304" pitchFamily="18" charset="0"/>
              </a:rPr>
              <a:t>, solamente hasta estabilizar al paciente y entonces informar al paciente o a sus familiares.</a:t>
            </a:r>
          </a:p>
        </p:txBody>
      </p:sp>
    </p:spTree>
    <p:extLst>
      <p:ext uri="{BB962C8B-B14F-4D97-AF65-F5344CB8AC3E}">
        <p14:creationId xmlns:p14="http://schemas.microsoft.com/office/powerpoint/2010/main" val="3826714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endParaRPr lang="es-MX" dirty="0">
              <a:solidFill>
                <a:srgbClr val="7030A0"/>
              </a:solidFill>
            </a:endParaRPr>
          </a:p>
        </p:txBody>
      </p:sp>
      <p:sp>
        <p:nvSpPr>
          <p:cNvPr id="3" name="2 Marcador de contenido"/>
          <p:cNvSpPr>
            <a:spLocks noGrp="1"/>
          </p:cNvSpPr>
          <p:nvPr>
            <p:ph idx="1"/>
          </p:nvPr>
        </p:nvSpPr>
        <p:spPr/>
        <p:txBody>
          <a:bodyPr>
            <a:normAutofit/>
          </a:bodyPr>
          <a:lstStyle/>
          <a:p>
            <a:pPr marL="0" indent="0" algn="just">
              <a:spcBef>
                <a:spcPts val="0"/>
              </a:spcBef>
              <a:buNone/>
            </a:pPr>
            <a:r>
              <a:rPr lang="es-ES" dirty="0">
                <a:latin typeface="Times New Roman" panose="02020603050405020304" pitchFamily="18" charset="0"/>
                <a:cs typeface="Times New Roman" panose="02020603050405020304" pitchFamily="18" charset="0"/>
              </a:rPr>
              <a:t>Esto debe quedar bien fundamentado en el expediente clínico. No debe llevarse a cabo un procedimiento en contra de la voluntad de un paciente competente, aún y cuando la familia lo autorice.</a:t>
            </a:r>
          </a:p>
        </p:txBody>
      </p:sp>
    </p:spTree>
    <p:extLst>
      <p:ext uri="{BB962C8B-B14F-4D97-AF65-F5344CB8AC3E}">
        <p14:creationId xmlns:p14="http://schemas.microsoft.com/office/powerpoint/2010/main" val="23641313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El principio bioético en el que se enmarca el consentimiento informado es en el de la autonomía, análisis que parte de reconocer que este es derecho básico de los individuos adultos, en uso de sus facultades mentales, para decidir lo que ha de hacerse con su persona. </a:t>
            </a:r>
          </a:p>
        </p:txBody>
      </p:sp>
    </p:spTree>
    <p:extLst>
      <p:ext uri="{BB962C8B-B14F-4D97-AF65-F5344CB8AC3E}">
        <p14:creationId xmlns:p14="http://schemas.microsoft.com/office/powerpoint/2010/main" val="2075821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Tomar la decisión que más convenga a sus intereses y preferencias, en relación a su salud. </a:t>
            </a:r>
            <a:endParaRPr lang="es-MX" dirty="0"/>
          </a:p>
        </p:txBody>
      </p:sp>
    </p:spTree>
    <p:extLst>
      <p:ext uri="{BB962C8B-B14F-4D97-AF65-F5344CB8AC3E}">
        <p14:creationId xmlns:p14="http://schemas.microsoft.com/office/powerpoint/2010/main" val="9533530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Conocer, elegir y a cambiar al médico, y a obtener una segunda opinión, cuando lo requiera. </a:t>
            </a:r>
          </a:p>
          <a:p>
            <a:endParaRPr lang="es-MX" dirty="0"/>
          </a:p>
        </p:txBody>
      </p:sp>
    </p:spTree>
    <p:extLst>
      <p:ext uri="{BB962C8B-B14F-4D97-AF65-F5344CB8AC3E}">
        <p14:creationId xmlns:p14="http://schemas.microsoft.com/office/powerpoint/2010/main" val="18432428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MX" sz="3500" dirty="0">
                <a:latin typeface="Times New Roman" panose="02020603050405020304" pitchFamily="18" charset="0"/>
                <a:cs typeface="Times New Roman" panose="02020603050405020304" pitchFamily="18" charset="0"/>
              </a:rPr>
              <a:t>Elegir y a cambiar de médico, y a obtener una segunda opinión, cuando lo requiera. </a:t>
            </a:r>
          </a:p>
          <a:p>
            <a:endParaRPr lang="es-MX" dirty="0"/>
          </a:p>
        </p:txBody>
      </p:sp>
    </p:spTree>
    <p:extLst>
      <p:ext uri="{BB962C8B-B14F-4D97-AF65-F5344CB8AC3E}">
        <p14:creationId xmlns:p14="http://schemas.microsoft.com/office/powerpoint/2010/main" val="28631992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sz="3500" dirty="0">
                <a:latin typeface="Times New Roman" panose="02020603050405020304" pitchFamily="18" charset="0"/>
                <a:cs typeface="Times New Roman" panose="02020603050405020304" pitchFamily="18" charset="0"/>
              </a:rPr>
              <a:t>Que se le proporcione una información clara, completa y veraz, sobre su padecimiento, programa de estudio y tratamiento, sus riesgos y su pronóstico. </a:t>
            </a:r>
            <a:endParaRPr lang="es-MX" dirty="0"/>
          </a:p>
        </p:txBody>
      </p:sp>
    </p:spTree>
    <p:extLst>
      <p:ext uri="{BB962C8B-B14F-4D97-AF65-F5344CB8AC3E}">
        <p14:creationId xmlns:p14="http://schemas.microsoft.com/office/powerpoint/2010/main" val="9152666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sz="3500" dirty="0">
                <a:latin typeface="Times New Roman" panose="02020603050405020304" pitchFamily="18" charset="0"/>
                <a:cs typeface="Times New Roman" panose="02020603050405020304" pitchFamily="18" charset="0"/>
              </a:rPr>
              <a:t>Otorgar o no su consentimiento para la realización de procedimientos diagnósticos, terapéuticos o de soporte vital extraordinario, y para participar en proyectos de investigación. </a:t>
            </a:r>
            <a:endParaRPr lang="es-MX" dirty="0"/>
          </a:p>
        </p:txBody>
      </p:sp>
    </p:spTree>
    <p:extLst>
      <p:ext uri="{BB962C8B-B14F-4D97-AF65-F5344CB8AC3E}">
        <p14:creationId xmlns:p14="http://schemas.microsoft.com/office/powerpoint/2010/main" val="14841116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spcBef>
                <a:spcPts val="0"/>
              </a:spcBef>
              <a:buNone/>
            </a:pPr>
            <a:r>
              <a:rPr lang="es-MX" sz="3500" b="1" dirty="0">
                <a:solidFill>
                  <a:srgbClr val="C00000"/>
                </a:solidFill>
                <a:latin typeface="Times New Roman" panose="02020603050405020304" pitchFamily="18" charset="0"/>
                <a:cs typeface="Times New Roman" panose="02020603050405020304" pitchFamily="18" charset="0"/>
              </a:rPr>
              <a:t>Como parte del principio de autonomía, el enfermo tiene derecho a: </a:t>
            </a:r>
          </a:p>
          <a:p>
            <a:pPr marL="0" indent="0" algn="just">
              <a:spcBef>
                <a:spcPts val="0"/>
              </a:spcBef>
              <a:buNone/>
            </a:pPr>
            <a:endParaRPr lang="es-MX" sz="3500" b="1" dirty="0">
              <a:solidFill>
                <a:srgbClr val="C00000"/>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
            </a:pPr>
            <a:r>
              <a:rPr lang="es-ES" sz="3500" dirty="0">
                <a:latin typeface="Times New Roman" panose="02020603050405020304" pitchFamily="18" charset="0"/>
                <a:cs typeface="Times New Roman" panose="02020603050405020304" pitchFamily="18" charset="0"/>
              </a:rPr>
              <a:t>Manifestar su inconformidad con la atención recibida y cuando esto ocurra, que se le atienda y se le dé una respuesta. </a:t>
            </a:r>
          </a:p>
          <a:p>
            <a:pPr algn="just">
              <a:spcBef>
                <a:spcPts val="0"/>
              </a:spcBef>
              <a:buFont typeface="Wingdings" panose="05000000000000000000" pitchFamily="2" charset="2"/>
              <a:buChar char="§"/>
            </a:pPr>
            <a:r>
              <a:rPr lang="es-ES" sz="3500" dirty="0">
                <a:latin typeface="Times New Roman" panose="02020603050405020304" pitchFamily="18" charset="0"/>
                <a:cs typeface="Times New Roman" panose="02020603050405020304" pitchFamily="18" charset="0"/>
              </a:rPr>
              <a:t>Decidir si desea donar sus órganos o no. </a:t>
            </a:r>
          </a:p>
          <a:p>
            <a:pPr algn="just">
              <a:spcBef>
                <a:spcPts val="0"/>
              </a:spcBef>
              <a:buFont typeface="Wingdings" panose="05000000000000000000" pitchFamily="2" charset="2"/>
              <a:buChar char="§"/>
            </a:pPr>
            <a:r>
              <a:rPr lang="es-ES" sz="3500" dirty="0">
                <a:latin typeface="Times New Roman" panose="02020603050405020304" pitchFamily="18" charset="0"/>
                <a:cs typeface="Times New Roman" panose="02020603050405020304" pitchFamily="18" charset="0"/>
              </a:rPr>
              <a:t>Elaborar un testamento de vida. </a:t>
            </a:r>
          </a:p>
        </p:txBody>
      </p:sp>
    </p:spTree>
    <p:extLst>
      <p:ext uri="{BB962C8B-B14F-4D97-AF65-F5344CB8AC3E}">
        <p14:creationId xmlns:p14="http://schemas.microsoft.com/office/powerpoint/2010/main" val="241820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buNone/>
            </a:pPr>
            <a:endParaRPr lang="es-MX"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Actuar en congruencia con los conocimientos médicos vigentes, evitar la medicina defensiva. </a:t>
            </a:r>
          </a:p>
        </p:txBody>
      </p:sp>
    </p:spTree>
    <p:extLst>
      <p:ext uri="{BB962C8B-B14F-4D97-AF65-F5344CB8AC3E}">
        <p14:creationId xmlns:p14="http://schemas.microsoft.com/office/powerpoint/2010/main" val="34453113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Existen dos supuestos en el que la infracción del deber de información al paciente no conllevará responsabilidad alguna por parte del paciente: </a:t>
            </a:r>
          </a:p>
          <a:p>
            <a:pPr marL="514350" indent="-514350" algn="just">
              <a:buFont typeface="+mj-lt"/>
              <a:buAutoNum type="arabicPeriod"/>
            </a:pPr>
            <a:r>
              <a:rPr lang="es-MX" dirty="0">
                <a:latin typeface="Times New Roman" panose="02020603050405020304" pitchFamily="18" charset="0"/>
                <a:cs typeface="Times New Roman" panose="02020603050405020304" pitchFamily="18" charset="0"/>
              </a:rPr>
              <a:t>La renuncia del paciente a ser informado.</a:t>
            </a:r>
          </a:p>
          <a:p>
            <a:pPr marL="514350" indent="-514350" algn="just">
              <a:buFont typeface="+mj-lt"/>
              <a:buAutoNum type="arabicPeriod"/>
            </a:pPr>
            <a:r>
              <a:rPr lang="es-MX" dirty="0">
                <a:latin typeface="Times New Roman" panose="02020603050405020304" pitchFamily="18" charset="0"/>
                <a:cs typeface="Times New Roman" panose="02020603050405020304" pitchFamily="18" charset="0"/>
              </a:rPr>
              <a:t>El reconociendo el derecho del paciente a no desear ser informado. Esta renuncia debe documentarse.</a:t>
            </a:r>
          </a:p>
        </p:txBody>
      </p:sp>
    </p:spTree>
    <p:extLst>
      <p:ext uri="{BB962C8B-B14F-4D97-AF65-F5344CB8AC3E}">
        <p14:creationId xmlns:p14="http://schemas.microsoft.com/office/powerpoint/2010/main" val="38446891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ES" dirty="0">
                <a:latin typeface="Times New Roman" panose="02020603050405020304" pitchFamily="18" charset="0"/>
                <a:cs typeface="Times New Roman" panose="02020603050405020304" pitchFamily="18" charset="0"/>
              </a:rPr>
              <a:t>Sin embargo, es necesario la obtención del consentimiento para la realización de la cirugía (una cosa es no querer ser informado y otra muy distinta es no firmar el consentimiento a la intervención médica). </a:t>
            </a:r>
          </a:p>
        </p:txBody>
      </p:sp>
    </p:spTree>
    <p:extLst>
      <p:ext uri="{BB962C8B-B14F-4D97-AF65-F5344CB8AC3E}">
        <p14:creationId xmlns:p14="http://schemas.microsoft.com/office/powerpoint/2010/main" val="18896685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ES" dirty="0">
                <a:latin typeface="Times New Roman" panose="02020603050405020304" pitchFamily="18" charset="0"/>
                <a:cs typeface="Times New Roman" panose="02020603050405020304" pitchFamily="18" charset="0"/>
              </a:rPr>
              <a:t>En situaciones de urgencia, en las que el sujeto pasivo se encuentre inconsciente o sin capacidad para comprender la información que se le pudiera facilitar, sin posibilidad material y/o temporal de acudir a familiares o allegados. La primacía en tales casos, es la urgencia vital del momento frente al derecho del paciente a ser informado.</a:t>
            </a:r>
          </a:p>
        </p:txBody>
      </p:sp>
    </p:spTree>
    <p:extLst>
      <p:ext uri="{BB962C8B-B14F-4D97-AF65-F5344CB8AC3E}">
        <p14:creationId xmlns:p14="http://schemas.microsoft.com/office/powerpoint/2010/main" val="21387799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ES" dirty="0">
                <a:latin typeface="Times New Roman" panose="02020603050405020304" pitchFamily="18" charset="0"/>
                <a:cs typeface="Times New Roman" panose="02020603050405020304" pitchFamily="18" charset="0"/>
              </a:rPr>
              <a:t>Como parte de la práctica habitual, está ya comúnmente aceptado que la vulneración del deber de obtener el consentimiento informado constituye una infracción de la </a:t>
            </a:r>
            <a:r>
              <a:rPr lang="es-ES" i="1" dirty="0">
                <a:latin typeface="Times New Roman" panose="02020603050405020304" pitchFamily="18" charset="0"/>
                <a:cs typeface="Times New Roman" panose="02020603050405020304" pitchFamily="18" charset="0"/>
              </a:rPr>
              <a:t>lex </a:t>
            </a:r>
            <a:r>
              <a:rPr lang="es-ES" i="1" dirty="0" err="1">
                <a:latin typeface="Times New Roman" panose="02020603050405020304" pitchFamily="18" charset="0"/>
                <a:cs typeface="Times New Roman" panose="02020603050405020304" pitchFamily="18" charset="0"/>
              </a:rPr>
              <a:t>artis</a:t>
            </a:r>
            <a:r>
              <a:rPr lang="es-ES" i="1" dirty="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(ley del arte). </a:t>
            </a:r>
          </a:p>
        </p:txBody>
      </p:sp>
    </p:spTree>
    <p:extLst>
      <p:ext uri="{BB962C8B-B14F-4D97-AF65-F5344CB8AC3E}">
        <p14:creationId xmlns:p14="http://schemas.microsoft.com/office/powerpoint/2010/main" val="20128174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buNone/>
            </a:pPr>
            <a:r>
              <a:rPr lang="es-MX" b="1" dirty="0">
                <a:latin typeface="Times New Roman" panose="02020603050405020304" pitchFamily="18" charset="0"/>
                <a:cs typeface="Times New Roman" panose="02020603050405020304" pitchFamily="18" charset="0"/>
              </a:rPr>
              <a:t>Las consecuencias de falta del consentimiento se sintetizan de la siguiente manera: </a:t>
            </a:r>
          </a:p>
          <a:p>
            <a:pPr marL="0" indent="0" algn="just">
              <a:buNone/>
            </a:pPr>
            <a:endParaRPr lang="es-MX"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La ausencia u omisión de un consentimiento previo y suficientemente informado acerca de los riesgos inherentes a la intervención genera responsabilidad del médico. </a:t>
            </a:r>
          </a:p>
        </p:txBody>
      </p:sp>
    </p:spTree>
    <p:extLst>
      <p:ext uri="{BB962C8B-B14F-4D97-AF65-F5344CB8AC3E}">
        <p14:creationId xmlns:p14="http://schemas.microsoft.com/office/powerpoint/2010/main" val="398246856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buNone/>
            </a:pPr>
            <a:r>
              <a:rPr lang="es-MX" b="1" dirty="0">
                <a:latin typeface="Times New Roman" panose="02020603050405020304" pitchFamily="18" charset="0"/>
                <a:cs typeface="Times New Roman" panose="02020603050405020304" pitchFamily="18" charset="0"/>
              </a:rPr>
              <a:t>Las consecuencias de falta del consentimiento se sintetizan de la siguiente manera: </a:t>
            </a:r>
          </a:p>
          <a:p>
            <a:pPr marL="0" indent="0" algn="just">
              <a:buNone/>
            </a:pPr>
            <a:endParaRPr lang="es-MX"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Del mismo modo, la existencia de consentimiento informado no libera al facultativo de incurrir en un delito de homicidio o lesiones por imprudencia profesional. </a:t>
            </a:r>
          </a:p>
        </p:txBody>
      </p:sp>
    </p:spTree>
    <p:extLst>
      <p:ext uri="{BB962C8B-B14F-4D97-AF65-F5344CB8AC3E}">
        <p14:creationId xmlns:p14="http://schemas.microsoft.com/office/powerpoint/2010/main" val="4397961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Autofit/>
          </a:bodyPr>
          <a:lstStyle/>
          <a:p>
            <a:pPr marL="0" indent="0" algn="just">
              <a:buNone/>
            </a:pPr>
            <a:r>
              <a:rPr lang="es-MX" b="1" dirty="0">
                <a:latin typeface="Times New Roman" panose="02020603050405020304" pitchFamily="18" charset="0"/>
                <a:cs typeface="Times New Roman" panose="02020603050405020304" pitchFamily="18" charset="0"/>
              </a:rPr>
              <a:t>Las consecuencias de falta del consentimiento se sintetizan de la siguiente manera: </a:t>
            </a:r>
          </a:p>
          <a:p>
            <a:pPr marL="0" indent="0" algn="just">
              <a:buNone/>
            </a:pPr>
            <a:endParaRPr lang="es-MX"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La ausencia de consentimiento  determina la asunción de los riesgos por el médico y, consecuentemente, su responsabilidad por los daños en que pudieran materializarse. </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2387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lnSpcReduction="10000"/>
          </a:bodyPr>
          <a:lstStyle/>
          <a:p>
            <a:pPr marL="0" indent="0" algn="just">
              <a:buNone/>
            </a:pPr>
            <a:r>
              <a:rPr lang="es-MX" dirty="0">
                <a:latin typeface="Times New Roman" panose="02020603050405020304" pitchFamily="18" charset="0"/>
                <a:cs typeface="Times New Roman" panose="02020603050405020304" pitchFamily="18" charset="0"/>
              </a:rPr>
              <a:t>La información al paciente y la obtención del consentimiento viene dada por imperativo legal y su omisión será sancionada en los términos examinados. </a:t>
            </a:r>
          </a:p>
          <a:p>
            <a:pPr marL="0" indent="0" algn="just">
              <a:buNone/>
            </a:pPr>
            <a:endParaRPr lang="es-MX" dirty="0">
              <a:latin typeface="Times New Roman" panose="02020603050405020304" pitchFamily="18" charset="0"/>
              <a:cs typeface="Times New Roman" panose="02020603050405020304" pitchFamily="18" charset="0"/>
            </a:endParaRPr>
          </a:p>
          <a:p>
            <a:pPr marL="0" indent="0" algn="just">
              <a:buNone/>
            </a:pPr>
            <a:r>
              <a:rPr lang="es-MX" dirty="0">
                <a:latin typeface="Times New Roman" panose="02020603050405020304" pitchFamily="18" charset="0"/>
                <a:cs typeface="Times New Roman" panose="02020603050405020304" pitchFamily="18" charset="0"/>
              </a:rPr>
              <a:t>Esto es, la ausencia de consentimiento  determina la asunción de los riesgos por el médico y, consecuentemente, su responsabilidad por los daños en que pudieran materializarse.</a:t>
            </a:r>
          </a:p>
        </p:txBody>
      </p:sp>
    </p:spTree>
    <p:extLst>
      <p:ext uri="{BB962C8B-B14F-4D97-AF65-F5344CB8AC3E}">
        <p14:creationId xmlns:p14="http://schemas.microsoft.com/office/powerpoint/2010/main" val="34614883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lgn="just">
              <a:buNone/>
            </a:pPr>
            <a:r>
              <a:rPr lang="es-MX" dirty="0">
                <a:latin typeface="Times New Roman" panose="02020603050405020304" pitchFamily="18" charset="0"/>
                <a:cs typeface="Times New Roman" panose="02020603050405020304" pitchFamily="18" charset="0"/>
              </a:rPr>
              <a:t>Siempre que la actuación médica esté presidida por un móvil curativo, el incumplimiento o deficiencia del consentimiento deberá resolverse al ámbito de la responsabilidad civil o administrativa.</a:t>
            </a:r>
          </a:p>
          <a:p>
            <a:endParaRPr lang="es-MX" dirty="0"/>
          </a:p>
        </p:txBody>
      </p:sp>
    </p:spTree>
    <p:extLst>
      <p:ext uri="{BB962C8B-B14F-4D97-AF65-F5344CB8AC3E}">
        <p14:creationId xmlns:p14="http://schemas.microsoft.com/office/powerpoint/2010/main" val="30128199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buNone/>
            </a:pPr>
            <a:r>
              <a:rPr lang="es-MX" dirty="0">
                <a:latin typeface="Times New Roman" panose="02020603050405020304" pitchFamily="18" charset="0"/>
                <a:cs typeface="Times New Roman" panose="02020603050405020304" pitchFamily="18" charset="0"/>
              </a:rPr>
              <a:t>Para que exista responsabilidad penal del médico es necesario no sólo la ausencia o deficiencia en la prestación del consentimiento, sino que la actuación del médico suponga, además, la vulneración patente, clara y manifiesta de su </a:t>
            </a:r>
            <a:r>
              <a:rPr lang="es-MX" dirty="0" err="1">
                <a:latin typeface="Times New Roman" panose="02020603050405020304" pitchFamily="18" charset="0"/>
                <a:cs typeface="Times New Roman" panose="02020603050405020304" pitchFamily="18" charset="0"/>
              </a:rPr>
              <a:t>lex</a:t>
            </a:r>
            <a:r>
              <a:rPr lang="es-MX" dirty="0">
                <a:latin typeface="Times New Roman" panose="02020603050405020304" pitchFamily="18" charset="0"/>
                <a:cs typeface="Times New Roman" panose="02020603050405020304" pitchFamily="18" charset="0"/>
              </a:rPr>
              <a:t> </a:t>
            </a:r>
            <a:r>
              <a:rPr lang="es-MX" dirty="0" err="1">
                <a:latin typeface="Times New Roman" panose="02020603050405020304" pitchFamily="18" charset="0"/>
                <a:cs typeface="Times New Roman" panose="02020603050405020304" pitchFamily="18" charset="0"/>
              </a:rPr>
              <a:t>artis</a:t>
            </a:r>
            <a:r>
              <a:rPr lang="es-MX"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23470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normAutofit/>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ANTECEDENTES</a:t>
            </a:r>
          </a:p>
          <a:p>
            <a:pPr marL="0" indent="0">
              <a:buNone/>
            </a:pPr>
            <a:endParaRPr lang="es-MX"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Atender pacientes solamente cuando se está facultado para ello, mediante el título o diploma de la especialidad que se trate; no participar en prácticas delictivas como; aborto, eutanasia y falsos certificados médicos. </a:t>
            </a:r>
          </a:p>
          <a:p>
            <a:endParaRPr lang="es-MX" dirty="0"/>
          </a:p>
        </p:txBody>
      </p:sp>
    </p:spTree>
    <p:extLst>
      <p:ext uri="{BB962C8B-B14F-4D97-AF65-F5344CB8AC3E}">
        <p14:creationId xmlns:p14="http://schemas.microsoft.com/office/powerpoint/2010/main" val="35631272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Lo anterior, ha resultado en la generación de nuevos paradigmas de la praxis médica. </a:t>
            </a:r>
          </a:p>
          <a:p>
            <a:pPr marL="0" indent="0">
              <a:buNone/>
            </a:pPr>
            <a:endParaRPr lang="es-MX" dirty="0">
              <a:latin typeface="Times New Roman" panose="02020603050405020304" pitchFamily="18" charset="0"/>
              <a:cs typeface="Times New Roman" panose="02020603050405020304" pitchFamily="18" charset="0"/>
            </a:endParaRPr>
          </a:p>
          <a:p>
            <a:pPr marL="0" indent="0" algn="just">
              <a:buNone/>
            </a:pPr>
            <a:r>
              <a:rPr lang="es-ES" dirty="0">
                <a:latin typeface="Times New Roman" panose="02020603050405020304" pitchFamily="18" charset="0"/>
                <a:cs typeface="Times New Roman" panose="02020603050405020304" pitchFamily="18" charset="0"/>
              </a:rPr>
              <a:t>En estos nuevos paradigmas resulta indispensable incorporar y diseñar procedimientos de toma de decisión ética-clínica, ante la confrontación con dilemas.</a:t>
            </a:r>
          </a:p>
          <a:p>
            <a:pPr marL="0" indent="0">
              <a:buNone/>
            </a:pPr>
            <a:endParaRPr lang="es-MX" dirty="0">
              <a:latin typeface="Times New Roman" panose="02020603050405020304" pitchFamily="18"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55483626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Las experiencias nacionales son aún muy pobres, por lo cual la estrategia de contar en cada hospital con un CEISH sería la fuente de resolución de esta problemática.</a:t>
            </a:r>
          </a:p>
        </p:txBody>
      </p:sp>
    </p:spTree>
    <p:extLst>
      <p:ext uri="{BB962C8B-B14F-4D97-AF65-F5344CB8AC3E}">
        <p14:creationId xmlns:p14="http://schemas.microsoft.com/office/powerpoint/2010/main" val="42588418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rgbClr val="7030A0"/>
                </a:solidFill>
              </a:rPr>
              <a:t>Consentimiento Informado</a:t>
            </a:r>
          </a:p>
        </p:txBody>
      </p:sp>
      <p:sp>
        <p:nvSpPr>
          <p:cNvPr id="3" name="2 Marcador de contenido"/>
          <p:cNvSpPr>
            <a:spLocks noGrp="1"/>
          </p:cNvSpPr>
          <p:nvPr>
            <p:ph idx="1"/>
          </p:nvPr>
        </p:nvSpPr>
        <p:spPr/>
        <p:txBody>
          <a:bodyPr/>
          <a:lstStyle/>
          <a:p>
            <a:pPr marL="0" indent="0" algn="just">
              <a:buNone/>
            </a:pPr>
            <a:r>
              <a:rPr lang="es-MX" dirty="0">
                <a:latin typeface="Times New Roman" panose="02020603050405020304" pitchFamily="18" charset="0"/>
                <a:cs typeface="Times New Roman" panose="02020603050405020304" pitchFamily="18" charset="0"/>
              </a:rPr>
              <a:t>Cada caso problema, caso, dilema  o controversia debe discutirse en un taller, donde se votará requiriendo mayoría calificada</a:t>
            </a:r>
          </a:p>
          <a:p>
            <a:endParaRPr lang="es-MX" dirty="0"/>
          </a:p>
        </p:txBody>
      </p:sp>
    </p:spTree>
    <p:extLst>
      <p:ext uri="{BB962C8B-B14F-4D97-AF65-F5344CB8AC3E}">
        <p14:creationId xmlns:p14="http://schemas.microsoft.com/office/powerpoint/2010/main" val="26468877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Lecturas sugeridas:</a:t>
            </a:r>
          </a:p>
          <a:p>
            <a:pPr marL="0" indent="0">
              <a:buNone/>
            </a:pPr>
            <a:endParaRPr lang="es-MX"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Voluntades anticipadas</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Objeción de conciencia del trabajador</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Objeción de conciencia del usuario</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Aborto, ¿cuáles?</a:t>
            </a:r>
          </a:p>
          <a:p>
            <a:endParaRPr lang="es-MX" dirty="0"/>
          </a:p>
        </p:txBody>
      </p:sp>
    </p:spTree>
    <p:extLst>
      <p:ext uri="{BB962C8B-B14F-4D97-AF65-F5344CB8AC3E}">
        <p14:creationId xmlns:p14="http://schemas.microsoft.com/office/powerpoint/2010/main" val="254272307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Lecturas sugeridas:</a:t>
            </a:r>
          </a:p>
          <a:p>
            <a:pPr marL="0" indent="0">
              <a:buNone/>
            </a:pPr>
            <a:endParaRPr lang="es-MX"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Derechos del paciente, sobre todo el de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Autonomía</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Sigilo profesional</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Consentimiento informado</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Negativas al tratamiento</a:t>
            </a:r>
          </a:p>
          <a:p>
            <a:endParaRPr lang="es-MX" dirty="0"/>
          </a:p>
        </p:txBody>
      </p:sp>
    </p:spTree>
    <p:extLst>
      <p:ext uri="{BB962C8B-B14F-4D97-AF65-F5344CB8AC3E}">
        <p14:creationId xmlns:p14="http://schemas.microsoft.com/office/powerpoint/2010/main" val="20210950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Lecturas sugeridas:</a:t>
            </a:r>
          </a:p>
          <a:p>
            <a:pPr marL="0" indent="0">
              <a:buNone/>
            </a:pPr>
            <a:endParaRPr lang="es-MX"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Confidencialidad de datos genéticos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Maternidad subrogada</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Datos del donador de semen o de la donadora de óvulos o de los donadores de embriones</a:t>
            </a:r>
          </a:p>
          <a:p>
            <a:endParaRPr lang="es-MX" dirty="0"/>
          </a:p>
        </p:txBody>
      </p:sp>
    </p:spTree>
    <p:extLst>
      <p:ext uri="{BB962C8B-B14F-4D97-AF65-F5344CB8AC3E}">
        <p14:creationId xmlns:p14="http://schemas.microsoft.com/office/powerpoint/2010/main" val="356929972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Lecturas sugeridas:</a:t>
            </a:r>
          </a:p>
          <a:p>
            <a:pPr marL="0" indent="0">
              <a:buNone/>
            </a:pPr>
            <a:endParaRPr lang="es-MX"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Crioconservación de embriones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Disposición de embriones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Investigación en humanos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Nuevos productos farmacológicos</a:t>
            </a:r>
          </a:p>
          <a:p>
            <a:endParaRPr lang="es-MX" dirty="0"/>
          </a:p>
        </p:txBody>
      </p:sp>
    </p:spTree>
    <p:extLst>
      <p:ext uri="{BB962C8B-B14F-4D97-AF65-F5344CB8AC3E}">
        <p14:creationId xmlns:p14="http://schemas.microsoft.com/office/powerpoint/2010/main" val="39701201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buNone/>
            </a:pPr>
            <a:r>
              <a:rPr lang="es-MX" b="1" dirty="0">
                <a:solidFill>
                  <a:srgbClr val="C00000"/>
                </a:solidFill>
                <a:latin typeface="Times New Roman" panose="02020603050405020304" pitchFamily="18" charset="0"/>
                <a:cs typeface="Times New Roman" panose="02020603050405020304" pitchFamily="18" charset="0"/>
              </a:rPr>
              <a:t>Lecturas sugeridas:</a:t>
            </a:r>
          </a:p>
          <a:p>
            <a:pPr marL="0" indent="0">
              <a:buNone/>
            </a:pPr>
            <a:endParaRPr lang="es-MX"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Eutanasia vs </a:t>
            </a:r>
            <a:r>
              <a:rPr lang="es-ES" dirty="0" err="1">
                <a:latin typeface="Times New Roman" panose="02020603050405020304" pitchFamily="18" charset="0"/>
                <a:cs typeface="Times New Roman" panose="02020603050405020304" pitchFamily="18" charset="0"/>
              </a:rPr>
              <a:t>ortostanasia</a:t>
            </a:r>
            <a:r>
              <a:rPr lang="es-ES" dirty="0">
                <a:latin typeface="Times New Roman" panose="02020603050405020304" pitchFamily="18" charset="0"/>
                <a:cs typeface="Times New Roman" panose="02020603050405020304" pitchFamily="18" charset="0"/>
              </a:rPr>
              <a:t> o voluntad anticipada</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Clonación de seres humanos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Psicocirugías</a:t>
            </a:r>
          </a:p>
          <a:p>
            <a:pPr>
              <a:buFont typeface="Wingdings" panose="05000000000000000000" pitchFamily="2" charset="2"/>
              <a:buChar char="§"/>
            </a:pPr>
            <a:r>
              <a:rPr lang="es-ES" dirty="0">
                <a:latin typeface="Times New Roman" panose="02020603050405020304" pitchFamily="18" charset="0"/>
                <a:cs typeface="Times New Roman" panose="02020603050405020304" pitchFamily="18" charset="0"/>
              </a:rPr>
              <a:t>Eugenesia, selección de embriones por cualidades genéticas</a:t>
            </a:r>
          </a:p>
          <a:p>
            <a:endParaRPr lang="es-MX" dirty="0"/>
          </a:p>
        </p:txBody>
      </p:sp>
    </p:spTree>
    <p:extLst>
      <p:ext uri="{BB962C8B-B14F-4D97-AF65-F5344CB8AC3E}">
        <p14:creationId xmlns:p14="http://schemas.microsoft.com/office/powerpoint/2010/main" val="7707327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latin typeface="Times New Roman" panose="02020603050405020304" pitchFamily="18" charset="0"/>
                <a:cs typeface="Times New Roman" panose="02020603050405020304" pitchFamily="18" charset="0"/>
              </a:rPr>
              <a:t>CONSENTIMIENTO INFORMADO</a:t>
            </a:r>
          </a:p>
        </p:txBody>
      </p:sp>
      <p:sp>
        <p:nvSpPr>
          <p:cNvPr id="3" name="2 Marcador de contenido"/>
          <p:cNvSpPr>
            <a:spLocks noGrp="1"/>
          </p:cNvSpPr>
          <p:nvPr>
            <p:ph idx="1"/>
          </p:nvPr>
        </p:nvSpPr>
        <p:spPr/>
        <p:txBody>
          <a:bodyPr/>
          <a:lstStyle/>
          <a:p>
            <a:pPr marL="0" indent="0" algn="ctr">
              <a:spcBef>
                <a:spcPts val="0"/>
              </a:spcBef>
              <a:buNone/>
            </a:pPr>
            <a:r>
              <a:rPr lang="es-MX" dirty="0">
                <a:solidFill>
                  <a:srgbClr val="C00000"/>
                </a:solidFill>
                <a:latin typeface="Times New Roman" panose="02020603050405020304" pitchFamily="18" charset="0"/>
                <a:cs typeface="Times New Roman" panose="02020603050405020304" pitchFamily="18" charset="0"/>
              </a:rPr>
              <a:t>Los comités de bioética son espacio de reflexión y análisis, democráticos, laicos y pluriculturales, en los que se genere un análisis </a:t>
            </a:r>
            <a:r>
              <a:rPr lang="es-ES" dirty="0">
                <a:solidFill>
                  <a:srgbClr val="C00000"/>
                </a:solidFill>
                <a:latin typeface="Times New Roman" panose="02020603050405020304" pitchFamily="18" charset="0"/>
                <a:cs typeface="Times New Roman" panose="02020603050405020304" pitchFamily="18" charset="0"/>
              </a:rPr>
              <a:t>tan amplio que incluya el debate de valores y principios </a:t>
            </a:r>
          </a:p>
          <a:p>
            <a:pPr marL="0" indent="0" algn="ctr">
              <a:spcBef>
                <a:spcPts val="0"/>
              </a:spcBef>
              <a:buNone/>
            </a:pPr>
            <a:r>
              <a:rPr lang="es-ES" dirty="0">
                <a:solidFill>
                  <a:srgbClr val="C00000"/>
                </a:solidFill>
                <a:latin typeface="Times New Roman" panose="02020603050405020304" pitchFamily="18" charset="0"/>
                <a:cs typeface="Times New Roman" panose="02020603050405020304" pitchFamily="18" charset="0"/>
              </a:rPr>
              <a:t>de todo el personal involucrado</a:t>
            </a:r>
          </a:p>
          <a:p>
            <a:pPr marL="0" indent="0" algn="ctr">
              <a:buNone/>
            </a:pPr>
            <a:endParaRPr lang="es-MX" dirty="0">
              <a:solidFill>
                <a:srgbClr val="C00000"/>
              </a:solidFill>
              <a:latin typeface="Times New Roman" panose="02020603050405020304" pitchFamily="18"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3215592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4049</Words>
  <Application>Microsoft Office PowerPoint</Application>
  <PresentationFormat>Presentación en pantalla (4:3)</PresentationFormat>
  <Paragraphs>390</Paragraphs>
  <Slides>98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98</vt:i4>
      </vt:variant>
    </vt:vector>
  </HeadingPairs>
  <TitlesOfParts>
    <vt:vector size="103" baseType="lpstr">
      <vt:lpstr>Arial</vt:lpstr>
      <vt:lpstr>Calibri</vt:lpstr>
      <vt:lpstr>Times New Roman</vt:lpstr>
      <vt:lpstr>Wingdings</vt:lpstr>
      <vt:lpstr>Tema de Office</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lpstr>CONSENTIMIENTO INFORMADO</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Consentimiento Informado</dc:title>
  <dc:creator>Gabriel</dc:creator>
  <cp:lastModifiedBy>Carlos</cp:lastModifiedBy>
  <cp:revision>21</cp:revision>
  <dcterms:created xsi:type="dcterms:W3CDTF">2014-08-18T01:06:26Z</dcterms:created>
  <dcterms:modified xsi:type="dcterms:W3CDTF">2024-07-01T05:55:58Z</dcterms:modified>
</cp:coreProperties>
</file>