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426" r:id="rId2"/>
    <p:sldId id="310" r:id="rId3"/>
    <p:sldId id="257" r:id="rId4"/>
    <p:sldId id="388" r:id="rId5"/>
    <p:sldId id="404" r:id="rId6"/>
    <p:sldId id="383" r:id="rId7"/>
    <p:sldId id="427" r:id="rId8"/>
    <p:sldId id="428" r:id="rId9"/>
    <p:sldId id="429" r:id="rId10"/>
    <p:sldId id="430" r:id="rId11"/>
    <p:sldId id="431" r:id="rId12"/>
    <p:sldId id="432" r:id="rId13"/>
    <p:sldId id="433" r:id="rId14"/>
    <p:sldId id="434" r:id="rId15"/>
    <p:sldId id="439" r:id="rId16"/>
    <p:sldId id="435" r:id="rId17"/>
    <p:sldId id="436" r:id="rId18"/>
    <p:sldId id="437" r:id="rId19"/>
    <p:sldId id="438" r:id="rId20"/>
    <p:sldId id="29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7" d="100"/>
          <a:sy n="97" d="100"/>
        </p:scale>
        <p:origin x="1046"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51F26F-CC3C-41F3-9DF6-D7BD6DA037EB}" type="datetimeFigureOut">
              <a:rPr lang="es-EC" smtClean="0"/>
              <a:t>6/5/2024</a:t>
            </a:fld>
            <a:endParaRPr lang="es-EC"/>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06977D-A12A-4270-B405-FD145BF86F9B}" type="slidenum">
              <a:rPr lang="es-EC" smtClean="0"/>
              <a:t>‹Nº›</a:t>
            </a:fld>
            <a:endParaRPr lang="es-EC"/>
          </a:p>
        </p:txBody>
      </p:sp>
    </p:spTree>
    <p:extLst>
      <p:ext uri="{BB962C8B-B14F-4D97-AF65-F5344CB8AC3E}">
        <p14:creationId xmlns:p14="http://schemas.microsoft.com/office/powerpoint/2010/main" val="2582986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C"/>
          </a:p>
        </p:txBody>
      </p:sp>
      <p:sp>
        <p:nvSpPr>
          <p:cNvPr id="4" name="3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3524853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3833849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41754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274465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366236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208827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6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3451264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2748024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54578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127089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0728F91-E425-4380-87D7-9ABDB97FC8BB}" type="datetimeFigureOut">
              <a:rPr lang="es-EC" smtClean="0"/>
              <a:t>6/5/2024</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D28FAAC9-647F-43B5-A386-6721B6E6C8F1}" type="slidenum">
              <a:rPr lang="es-EC" smtClean="0"/>
              <a:t>‹Nº›</a:t>
            </a:fld>
            <a:endParaRPr lang="es-EC"/>
          </a:p>
        </p:txBody>
      </p:sp>
    </p:spTree>
    <p:extLst>
      <p:ext uri="{BB962C8B-B14F-4D97-AF65-F5344CB8AC3E}">
        <p14:creationId xmlns:p14="http://schemas.microsoft.com/office/powerpoint/2010/main" val="1230422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728F91-E425-4380-87D7-9ABDB97FC8BB}" type="datetimeFigureOut">
              <a:rPr lang="es-EC" smtClean="0"/>
              <a:t>6/5/2024</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FAAC9-647F-43B5-A386-6721B6E6C8F1}" type="slidenum">
              <a:rPr lang="es-EC" smtClean="0"/>
              <a:t>‹Nº›</a:t>
            </a:fld>
            <a:endParaRPr lang="es-EC"/>
          </a:p>
        </p:txBody>
      </p:sp>
    </p:spTree>
    <p:extLst>
      <p:ext uri="{BB962C8B-B14F-4D97-AF65-F5344CB8AC3E}">
        <p14:creationId xmlns:p14="http://schemas.microsoft.com/office/powerpoint/2010/main" val="2324979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B76EF40-E366-262B-602D-E58A1EAFBE9C}"/>
            </a:ext>
          </a:extLst>
        </p:cNvPr>
        <p:cNvGrpSpPr/>
        <p:nvPr/>
      </p:nvGrpSpPr>
      <p:grpSpPr>
        <a:xfrm>
          <a:off x="0" y="0"/>
          <a:ext cx="0" cy="0"/>
          <a:chOff x="0" y="0"/>
          <a:chExt cx="0" cy="0"/>
        </a:xfrm>
      </p:grpSpPr>
      <p:pic>
        <p:nvPicPr>
          <p:cNvPr id="2050" name="Picture 2" descr="etico consumismo etica etica codigo futuro, respeto, texto, bandera, material png thumbnail">
            <a:extLst>
              <a:ext uri="{FF2B5EF4-FFF2-40B4-BE49-F238E27FC236}">
                <a16:creationId xmlns:a16="http://schemas.microsoft.com/office/drawing/2014/main" id="{D21E3032-6924-94C5-A81D-40ABA1C526E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4843" y="643466"/>
            <a:ext cx="7834312" cy="5571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4130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Ejemplos aplicaciones en diferentes etapas de la vida:</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800" b="1" dirty="0">
                <a:solidFill>
                  <a:srgbClr val="C00000"/>
                </a:solidFill>
                <a:latin typeface="Times New Roman" panose="02020603050405020304" pitchFamily="18" charset="0"/>
                <a:cs typeface="Times New Roman" panose="02020603050405020304" pitchFamily="18" charset="0"/>
              </a:rPr>
              <a:t>ADOLESCENCIA: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Los adolescentes tienen derecho a recibir información médica precisa y comprensible sobre su salud y tratamiento. </a:t>
            </a:r>
          </a:p>
          <a:p>
            <a:pPr marL="457200" indent="-457200" algn="just">
              <a:buFont typeface="Wingdings" panose="05000000000000000000" pitchFamily="2" charset="2"/>
              <a:buChar char="§"/>
            </a:pPr>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También tienen derecho a la confidencialidad en ciertas circunstancias, especialmente en lo que respecta a temas sensibles como la salud sexual y reproductiva.</a:t>
            </a:r>
          </a:p>
        </p:txBody>
      </p:sp>
      <p:sp>
        <p:nvSpPr>
          <p:cNvPr id="2" name="3 Rectángulo">
            <a:extLst>
              <a:ext uri="{FF2B5EF4-FFF2-40B4-BE49-F238E27FC236}">
                <a16:creationId xmlns:a16="http://schemas.microsoft.com/office/drawing/2014/main" id="{550383D0-B62D-0CD8-DD97-BB9A646051FB}"/>
              </a:ext>
            </a:extLst>
          </p:cNvPr>
          <p:cNvSpPr/>
          <p:nvPr/>
        </p:nvSpPr>
        <p:spPr>
          <a:xfrm>
            <a:off x="467544" y="188640"/>
            <a:ext cx="8280920" cy="86409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DESARROLLO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504843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Ejemplos aplicaciones en diferentes etapas de la vida:</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800" b="1" dirty="0">
                <a:solidFill>
                  <a:srgbClr val="C00000"/>
                </a:solidFill>
                <a:latin typeface="Times New Roman" panose="02020603050405020304" pitchFamily="18" charset="0"/>
                <a:cs typeface="Times New Roman" panose="02020603050405020304" pitchFamily="18" charset="0"/>
              </a:rPr>
              <a:t>ADULTEZ: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Las personas adultas tienen derecho a participar activamente en todas las decisiones relacionadas con su atención de salud, incluido el consentimiento informado para procedimientos médicos y la elección de tratamientos. </a:t>
            </a:r>
          </a:p>
          <a:p>
            <a:pPr marL="457200" indent="-457200" algn="just">
              <a:buFont typeface="Wingdings" panose="05000000000000000000" pitchFamily="2" charset="2"/>
              <a:buChar char="§"/>
            </a:pPr>
            <a:endParaRPr lang="es-ES" sz="2800" dirty="0">
              <a:solidFill>
                <a:schemeClr val="tx1"/>
              </a:solidFill>
              <a:latin typeface="Times New Roman" panose="02020603050405020304" pitchFamily="18" charset="0"/>
              <a:cs typeface="Times New Roman" panose="02020603050405020304" pitchFamily="18" charset="0"/>
            </a:endParaRPr>
          </a:p>
        </p:txBody>
      </p:sp>
      <p:sp>
        <p:nvSpPr>
          <p:cNvPr id="2" name="3 Rectángulo">
            <a:extLst>
              <a:ext uri="{FF2B5EF4-FFF2-40B4-BE49-F238E27FC236}">
                <a16:creationId xmlns:a16="http://schemas.microsoft.com/office/drawing/2014/main" id="{E236BA2E-35E0-5EF1-1416-5A4AE6D177F9}"/>
              </a:ext>
            </a:extLst>
          </p:cNvPr>
          <p:cNvSpPr/>
          <p:nvPr/>
        </p:nvSpPr>
        <p:spPr>
          <a:xfrm>
            <a:off x="467544" y="188640"/>
            <a:ext cx="8280920" cy="86409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DESARROLLO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86137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Ejemplos aplicaciones en diferentes etapas de la vida:</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800" b="1" dirty="0">
                <a:solidFill>
                  <a:srgbClr val="C00000"/>
                </a:solidFill>
                <a:latin typeface="Times New Roman" panose="02020603050405020304" pitchFamily="18" charset="0"/>
                <a:cs typeface="Times New Roman" panose="02020603050405020304" pitchFamily="18" charset="0"/>
              </a:rPr>
              <a:t>ADULTEZ: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También tienen derecho a la privacidad y confidencialidad en relación con su información médica.</a:t>
            </a:r>
          </a:p>
        </p:txBody>
      </p:sp>
      <p:sp>
        <p:nvSpPr>
          <p:cNvPr id="2" name="3 Rectángulo">
            <a:extLst>
              <a:ext uri="{FF2B5EF4-FFF2-40B4-BE49-F238E27FC236}">
                <a16:creationId xmlns:a16="http://schemas.microsoft.com/office/drawing/2014/main" id="{3C5C26DC-2F9F-F9E8-3464-4D8D93A255BC}"/>
              </a:ext>
            </a:extLst>
          </p:cNvPr>
          <p:cNvSpPr/>
          <p:nvPr/>
        </p:nvSpPr>
        <p:spPr>
          <a:xfrm>
            <a:off x="467544" y="188640"/>
            <a:ext cx="8280920" cy="86409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DESARROLLO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83900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Ejemplos aplicaciones en diferentes etapas de la vida:</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800" b="1" dirty="0">
                <a:solidFill>
                  <a:srgbClr val="C00000"/>
                </a:solidFill>
                <a:latin typeface="Times New Roman" panose="02020603050405020304" pitchFamily="18" charset="0"/>
                <a:cs typeface="Times New Roman" panose="02020603050405020304" pitchFamily="18" charset="0"/>
              </a:rPr>
              <a:t>VEJEZ / ADULTO MAYOR: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Las personas adultas mayores tienen derecho a recibir atención médica respetuosa y centrada en sus necesidades individuales. </a:t>
            </a:r>
          </a:p>
          <a:p>
            <a:pPr marL="457200" indent="-457200" algn="just">
              <a:buFont typeface="Wingdings" panose="05000000000000000000" pitchFamily="2" charset="2"/>
              <a:buChar char="§"/>
            </a:pPr>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Además, tienen derecho a la dignidad y el respeto en todas las interacciones con los profesionales de la salud, así como a ser tratados con compasión y empatía.</a:t>
            </a:r>
          </a:p>
        </p:txBody>
      </p:sp>
      <p:sp>
        <p:nvSpPr>
          <p:cNvPr id="2" name="3 Rectángulo">
            <a:extLst>
              <a:ext uri="{FF2B5EF4-FFF2-40B4-BE49-F238E27FC236}">
                <a16:creationId xmlns:a16="http://schemas.microsoft.com/office/drawing/2014/main" id="{0EC41F9D-1E11-3012-DA1A-85E92EB39DA2}"/>
              </a:ext>
            </a:extLst>
          </p:cNvPr>
          <p:cNvSpPr/>
          <p:nvPr/>
        </p:nvSpPr>
        <p:spPr>
          <a:xfrm>
            <a:off x="467544" y="188640"/>
            <a:ext cx="8280920" cy="86409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DESARROLLO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2975781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TRABAJO AUTÓNOMO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2963440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411795" y="1412776"/>
            <a:ext cx="8352928" cy="5184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b="1" dirty="0">
                <a:solidFill>
                  <a:schemeClr val="tx1"/>
                </a:solidFill>
                <a:latin typeface="Times New Roman" panose="02020603050405020304" pitchFamily="18" charset="0"/>
                <a:cs typeface="Times New Roman" panose="02020603050405020304" pitchFamily="18" charset="0"/>
              </a:rPr>
              <a:t>Equipo 1.- </a:t>
            </a:r>
            <a:r>
              <a:rPr lang="es-ES" sz="2800" dirty="0">
                <a:solidFill>
                  <a:schemeClr val="tx1"/>
                </a:solidFill>
                <a:latin typeface="Times New Roman" panose="02020603050405020304" pitchFamily="18" charset="0"/>
                <a:cs typeface="Times New Roman" panose="02020603050405020304" pitchFamily="18" charset="0"/>
              </a:rPr>
              <a:t>Triangule información que relacione los derechos humanos del paciente por ciclos de vida con teorías y modelos de enfermería.</a:t>
            </a:r>
          </a:p>
          <a:p>
            <a:pPr algn="just"/>
            <a:r>
              <a:rPr lang="es-ES" sz="2800" b="1" dirty="0">
                <a:solidFill>
                  <a:srgbClr val="C00000"/>
                </a:solidFill>
                <a:latin typeface="Times New Roman" panose="02020603050405020304" pitchFamily="18" charset="0"/>
                <a:cs typeface="Times New Roman" panose="02020603050405020304" pitchFamily="18" charset="0"/>
              </a:rPr>
              <a:t>Pasos para su elaboración: </a:t>
            </a:r>
          </a:p>
          <a:p>
            <a:pPr marL="342900" indent="-342900" algn="just">
              <a:buFont typeface="+mj-lt"/>
              <a:buAutoNum type="arabicPeriod"/>
            </a:pPr>
            <a:r>
              <a:rPr lang="es-ES" sz="1400" dirty="0">
                <a:solidFill>
                  <a:schemeClr val="tx1"/>
                </a:solidFill>
                <a:latin typeface="Times New Roman" panose="02020603050405020304" pitchFamily="18" charset="0"/>
                <a:cs typeface="Times New Roman" panose="02020603050405020304" pitchFamily="18" charset="0"/>
              </a:rPr>
              <a:t>Realiza una revisión sistemática de literatura para identificar estudios relevantes que aborden tanto los derechos humanos del paciente por ciclos de vida como las teorías y modelos de enfermería.</a:t>
            </a:r>
          </a:p>
          <a:p>
            <a:pPr marL="342900" indent="-342900" algn="just">
              <a:buFont typeface="+mj-lt"/>
              <a:buAutoNum type="arabicPeriod"/>
            </a:pPr>
            <a:r>
              <a:rPr lang="es-ES" sz="1400" dirty="0">
                <a:solidFill>
                  <a:schemeClr val="tx1"/>
                </a:solidFill>
                <a:latin typeface="Times New Roman" panose="02020603050405020304" pitchFamily="18" charset="0"/>
                <a:cs typeface="Times New Roman" panose="02020603050405020304" pitchFamily="18" charset="0"/>
              </a:rPr>
              <a:t>Después de revisar la literatura, identifica relaciones y patrones entre los derechos humanos del paciente por ciclos de vida y las teorías y modelos de enfermería. Esto podría implicar buscar similitudes, contradicciones o áreas de convergencia entre los conceptos y principios de ambas áreas.</a:t>
            </a:r>
          </a:p>
          <a:p>
            <a:pPr marL="342900" indent="-342900" algn="just">
              <a:buFont typeface="+mj-lt"/>
              <a:buAutoNum type="arabicPeriod"/>
            </a:pPr>
            <a:r>
              <a:rPr lang="es-ES" sz="1400" dirty="0">
                <a:solidFill>
                  <a:schemeClr val="tx1"/>
                </a:solidFill>
                <a:latin typeface="Times New Roman" panose="02020603050405020304" pitchFamily="18" charset="0"/>
                <a:cs typeface="Times New Roman" panose="02020603050405020304" pitchFamily="18" charset="0"/>
              </a:rPr>
              <a:t>Luego realiza un análisis crítico y síntesis de la información procesada explicando cómo las teorías y modelos de enfermería pueden informar la comprensión, promoción y protección de los derechos humanos del paciente en diferentes etapas de la vida. Esto podría implicar identificar mecanismos mediante los cuales las teorías y modelos de enfermería pueden facilitar la aplicación efectiva de los derechos humanos, según principios bioéticos al cuidado. Para alcanzar este momento del proceso pueden consideran factores como la claridad conceptual, la relevancia práctica, la evidencia empírica y los posibles desafíos o limitaciones en la aplicación de cada enfoque.</a:t>
            </a:r>
          </a:p>
          <a:p>
            <a:pPr marL="342900" indent="-342900" algn="just">
              <a:buFont typeface="+mj-lt"/>
              <a:buAutoNum type="arabicPeriod"/>
            </a:pPr>
            <a:r>
              <a:rPr lang="es-ES" sz="1400" dirty="0">
                <a:solidFill>
                  <a:schemeClr val="tx1"/>
                </a:solidFill>
                <a:latin typeface="Times New Roman" panose="02020603050405020304" pitchFamily="18" charset="0"/>
                <a:cs typeface="Times New Roman" panose="02020603050405020304" pitchFamily="18" charset="0"/>
              </a:rPr>
              <a:t>Arriba a conclusiones en la que sintetices tus hallazgos, destacando los puntos clave de convergencia y divergencia entre las teorías/modelos de enfermería y los derechos humanos del paciente por ciclos de vida. Identifica posibles áreas de mejora o desarrollo en la teoría y la práctica de enfermería para garantizar una atención centrada en el paciente y basada en los derechos humanos en todas las etapas de la vida.</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TRABAJO AUTÓNOMO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3140900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b="1" dirty="0">
                <a:solidFill>
                  <a:schemeClr val="tx1"/>
                </a:solidFill>
                <a:latin typeface="Times New Roman" panose="02020603050405020304" pitchFamily="18" charset="0"/>
                <a:cs typeface="Times New Roman" panose="02020603050405020304" pitchFamily="18" charset="0"/>
              </a:rPr>
              <a:t>Equipo 2.- </a:t>
            </a:r>
            <a:r>
              <a:rPr lang="es-ES" sz="2800" dirty="0">
                <a:solidFill>
                  <a:schemeClr val="tx1"/>
                </a:solidFill>
                <a:latin typeface="Times New Roman" panose="02020603050405020304" pitchFamily="18" charset="0"/>
                <a:cs typeface="Times New Roman" panose="02020603050405020304" pitchFamily="18" charset="0"/>
              </a:rPr>
              <a:t>Desarrolle un material educativo dirigido a profesionales de la salud, en el que aborden los derechos humanos del paciente por ciclos de vida y cómo aplicarlos en la práctica clínica.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800" dirty="0">
                <a:solidFill>
                  <a:schemeClr val="tx1"/>
                </a:solidFill>
                <a:latin typeface="Times New Roman" panose="02020603050405020304" pitchFamily="18" charset="0"/>
                <a:cs typeface="Times New Roman" panose="02020603050405020304" pitchFamily="18" charset="0"/>
              </a:rPr>
              <a:t>Esto podría incluir guías, folletos o recursos en línea que proporcionen información sobre los derechos específicos de los pacientes en diferentes etapas de la vida y ofrezcan pautas prácticas para su implementación en el cuidado de enfermería.</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TRABAJO AUTÓNOMO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3114845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b="1" dirty="0">
                <a:solidFill>
                  <a:schemeClr val="tx1"/>
                </a:solidFill>
                <a:latin typeface="Times New Roman" panose="02020603050405020304" pitchFamily="18" charset="0"/>
                <a:cs typeface="Times New Roman" panose="02020603050405020304" pitchFamily="18" charset="0"/>
              </a:rPr>
              <a:t>Equipo 3.- </a:t>
            </a:r>
            <a:r>
              <a:rPr lang="es-ES" sz="2800" dirty="0">
                <a:solidFill>
                  <a:schemeClr val="tx1"/>
                </a:solidFill>
                <a:latin typeface="Times New Roman" panose="02020603050405020304" pitchFamily="18" charset="0"/>
                <a:cs typeface="Times New Roman" panose="02020603050405020304" pitchFamily="18" charset="0"/>
              </a:rPr>
              <a:t>Diseñe un programa de capacitación interprofesional sobre los derechos humanos del paciente por ciclos de vida, dirigido a enfermeras, médicos y otros profesionales de la salud. Especifique las acciones para cada tipo de profesional a las que van dirigidos.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800" dirty="0">
                <a:solidFill>
                  <a:schemeClr val="tx1"/>
                </a:solidFill>
                <a:latin typeface="Times New Roman" panose="02020603050405020304" pitchFamily="18" charset="0"/>
                <a:cs typeface="Times New Roman" panose="02020603050405020304" pitchFamily="18" charset="0"/>
              </a:rPr>
              <a:t>Este programa podría incluir módulos de aprendizaje en línea, talleres prácticos y casos de estudio para mejorar la comprensión y la aplicación de los derechos de los pacientes en diferentes contextos de atención médica desde la perspectiva de los principios bioéticos.</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TRABAJO AUTÓNOMO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655352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b="1" dirty="0">
                <a:solidFill>
                  <a:schemeClr val="tx1"/>
                </a:solidFill>
                <a:latin typeface="Times New Roman" panose="02020603050405020304" pitchFamily="18" charset="0"/>
                <a:cs typeface="Times New Roman" panose="02020603050405020304" pitchFamily="18" charset="0"/>
              </a:rPr>
              <a:t>Equipo 4.- </a:t>
            </a:r>
            <a:r>
              <a:rPr lang="es-ES" sz="2800" dirty="0">
                <a:solidFill>
                  <a:schemeClr val="tx1"/>
                </a:solidFill>
                <a:latin typeface="Times New Roman" panose="02020603050405020304" pitchFamily="18" charset="0"/>
                <a:cs typeface="Times New Roman" panose="02020603050405020304" pitchFamily="18" charset="0"/>
              </a:rPr>
              <a:t>Proponga políticas de cuidados a la salud que integre los derechos humanos del paciente por ciclos de vida en la planificación, implementación y evaluación de estos. </a:t>
            </a:r>
          </a:p>
          <a:p>
            <a:pPr algn="just"/>
            <a:r>
              <a:rPr lang="es-ES" sz="2800" dirty="0">
                <a:solidFill>
                  <a:schemeClr val="tx1"/>
                </a:solidFill>
                <a:latin typeface="Times New Roman" panose="02020603050405020304" pitchFamily="18" charset="0"/>
                <a:cs typeface="Times New Roman" panose="02020603050405020304" pitchFamily="18" charset="0"/>
              </a:rPr>
              <a:t>Esta propuesta podría implicar revisar la literatura sobre políticas de salud basadas en derechos humanos, identificar los derechos específicos relevantes para cada etapa del ciclo de vida, y desarrollar recomendaciones y directrices para la formulación de políticas que promuevan la equidad, la dignidad y el acceso universal a la atención en salud de forma general y de enfermería en particular.</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TRABAJO AUTÓNOMO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334344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b="1" dirty="0">
                <a:solidFill>
                  <a:schemeClr val="tx1"/>
                </a:solidFill>
                <a:latin typeface="Times New Roman" panose="02020603050405020304" pitchFamily="18" charset="0"/>
                <a:cs typeface="Times New Roman" panose="02020603050405020304" pitchFamily="18" charset="0"/>
              </a:rPr>
              <a:t>Equipo 5.- </a:t>
            </a:r>
            <a:r>
              <a:rPr lang="es-ES" sz="2800" dirty="0">
                <a:solidFill>
                  <a:schemeClr val="tx1"/>
                </a:solidFill>
                <a:latin typeface="Times New Roman" panose="02020603050405020304" pitchFamily="18" charset="0"/>
                <a:cs typeface="Times New Roman" panose="02020603050405020304" pitchFamily="18" charset="0"/>
              </a:rPr>
              <a:t>Diseñe un programa de formación en derechos humanos en enfermería.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400" dirty="0">
                <a:solidFill>
                  <a:schemeClr val="tx1"/>
                </a:solidFill>
                <a:latin typeface="Times New Roman" panose="02020603050405020304" pitchFamily="18" charset="0"/>
                <a:cs typeface="Times New Roman" panose="02020603050405020304" pitchFamily="18" charset="0"/>
              </a:rPr>
              <a:t>Esta propuesta propuesta podría incluir la revisión de planes de estudio de programas de enfermería, interpretar resultados de datos o de encuestas o entrevistas sobre esta temática, que les sirva de insumo para la identificación de áreas de fortaleza y debilidad en la incorporación de los derechos humanos en la formación en enfermería. </a:t>
            </a:r>
          </a:p>
          <a:p>
            <a:pPr algn="just"/>
            <a:endParaRPr lang="es-ES" sz="2400" dirty="0">
              <a:solidFill>
                <a:schemeClr val="tx1"/>
              </a:solidFill>
              <a:latin typeface="Times New Roman" panose="02020603050405020304" pitchFamily="18" charset="0"/>
              <a:cs typeface="Times New Roman" panose="02020603050405020304" pitchFamily="18" charset="0"/>
            </a:endParaRPr>
          </a:p>
          <a:p>
            <a:pPr algn="just"/>
            <a:r>
              <a:rPr lang="es-ES" sz="2400" dirty="0">
                <a:solidFill>
                  <a:schemeClr val="tx1"/>
                </a:solidFill>
                <a:latin typeface="Times New Roman" panose="02020603050405020304" pitchFamily="18" charset="0"/>
                <a:cs typeface="Times New Roman" panose="02020603050405020304" pitchFamily="18" charset="0"/>
              </a:rPr>
              <a:t>Los hallazgos podrían utilizarse para informar el desarrollo de currículos educativos más centrados en los derechos humanos y sensibles al ciclo de vida del paciente.</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TRABAJO AUTÓNOMO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972420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0BE6B-5129-9806-2C9E-A77B2C01B97D}"/>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AFDD5168-BD92-65CA-9D82-7CD8D04B8FF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617463"/>
            <a:ext cx="9180513" cy="525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Rectángulo">
            <a:extLst>
              <a:ext uri="{FF2B5EF4-FFF2-40B4-BE49-F238E27FC236}">
                <a16:creationId xmlns:a16="http://schemas.microsoft.com/office/drawing/2014/main" id="{43ECFA50-3D85-303D-6F36-B43871DF9CE8}"/>
              </a:ext>
            </a:extLst>
          </p:cNvPr>
          <p:cNvSpPr/>
          <p:nvPr/>
        </p:nvSpPr>
        <p:spPr>
          <a:xfrm>
            <a:off x="4139952" y="848906"/>
            <a:ext cx="3960440" cy="707886"/>
          </a:xfrm>
          <a:prstGeom prst="rect">
            <a:avLst/>
          </a:prstGeom>
        </p:spPr>
        <p:txBody>
          <a:bodyPr wrap="square">
            <a:spAutoFit/>
          </a:bodyPr>
          <a:lstStyle/>
          <a:p>
            <a:pPr algn="ctr"/>
            <a:r>
              <a:rPr lang="es-ES" sz="4000" b="1" i="1" dirty="0">
                <a:solidFill>
                  <a:schemeClr val="bg1"/>
                </a:solidFill>
                <a:latin typeface="Century Gothic" pitchFamily="34" charset="0"/>
              </a:rPr>
              <a:t>…hablamos de</a:t>
            </a:r>
            <a:endParaRPr lang="es-ES" b="1" i="1" dirty="0">
              <a:solidFill>
                <a:schemeClr val="bg1"/>
              </a:solidFill>
              <a:latin typeface="Century Gothic" pitchFamily="34" charset="0"/>
            </a:endParaRPr>
          </a:p>
        </p:txBody>
      </p:sp>
      <p:sp>
        <p:nvSpPr>
          <p:cNvPr id="5" name="4 CuadroTexto">
            <a:extLst>
              <a:ext uri="{FF2B5EF4-FFF2-40B4-BE49-F238E27FC236}">
                <a16:creationId xmlns:a16="http://schemas.microsoft.com/office/drawing/2014/main" id="{934165C0-ADC9-0DFE-F30A-6007A149397B}"/>
              </a:ext>
            </a:extLst>
          </p:cNvPr>
          <p:cNvSpPr txBox="1"/>
          <p:nvPr/>
        </p:nvSpPr>
        <p:spPr>
          <a:xfrm>
            <a:off x="0" y="0"/>
            <a:ext cx="9144000" cy="784830"/>
          </a:xfrm>
          <a:prstGeom prst="rect">
            <a:avLst/>
          </a:prstGeom>
          <a:solidFill>
            <a:schemeClr val="bg1"/>
          </a:solidFill>
        </p:spPr>
        <p:txBody>
          <a:bodyPr wrap="square" rtlCol="0">
            <a:spAutoFit/>
          </a:bodyPr>
          <a:lstStyle/>
          <a:p>
            <a:endParaRPr lang="es-EC" sz="1000" i="1" dirty="0"/>
          </a:p>
          <a:p>
            <a:r>
              <a:rPr lang="es-EC" sz="3000" i="1" dirty="0">
                <a:latin typeface="Century Gothic" pitchFamily="34" charset="0"/>
              </a:rPr>
              <a:t> </a:t>
            </a:r>
            <a:r>
              <a:rPr lang="es-EC" sz="2400" b="1" i="1" dirty="0">
                <a:latin typeface="Century Gothic" pitchFamily="34" charset="0"/>
              </a:rPr>
              <a:t>Recordatorio clase anterior…</a:t>
            </a:r>
          </a:p>
          <a:p>
            <a:endParaRPr lang="es-EC" sz="500" i="1" dirty="0"/>
          </a:p>
        </p:txBody>
      </p:sp>
      <p:sp>
        <p:nvSpPr>
          <p:cNvPr id="6" name="5 CuadroTexto">
            <a:extLst>
              <a:ext uri="{FF2B5EF4-FFF2-40B4-BE49-F238E27FC236}">
                <a16:creationId xmlns:a16="http://schemas.microsoft.com/office/drawing/2014/main" id="{6439079E-1278-1070-0454-C3B395CCAF3E}"/>
              </a:ext>
            </a:extLst>
          </p:cNvPr>
          <p:cNvSpPr txBox="1"/>
          <p:nvPr/>
        </p:nvSpPr>
        <p:spPr>
          <a:xfrm>
            <a:off x="3779912" y="3598565"/>
            <a:ext cx="5364088" cy="954107"/>
          </a:xfrm>
          <a:prstGeom prst="rect">
            <a:avLst/>
          </a:prstGeom>
          <a:noFill/>
        </p:spPr>
        <p:txBody>
          <a:bodyPr wrap="square" rtlCol="0">
            <a:spAutoFit/>
          </a:bodyPr>
          <a:lstStyle/>
          <a:p>
            <a:pPr marL="457200" indent="-457200">
              <a:buFont typeface="Wingdings" panose="05000000000000000000" pitchFamily="2" charset="2"/>
              <a:buChar char="§"/>
            </a:pPr>
            <a:r>
              <a:rPr lang="es-ES" sz="2800" b="1" i="1" dirty="0">
                <a:solidFill>
                  <a:srgbClr val="C00000"/>
                </a:solidFill>
                <a:latin typeface="Arial" pitchFamily="34" charset="0"/>
                <a:cs typeface="Arial" pitchFamily="34" charset="0"/>
              </a:rPr>
              <a:t>Responsabilidad y profesionalismo </a:t>
            </a:r>
            <a:endParaRPr lang="es-ES" sz="3000" b="1" i="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2068890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627784" y="2204863"/>
            <a:ext cx="3643946" cy="1015663"/>
          </a:xfrm>
          <a:prstGeom prst="rect">
            <a:avLst/>
          </a:prstGeom>
          <a:noFill/>
        </p:spPr>
        <p:txBody>
          <a:bodyPr wrap="none" rtlCol="0">
            <a:spAutoFit/>
          </a:bodyPr>
          <a:lstStyle/>
          <a:p>
            <a:r>
              <a:rPr lang="es-EC" sz="6000" b="1" dirty="0">
                <a:solidFill>
                  <a:schemeClr val="bg1"/>
                </a:solidFill>
                <a:latin typeface="Century Gothic" pitchFamily="34" charset="0"/>
              </a:rPr>
              <a:t>GRACIAS</a:t>
            </a:r>
          </a:p>
        </p:txBody>
      </p:sp>
    </p:spTree>
    <p:extLst>
      <p:ext uri="{BB962C8B-B14F-4D97-AF65-F5344CB8AC3E}">
        <p14:creationId xmlns:p14="http://schemas.microsoft.com/office/powerpoint/2010/main" val="3054910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332656"/>
            <a:ext cx="8424936" cy="5623591"/>
          </a:xfrm>
          <a:prstGeom prst="rect">
            <a:avLst/>
          </a:prstGeom>
        </p:spPr>
        <p:txBody>
          <a:bodyPr wrap="square">
            <a:spAutoFit/>
          </a:bodyPr>
          <a:lstStyle/>
          <a:p>
            <a:r>
              <a:rPr lang="es-ES" sz="5400" b="1" dirty="0">
                <a:solidFill>
                  <a:schemeClr val="bg1"/>
                </a:solidFill>
                <a:latin typeface="Century Gothic" pitchFamily="34" charset="0"/>
              </a:rPr>
              <a:t>Tema 1.4: </a:t>
            </a:r>
          </a:p>
          <a:p>
            <a:endParaRPr lang="es-ES" sz="5400" b="1" dirty="0">
              <a:solidFill>
                <a:schemeClr val="bg1"/>
              </a:solidFill>
              <a:latin typeface="Century Gothic" pitchFamily="34" charset="0"/>
            </a:endParaRPr>
          </a:p>
          <a:p>
            <a:r>
              <a:rPr lang="es-ES" sz="5400" b="1" dirty="0">
                <a:solidFill>
                  <a:schemeClr val="bg1"/>
                </a:solidFill>
                <a:latin typeface="Century Gothic" pitchFamily="34" charset="0"/>
              </a:rPr>
              <a:t>Derechos humanos del paciente por</a:t>
            </a:r>
          </a:p>
          <a:p>
            <a:r>
              <a:rPr lang="es-ES" sz="5400" b="1" dirty="0">
                <a:solidFill>
                  <a:schemeClr val="bg1"/>
                </a:solidFill>
                <a:latin typeface="Century Gothic" pitchFamily="34" charset="0"/>
              </a:rPr>
              <a:t>ciclos de vida.</a:t>
            </a:r>
          </a:p>
          <a:p>
            <a:endParaRPr lang="es-EC" sz="2800" b="1" dirty="0">
              <a:solidFill>
                <a:schemeClr val="bg1"/>
              </a:solidFill>
              <a:latin typeface="Century Gothic" pitchFamily="34" charset="0"/>
            </a:endParaRPr>
          </a:p>
          <a:p>
            <a:pPr>
              <a:lnSpc>
                <a:spcPct val="115000"/>
              </a:lnSpc>
              <a:spcAft>
                <a:spcPts val="800"/>
              </a:spcAft>
            </a:pPr>
            <a:r>
              <a:rPr lang="es-EC" sz="2800" b="1" dirty="0">
                <a:solidFill>
                  <a:schemeClr val="bg1"/>
                </a:solidFill>
                <a:latin typeface="Century Gothic" pitchFamily="34" charset="0"/>
              </a:rPr>
              <a:t>1.4.1. </a:t>
            </a:r>
            <a:r>
              <a:rPr lang="es-ES" sz="2800" b="1" dirty="0">
                <a:solidFill>
                  <a:schemeClr val="bg1"/>
                </a:solidFill>
                <a:latin typeface="Century Gothic" pitchFamily="34" charset="0"/>
              </a:rPr>
              <a:t>Autonomía como parte del cuidado de enfermería</a:t>
            </a:r>
            <a:r>
              <a:rPr lang="es-EC" sz="2800" b="1" dirty="0">
                <a:solidFill>
                  <a:schemeClr val="bg1"/>
                </a:solidFill>
                <a:latin typeface="Century Gothic" pitchFamily="34" charset="0"/>
              </a:rPr>
              <a:t>.</a:t>
            </a:r>
            <a:endParaRPr lang="es-ES" sz="2800" b="1" dirty="0">
              <a:solidFill>
                <a:schemeClr val="bg1"/>
              </a:solidFill>
              <a:latin typeface="Century Gothic" pitchFamily="34" charset="0"/>
            </a:endParaRPr>
          </a:p>
        </p:txBody>
      </p:sp>
    </p:spTree>
    <p:extLst>
      <p:ext uri="{BB962C8B-B14F-4D97-AF65-F5344CB8AC3E}">
        <p14:creationId xmlns:p14="http://schemas.microsoft.com/office/powerpoint/2010/main" val="346384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7DC4A-A32A-3275-1F6C-524BC7559688}"/>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826D964A-5AEF-84E9-3B19-CBE5A9FFF7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604963"/>
            <a:ext cx="9162956" cy="525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Rectángulo">
            <a:extLst>
              <a:ext uri="{FF2B5EF4-FFF2-40B4-BE49-F238E27FC236}">
                <a16:creationId xmlns:a16="http://schemas.microsoft.com/office/drawing/2014/main" id="{C3A6E414-6D82-D685-5055-5552639F6D48}"/>
              </a:ext>
            </a:extLst>
          </p:cNvPr>
          <p:cNvSpPr/>
          <p:nvPr/>
        </p:nvSpPr>
        <p:spPr>
          <a:xfrm>
            <a:off x="179512" y="776898"/>
            <a:ext cx="6984776" cy="707886"/>
          </a:xfrm>
          <a:prstGeom prst="rect">
            <a:avLst/>
          </a:prstGeom>
        </p:spPr>
        <p:txBody>
          <a:bodyPr wrap="square">
            <a:spAutoFit/>
          </a:bodyPr>
          <a:lstStyle/>
          <a:p>
            <a:r>
              <a:rPr lang="es-ES" sz="4000" b="1" i="1" dirty="0">
                <a:solidFill>
                  <a:schemeClr val="bg1"/>
                </a:solidFill>
                <a:latin typeface="Century Gothic" pitchFamily="34" charset="0"/>
              </a:rPr>
              <a:t>…objetivo de aprendizaje</a:t>
            </a:r>
            <a:endParaRPr lang="es-ES" b="1" i="1" dirty="0">
              <a:solidFill>
                <a:schemeClr val="bg1"/>
              </a:solidFill>
              <a:latin typeface="Century Gothic" pitchFamily="34" charset="0"/>
            </a:endParaRPr>
          </a:p>
        </p:txBody>
      </p:sp>
      <p:sp>
        <p:nvSpPr>
          <p:cNvPr id="5" name="4 CuadroTexto">
            <a:extLst>
              <a:ext uri="{FF2B5EF4-FFF2-40B4-BE49-F238E27FC236}">
                <a16:creationId xmlns:a16="http://schemas.microsoft.com/office/drawing/2014/main" id="{863CEC56-52D8-0F32-EEDE-352C40ABABB0}"/>
              </a:ext>
            </a:extLst>
          </p:cNvPr>
          <p:cNvSpPr txBox="1"/>
          <p:nvPr/>
        </p:nvSpPr>
        <p:spPr>
          <a:xfrm>
            <a:off x="0" y="0"/>
            <a:ext cx="9144000" cy="707886"/>
          </a:xfrm>
          <a:prstGeom prst="rect">
            <a:avLst/>
          </a:prstGeom>
          <a:solidFill>
            <a:schemeClr val="bg1"/>
          </a:solidFill>
        </p:spPr>
        <p:txBody>
          <a:bodyPr wrap="square" rtlCol="0">
            <a:spAutoFit/>
          </a:bodyPr>
          <a:lstStyle/>
          <a:p>
            <a:endParaRPr lang="es-EC" sz="1000" i="1" dirty="0"/>
          </a:p>
          <a:p>
            <a:r>
              <a:rPr lang="es-EC" sz="3000" i="1" dirty="0">
                <a:latin typeface="Century Gothic" pitchFamily="34" charset="0"/>
              </a:rPr>
              <a:t> </a:t>
            </a:r>
            <a:endParaRPr lang="es-EC" sz="500" i="1" dirty="0"/>
          </a:p>
        </p:txBody>
      </p:sp>
      <p:sp>
        <p:nvSpPr>
          <p:cNvPr id="6" name="5 CuadroTexto">
            <a:extLst>
              <a:ext uri="{FF2B5EF4-FFF2-40B4-BE49-F238E27FC236}">
                <a16:creationId xmlns:a16="http://schemas.microsoft.com/office/drawing/2014/main" id="{4661CD66-D38E-536C-B8E3-8FA77319A51C}"/>
              </a:ext>
            </a:extLst>
          </p:cNvPr>
          <p:cNvSpPr txBox="1"/>
          <p:nvPr/>
        </p:nvSpPr>
        <p:spPr>
          <a:xfrm>
            <a:off x="4572000" y="2307644"/>
            <a:ext cx="4464496" cy="3416320"/>
          </a:xfrm>
          <a:prstGeom prst="rect">
            <a:avLst/>
          </a:prstGeom>
          <a:noFill/>
        </p:spPr>
        <p:txBody>
          <a:bodyPr wrap="square" rtlCol="0">
            <a:spAutoFit/>
          </a:bodyPr>
          <a:lstStyle/>
          <a:p>
            <a:r>
              <a:rPr lang="es-ES" sz="2400" dirty="0">
                <a:latin typeface="Times New Roman" panose="02020603050405020304" pitchFamily="18" charset="0"/>
                <a:cs typeface="Times New Roman" panose="02020603050405020304" pitchFamily="18" charset="0"/>
              </a:rPr>
              <a:t>Distinguir los principios éticos en salud mediante la incorporación de esta filosofía profesional a la práctica asistencial, para la adopción de un estilo de trabajo que guie el cuidado humanizado al individuo, la familia y la comunidad; desde la perspectiva de enfermería.</a:t>
            </a:r>
            <a:endParaRPr lang="es-EC"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5913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B2313-7EF7-E743-70F7-555DA1C8312F}"/>
            </a:ext>
          </a:extLst>
        </p:cNvPr>
        <p:cNvGrpSpPr/>
        <p:nvPr/>
      </p:nvGrpSpPr>
      <p:grpSpPr>
        <a:xfrm>
          <a:off x="0" y="0"/>
          <a:ext cx="0" cy="0"/>
          <a:chOff x="0" y="0"/>
          <a:chExt cx="0" cy="0"/>
        </a:xfrm>
      </p:grpSpPr>
      <p:pic>
        <p:nvPicPr>
          <p:cNvPr id="2" name="Imagen 1">
            <a:extLst>
              <a:ext uri="{FF2B5EF4-FFF2-40B4-BE49-F238E27FC236}">
                <a16:creationId xmlns:a16="http://schemas.microsoft.com/office/drawing/2014/main" id="{241CDE87-05B5-E5C2-8C89-9424FC5CE7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flipH="1">
            <a:off x="0" y="1626667"/>
            <a:ext cx="9144000" cy="525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Rectángulo">
            <a:extLst>
              <a:ext uri="{FF2B5EF4-FFF2-40B4-BE49-F238E27FC236}">
                <a16:creationId xmlns:a16="http://schemas.microsoft.com/office/drawing/2014/main" id="{9106E17C-14C3-CFE0-D6DE-FE2E5E48010D}"/>
              </a:ext>
            </a:extLst>
          </p:cNvPr>
          <p:cNvSpPr/>
          <p:nvPr/>
        </p:nvSpPr>
        <p:spPr>
          <a:xfrm>
            <a:off x="179512" y="776898"/>
            <a:ext cx="8964488" cy="707886"/>
          </a:xfrm>
          <a:prstGeom prst="rect">
            <a:avLst/>
          </a:prstGeom>
        </p:spPr>
        <p:txBody>
          <a:bodyPr wrap="square">
            <a:spAutoFit/>
          </a:bodyPr>
          <a:lstStyle/>
          <a:p>
            <a:pPr algn="ctr"/>
            <a:r>
              <a:rPr lang="es-ES" sz="4000" b="1" i="1" dirty="0">
                <a:latin typeface="Century Gothic" pitchFamily="34" charset="0"/>
              </a:rPr>
              <a:t>RESULTADOS DE APRENDIZAJE</a:t>
            </a:r>
          </a:p>
        </p:txBody>
      </p:sp>
      <p:sp>
        <p:nvSpPr>
          <p:cNvPr id="5" name="4 CuadroTexto">
            <a:extLst>
              <a:ext uri="{FF2B5EF4-FFF2-40B4-BE49-F238E27FC236}">
                <a16:creationId xmlns:a16="http://schemas.microsoft.com/office/drawing/2014/main" id="{12C76220-7FE4-331C-1A68-F2D8270B8005}"/>
              </a:ext>
            </a:extLst>
          </p:cNvPr>
          <p:cNvSpPr txBox="1"/>
          <p:nvPr/>
        </p:nvSpPr>
        <p:spPr>
          <a:xfrm>
            <a:off x="0" y="0"/>
            <a:ext cx="9144000" cy="707886"/>
          </a:xfrm>
          <a:prstGeom prst="rect">
            <a:avLst/>
          </a:prstGeom>
          <a:solidFill>
            <a:schemeClr val="bg1"/>
          </a:solidFill>
        </p:spPr>
        <p:txBody>
          <a:bodyPr wrap="square" rtlCol="0">
            <a:spAutoFit/>
          </a:bodyPr>
          <a:lstStyle/>
          <a:p>
            <a:endParaRPr lang="es-EC" sz="1000" i="1" dirty="0"/>
          </a:p>
          <a:p>
            <a:r>
              <a:rPr lang="es-EC" sz="3000" i="1" dirty="0">
                <a:latin typeface="Century Gothic" pitchFamily="34" charset="0"/>
              </a:rPr>
              <a:t> </a:t>
            </a:r>
            <a:endParaRPr lang="es-EC" sz="500" i="1" dirty="0"/>
          </a:p>
        </p:txBody>
      </p:sp>
      <p:sp>
        <p:nvSpPr>
          <p:cNvPr id="3" name="5 CuadroTexto">
            <a:extLst>
              <a:ext uri="{FF2B5EF4-FFF2-40B4-BE49-F238E27FC236}">
                <a16:creationId xmlns:a16="http://schemas.microsoft.com/office/drawing/2014/main" id="{2C67097F-11D8-1A63-8001-31680F608903}"/>
              </a:ext>
            </a:extLst>
          </p:cNvPr>
          <p:cNvSpPr txBox="1"/>
          <p:nvPr/>
        </p:nvSpPr>
        <p:spPr>
          <a:xfrm>
            <a:off x="323528" y="2307644"/>
            <a:ext cx="4464496" cy="3785652"/>
          </a:xfrm>
          <a:prstGeom prst="rect">
            <a:avLst/>
          </a:prstGeom>
          <a:noFill/>
        </p:spPr>
        <p:txBody>
          <a:bodyPr wrap="square" rtlCol="0">
            <a:spAutoFit/>
          </a:bodyPr>
          <a:lstStyle/>
          <a:p>
            <a:pPr marL="457200" indent="-457200" algn="just">
              <a:buFont typeface="Wingdings" panose="05000000000000000000" pitchFamily="2" charset="2"/>
              <a:buChar char="§"/>
            </a:pPr>
            <a:r>
              <a:rPr lang="es-ES" sz="2400" dirty="0">
                <a:solidFill>
                  <a:schemeClr val="tx1"/>
                </a:solidFill>
                <a:latin typeface="Times New Roman" panose="02020603050405020304" pitchFamily="18" charset="0"/>
                <a:cs typeface="Times New Roman" panose="02020603050405020304" pitchFamily="18" charset="0"/>
              </a:rPr>
              <a:t>Distingue los principios éticos en salud mediante la incorporación de esta filosofía profesional a la práctica asistencial.</a:t>
            </a:r>
          </a:p>
          <a:p>
            <a:pPr marL="457200" indent="-457200" algn="just">
              <a:buFont typeface="Wingdings" panose="05000000000000000000" pitchFamily="2" charset="2"/>
              <a:buChar char="§"/>
            </a:pPr>
            <a:r>
              <a:rPr lang="es-ES" sz="2400" dirty="0">
                <a:solidFill>
                  <a:schemeClr val="tx1"/>
                </a:solidFill>
                <a:latin typeface="Times New Roman" panose="02020603050405020304" pitchFamily="18" charset="0"/>
                <a:cs typeface="Times New Roman" panose="02020603050405020304" pitchFamily="18" charset="0"/>
              </a:rPr>
              <a:t>Adopta un estilo de trabajo que guía el cuidado humanizado al individuo, la familia y la comunidad; desde la perspectiva de enfermería.</a:t>
            </a:r>
          </a:p>
        </p:txBody>
      </p:sp>
    </p:spTree>
    <p:extLst>
      <p:ext uri="{BB962C8B-B14F-4D97-AF65-F5344CB8AC3E}">
        <p14:creationId xmlns:p14="http://schemas.microsoft.com/office/powerpoint/2010/main" val="285407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Los derechos humanos del paciente por ciclos de vida reconocen la importancia de adaptar la atención médica a las necesidades y circunstancias específicas de las personas en diferentes etapas de la vida, y garantizar que se respeten sus derechos fundamentales en todo momento.</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INTRODUCCIÓN</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399528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Los derechos humanos del paciente por ciclos de vida se refieren a los derechos fundamentales que tienen las personas en relación con su atención médica y su dignidad como pacientes, considerando las diferentes etapas de la vida, como la infancia, la adolescencia, la adultez y la vejez. </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INTRODUCCIÓN</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2314718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Estos derechos están diseñados para garantizar que todas las personas reciban un trato justo, respetuoso y adecuado en el ámbito de la salud, independientemente de su edad o condición.</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INTRODUCCIÓN</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3928068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5979DA-EE26-1E73-9F77-E17FA6E512FE}"/>
            </a:ext>
          </a:extLst>
        </p:cNvPr>
        <p:cNvGrpSpPr/>
        <p:nvPr/>
      </p:nvGrpSpPr>
      <p:grpSpPr>
        <a:xfrm>
          <a:off x="0" y="0"/>
          <a:ext cx="0" cy="0"/>
          <a:chOff x="0" y="0"/>
          <a:chExt cx="0" cy="0"/>
        </a:xfrm>
      </p:grpSpPr>
      <p:sp>
        <p:nvSpPr>
          <p:cNvPr id="4" name="3 Rectángulo">
            <a:extLst>
              <a:ext uri="{FF2B5EF4-FFF2-40B4-BE49-F238E27FC236}">
                <a16:creationId xmlns:a16="http://schemas.microsoft.com/office/drawing/2014/main" id="{18324ABB-B353-150C-C8F4-38BEE18248A9}"/>
              </a:ext>
            </a:extLst>
          </p:cNvPr>
          <p:cNvSpPr/>
          <p:nvPr/>
        </p:nvSpPr>
        <p:spPr>
          <a:xfrm>
            <a:off x="395536" y="1412776"/>
            <a:ext cx="8352928" cy="230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s-ES" sz="2800" dirty="0">
                <a:solidFill>
                  <a:schemeClr val="tx1"/>
                </a:solidFill>
                <a:latin typeface="Times New Roman" panose="02020603050405020304" pitchFamily="18" charset="0"/>
                <a:cs typeface="Times New Roman" panose="02020603050405020304" pitchFamily="18" charset="0"/>
              </a:rPr>
              <a:t>Ejemplos aplicaciones en diferentes etapas de la vida:</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algn="just"/>
            <a:r>
              <a:rPr lang="es-ES" sz="2800" b="1" dirty="0">
                <a:solidFill>
                  <a:srgbClr val="C00000"/>
                </a:solidFill>
                <a:latin typeface="Times New Roman" panose="02020603050405020304" pitchFamily="18" charset="0"/>
                <a:cs typeface="Times New Roman" panose="02020603050405020304" pitchFamily="18" charset="0"/>
              </a:rPr>
              <a:t>INFANCIA: </a:t>
            </a:r>
          </a:p>
          <a:p>
            <a:pPr algn="just"/>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Los niños tienen derecho a recibir atención de salud  adecuada y a ser protegidos de cualquier forma de abuso o negligencia. </a:t>
            </a:r>
          </a:p>
          <a:p>
            <a:pPr marL="457200" indent="-457200" algn="just">
              <a:buFont typeface="Wingdings" panose="05000000000000000000" pitchFamily="2" charset="2"/>
              <a:buChar char="§"/>
            </a:pPr>
            <a:endParaRPr lang="es-E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s-ES" sz="2800" dirty="0">
                <a:solidFill>
                  <a:schemeClr val="tx1"/>
                </a:solidFill>
                <a:latin typeface="Times New Roman" panose="02020603050405020304" pitchFamily="18" charset="0"/>
                <a:cs typeface="Times New Roman" panose="02020603050405020304" pitchFamily="18" charset="0"/>
              </a:rPr>
              <a:t>Además, sus padres o tutores tienen derecho a participar en las decisiones relacionadas con su salud y tratamiento.</a:t>
            </a:r>
          </a:p>
        </p:txBody>
      </p:sp>
      <p:sp>
        <p:nvSpPr>
          <p:cNvPr id="3" name="3 Rectángulo">
            <a:extLst>
              <a:ext uri="{FF2B5EF4-FFF2-40B4-BE49-F238E27FC236}">
                <a16:creationId xmlns:a16="http://schemas.microsoft.com/office/drawing/2014/main" id="{9D7CA156-B1B0-A2DC-BA64-50362F910ADA}"/>
              </a:ext>
            </a:extLst>
          </p:cNvPr>
          <p:cNvSpPr/>
          <p:nvPr/>
        </p:nvSpPr>
        <p:spPr>
          <a:xfrm>
            <a:off x="467544" y="188640"/>
            <a:ext cx="8280920" cy="86409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b="1" dirty="0">
                <a:solidFill>
                  <a:schemeClr val="tx1"/>
                </a:solidFill>
                <a:latin typeface="Century Gothic" panose="020B0502020202020204" pitchFamily="34" charset="0"/>
                <a:cs typeface="Times New Roman" panose="02020603050405020304" pitchFamily="18" charset="0"/>
              </a:rPr>
              <a:t>DESARROLLO</a:t>
            </a:r>
            <a:endParaRPr lang="es-ES" sz="3600" b="1" dirty="0">
              <a:solidFill>
                <a:schemeClr val="tx1"/>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101181397"/>
      </p:ext>
    </p:extLst>
  </p:cSld>
  <p:clrMapOvr>
    <a:masterClrMapping/>
  </p:clrMapOvr>
</p:sld>
</file>

<file path=ppt/theme/theme1.xml><?xml version="1.0" encoding="utf-8"?>
<a:theme xmlns:a="http://schemas.openxmlformats.org/drawingml/2006/main" name="Tema de Office">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1279</TotalTime>
  <Words>1156</Words>
  <Application>Microsoft Office PowerPoint</Application>
  <PresentationFormat>Presentación en pantalla (4:3)</PresentationFormat>
  <Paragraphs>87</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Aptos</vt:lpstr>
      <vt:lpstr>Arial</vt:lpstr>
      <vt:lpstr>Calibri</vt:lpstr>
      <vt:lpstr>Century Gothic</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Rafael DOCENCIA</dc:creator>
  <cp:lastModifiedBy>Carlos Gafas</cp:lastModifiedBy>
  <cp:revision>65</cp:revision>
  <dcterms:created xsi:type="dcterms:W3CDTF">2015-01-25T17:39:20Z</dcterms:created>
  <dcterms:modified xsi:type="dcterms:W3CDTF">2024-05-07T05:11:47Z</dcterms:modified>
</cp:coreProperties>
</file>