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8" y="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9BD9E-322C-4BF6-9978-C84F5A28F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0CA628-F62D-4F5A-878E-4C11519A2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C97C4-5969-4D56-A2B2-4D64E6FA6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8A7C-8540-4698-967C-8AD26C5F893F}" type="datetimeFigureOut">
              <a:rPr lang="es-EC" smtClean="0"/>
              <a:t>2023/06/26</a:t>
            </a:fld>
            <a:endParaRPr lang="es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BC152-4AA6-41F1-BFE8-26F10BBE7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44FA2-273B-437C-A458-92A5653EC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0D36-1686-4B95-861E-B7343BFFAAD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2446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2996C-E6BC-44DC-BD14-D6230F31E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44CE8-6CA6-4F2D-A5CF-0064CCEA0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7C09F-B367-4B3C-8201-1FA3A9836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8A7C-8540-4698-967C-8AD26C5F893F}" type="datetimeFigureOut">
              <a:rPr lang="es-EC" smtClean="0"/>
              <a:t>2023/06/26</a:t>
            </a:fld>
            <a:endParaRPr lang="es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9BB74-CC62-483D-B4EE-3922D3F8E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5AD7F-643C-4837-811F-D069C2B30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0D36-1686-4B95-861E-B7343BFFAAD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54210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BC9E6E-3844-44AB-A323-997989D44A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421627-BE95-4656-AC4D-86616ACF7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FB98C-CEB0-4546-8180-58EFB002B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8A7C-8540-4698-967C-8AD26C5F893F}" type="datetimeFigureOut">
              <a:rPr lang="es-EC" smtClean="0"/>
              <a:t>2023/06/26</a:t>
            </a:fld>
            <a:endParaRPr lang="es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4E1CD-C4B5-4995-9031-4F17910F9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954F-74E8-4C1B-A697-C471E73B9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0D36-1686-4B95-861E-B7343BFFAAD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9699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BEF84-2B4D-4C46-B152-572568B8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30551-A93A-44ED-BE2A-9D564AB61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DF120-8627-4700-A460-5D2346620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8A7C-8540-4698-967C-8AD26C5F893F}" type="datetimeFigureOut">
              <a:rPr lang="es-EC" smtClean="0"/>
              <a:t>2023/06/26</a:t>
            </a:fld>
            <a:endParaRPr lang="es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CC4E4-BC67-4D4D-BB9A-FBE78516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ACB66-E8D6-4665-85A7-6555D89E2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0D36-1686-4B95-861E-B7343BFFAAD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90949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6383B-C513-4922-BD93-47088E772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D5530-BB8F-4E8D-AFBA-91FDE2789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49F9D-B93F-4A5D-9366-0F8D9AB58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8A7C-8540-4698-967C-8AD26C5F893F}" type="datetimeFigureOut">
              <a:rPr lang="es-EC" smtClean="0"/>
              <a:t>2023/06/26</a:t>
            </a:fld>
            <a:endParaRPr lang="es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8AF81-8A61-4DAE-BA53-4B2D093F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F2504-2FCC-49E2-AA01-2E3F33110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0D36-1686-4B95-861E-B7343BFFAAD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699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6422F-92C4-46C2-8D89-EF68A050D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5C73B-5FA0-4B46-96DA-18CE0C8874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60174-9D3A-4232-9819-476E10165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F01DD-AE08-4ABA-83B7-D6D0E137A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8A7C-8540-4698-967C-8AD26C5F893F}" type="datetimeFigureOut">
              <a:rPr lang="es-EC" smtClean="0"/>
              <a:t>2023/06/26</a:t>
            </a:fld>
            <a:endParaRPr lang="es-E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E5825-60E0-429A-B0CF-6C57685C9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64ECF-3707-4254-9B3E-0F29623B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0D36-1686-4B95-861E-B7343BFFAAD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7398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0DC26-1FAB-4D6A-86F4-B1B69B4F1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127E5-15D9-4EEE-9CF2-A5621946E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7111C-5672-4475-BFC0-CDBB436CA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9703C-D97B-4E89-BF0B-A55DD0EF0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47BB55-F903-41C0-B8B9-6E9264AA4A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EC669-1983-4BA5-BECB-E49C6C07F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8A7C-8540-4698-967C-8AD26C5F893F}" type="datetimeFigureOut">
              <a:rPr lang="es-EC" smtClean="0"/>
              <a:t>2023/06/26</a:t>
            </a:fld>
            <a:endParaRPr lang="es-EC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9E4A67-A41F-4630-B23D-2B64DF220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160E43-D10D-4B42-9F39-8A789303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0D36-1686-4B95-861E-B7343BFFAAD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705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969D4-5F18-4CC7-BE7B-8756D7F7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6C0E4-B36F-4937-82AF-E5EA34E93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8A7C-8540-4698-967C-8AD26C5F893F}" type="datetimeFigureOut">
              <a:rPr lang="es-EC" smtClean="0"/>
              <a:t>2023/06/26</a:t>
            </a:fld>
            <a:endParaRPr lang="es-EC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E67AA-9A42-4AA6-8DE1-C03AAA810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9EC4F-CC3D-45D2-901B-C792F18EE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0D36-1686-4B95-861E-B7343BFFAAD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277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4D3747-9570-4BAB-B755-3A837C38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8A7C-8540-4698-967C-8AD26C5F893F}" type="datetimeFigureOut">
              <a:rPr lang="es-EC" smtClean="0"/>
              <a:t>2023/06/26</a:t>
            </a:fld>
            <a:endParaRPr lang="es-EC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504B8D-AD02-4237-871C-F48F902E2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63C99-A2D8-474E-B132-53978E2C2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0D36-1686-4B95-861E-B7343BFFAAD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9560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4C340-393D-4F75-9A40-1FFDB3D81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BA7CB-ECD7-4C43-96D8-B34A37649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FE1A0E-8D26-4116-A686-9A6D1F32E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611D3-0B49-43CE-8DFE-A358985C5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8A7C-8540-4698-967C-8AD26C5F893F}" type="datetimeFigureOut">
              <a:rPr lang="es-EC" smtClean="0"/>
              <a:t>2023/06/26</a:t>
            </a:fld>
            <a:endParaRPr lang="es-E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A6D9D-C53B-4BF0-8130-EEF6A1FEB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3AA8C1-D370-42CA-A8EF-5273F7387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0D36-1686-4B95-861E-B7343BFFAAD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6835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A59B1-0F0D-4F8A-9001-C64AB709E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090F2F-9BB1-46E9-A7D4-16F2C9F42C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CE474-0F7E-4E68-9352-07CE247A1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171AE2-AA39-45E3-A7E9-224BB28B5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8A7C-8540-4698-967C-8AD26C5F893F}" type="datetimeFigureOut">
              <a:rPr lang="es-EC" smtClean="0"/>
              <a:t>2023/06/26</a:t>
            </a:fld>
            <a:endParaRPr lang="es-E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572BF-873E-4CCE-8E7D-DAE0FB74C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82978-A0A8-4502-A5BE-26BB1D5BC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0D36-1686-4B95-861E-B7343BFFAAD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014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0502AF-35DF-49B7-B12B-C77431E61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4CBDA-D075-4E5D-8CB8-D64E9AEDE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D6A19-3D36-4574-8BCD-0BE6A81478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E8A7C-8540-4698-967C-8AD26C5F893F}" type="datetimeFigureOut">
              <a:rPr lang="es-EC" smtClean="0"/>
              <a:t>2023/06/26</a:t>
            </a:fld>
            <a:endParaRPr lang="es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D1BFA-7406-4BBB-BB95-84A8CA881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4D32D-E09B-4752-9161-54616B614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C0D36-1686-4B95-861E-B7343BFFAAD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146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58EDD9-0685-44E6-9B72-108BB10E1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6276F0-0E7F-484E-8138-565850F04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46" y="640081"/>
            <a:ext cx="6562262" cy="384924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b="0" i="1">
                <a:effectLst/>
              </a:rPr>
              <a:t>Descifrando las Proposiciones y su Valor de Verdad</a:t>
            </a:r>
            <a:endParaRPr lang="en-US" sz="60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67C8B1-987A-4B04-BE12-03116755A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46" y="4627755"/>
            <a:ext cx="6562262" cy="1590165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400" b="0" i="1">
                <a:effectLst/>
              </a:rPr>
              <a:t>Explorando el Universo de la Lógica Matemática</a:t>
            </a:r>
            <a:endParaRPr lang="en-US" sz="2400"/>
          </a:p>
        </p:txBody>
      </p:sp>
      <p:pic>
        <p:nvPicPr>
          <p:cNvPr id="22" name="Picture 6" descr="Fórmulas matemáticas complejas en una pizarra">
            <a:extLst>
              <a:ext uri="{FF2B5EF4-FFF2-40B4-BE49-F238E27FC236}">
                <a16:creationId xmlns:a16="http://schemas.microsoft.com/office/drawing/2014/main" id="{A3395DDD-6139-BA85-D8A3-DA2C4BE48C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88" r="18364" b="-1"/>
          <a:stretch/>
        </p:blipFill>
        <p:spPr>
          <a:xfrm>
            <a:off x="7552944" y="10"/>
            <a:ext cx="4636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94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1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6276F0-0E7F-484E-8138-565850F04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s-MX" sz="5000"/>
              <a:t>Ejemplo de Tabla de Verdad</a:t>
            </a:r>
            <a:endParaRPr lang="es-EC" sz="5000"/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A79A28D-036B-4F51-3C22-6FDE342BA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s-MX" sz="2200" b="0" i="0">
                <a:effectLst/>
                <a:latin typeface="Söhne"/>
              </a:rPr>
              <a:t>En esta tabla, evaluamos todas las combinaciones posibles de los valores de verdad de p y q. Observamos que el valor de verdad de "p ∧ q" es verdadero (V) solo cuando tanto p como q son verdaderos (V). En los demás casos, es falso (F).</a:t>
            </a:r>
            <a:endParaRPr lang="en-US" sz="2200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2217675-53D9-47C0-AA5C-D3AB7BD26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876477"/>
            <a:ext cx="5458968" cy="510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48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6276F0-0E7F-484E-8138-565850F04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s-MX" sz="3200" b="0" i="1">
                <a:solidFill>
                  <a:schemeClr val="bg1"/>
                </a:solidFill>
                <a:effectLst/>
                <a:latin typeface="Söhne"/>
              </a:rPr>
              <a:t>💡 Conclusión: Iluminando el camino lógico 💡</a:t>
            </a:r>
            <a:endParaRPr lang="es-EC" sz="32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67C8B1-987A-4B04-BE12-03116755A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es-MX" sz="1900" b="0" i="0">
                <a:solidFill>
                  <a:schemeClr val="bg1"/>
                </a:solidFill>
                <a:effectLst/>
                <a:latin typeface="Söhne"/>
              </a:rPr>
              <a:t>En nuestro emocionante viaje por el universo de la Lógica Matemática, hemos explorado las proposiciones, sus definiciones y notaciones. Descubrimos cómo determinar el valor de verdad de una proposición y cómo utilizar las tablas de verdad para analizar conectivos lógicos.</a:t>
            </a:r>
          </a:p>
          <a:p>
            <a:r>
              <a:rPr lang="es-MX" sz="1900" b="0" i="0">
                <a:solidFill>
                  <a:schemeClr val="bg1"/>
                </a:solidFill>
                <a:effectLst/>
                <a:latin typeface="Söhne"/>
              </a:rPr>
              <a:t>Recuerda que la lógica matemática es una herramienta poderosa para razonar y tomar decisiones informadas en diversos campos del conocimiento. ¡Continúa explorando, desafiando tus habilidades y disfrutando de los misterios de la lógica!</a:t>
            </a:r>
            <a:endParaRPr lang="es-EC" sz="190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Montañas en libro de arte conceptual">
            <a:extLst>
              <a:ext uri="{FF2B5EF4-FFF2-40B4-BE49-F238E27FC236}">
                <a16:creationId xmlns:a16="http://schemas.microsoft.com/office/drawing/2014/main" id="{C48B999A-A7D6-174A-541C-28069E0E3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53" y="879054"/>
            <a:ext cx="5666547" cy="509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28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6276F0-0E7F-484E-8138-565850F04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s-MX" sz="4200" b="0" i="1">
                <a:effectLst/>
                <a:latin typeface="Söhne"/>
              </a:rPr>
              <a:t>🧠🔍 Introducción: El viaje hacia la claridad lógica 🚀</a:t>
            </a:r>
            <a:endParaRPr lang="es-EC" sz="4200"/>
          </a:p>
        </p:txBody>
      </p:sp>
      <p:pic>
        <p:nvPicPr>
          <p:cNvPr id="7" name="Picture 6" descr="Chincheta en un mapa">
            <a:extLst>
              <a:ext uri="{FF2B5EF4-FFF2-40B4-BE49-F238E27FC236}">
                <a16:creationId xmlns:a16="http://schemas.microsoft.com/office/drawing/2014/main" id="{7B645A3F-96B5-1833-0FB1-13C732FEC3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73" r="26396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67C8B1-987A-4B04-BE12-03116755A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s-MX" sz="2200" b="0" i="0">
                <a:effectLst/>
                <a:latin typeface="Söhne"/>
              </a:rPr>
              <a:t>¡Bienvenidos, exploradores lógicos, a un fascinante viaje por el universo de la Lógica Matemática! En esta aventura, descubriremos los misterios de las proposiciones, exploraremos sus definiciones y notaciones, y nos adentraremos en el mundo de los valores de verdad y las tablas de verdad. Prepárense para desafiar sus mentes y sumergirse en el apasionante mundo de la lógica. ¡Vamos allá! 🌌</a:t>
            </a:r>
            <a:endParaRPr lang="es-EC" sz="2200"/>
          </a:p>
        </p:txBody>
      </p:sp>
    </p:spTree>
    <p:extLst>
      <p:ext uri="{BB962C8B-B14F-4D97-AF65-F5344CB8AC3E}">
        <p14:creationId xmlns:p14="http://schemas.microsoft.com/office/powerpoint/2010/main" val="3253754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6276F0-0E7F-484E-8138-565850F04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s-MX" sz="5400" b="0" i="1">
                <a:effectLst/>
                <a:latin typeface="Söhne"/>
              </a:rPr>
              <a:t>📜 Descifrando las Proposiciones 📖</a:t>
            </a:r>
            <a:endParaRPr lang="es-EC" sz="5400"/>
          </a:p>
        </p:txBody>
      </p:sp>
      <p:pic>
        <p:nvPicPr>
          <p:cNvPr id="7" name="Picture 6" descr="Bombilla en fondo amarillo con rayos de luz y cable pintados">
            <a:extLst>
              <a:ext uri="{FF2B5EF4-FFF2-40B4-BE49-F238E27FC236}">
                <a16:creationId xmlns:a16="http://schemas.microsoft.com/office/drawing/2014/main" id="{1A02FB4F-17BC-C193-336E-3E5C41CC0B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46" r="698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67C8B1-987A-4B04-BE12-03116755A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s-MX" sz="2200" b="0" i="0">
                <a:effectLst/>
                <a:latin typeface="Söhne"/>
              </a:rPr>
              <a:t>¿Qué es una proposición?</a:t>
            </a:r>
          </a:p>
          <a:p>
            <a:r>
              <a:rPr lang="es-MX" sz="2200" b="0" i="0">
                <a:effectLst/>
                <a:latin typeface="Söhne"/>
              </a:rPr>
              <a:t>Comencemos nuestro viaje definiendo una pieza fundamental en el universo de la lógica: la proposición. Una proposición es una afirmación que puede ser verdadera o falsa, pero no ambas cosas a la vez. Puede ser una oración, una expresión matemática o incluso un enunciado abstracto. Para ilustrar esto, consideremos algunos ejemplos:</a:t>
            </a:r>
          </a:p>
          <a:p>
            <a:pPr marL="0" indent="0">
              <a:buNone/>
            </a:pPr>
            <a:endParaRPr lang="es-EC" sz="2200"/>
          </a:p>
        </p:txBody>
      </p:sp>
    </p:spTree>
    <p:extLst>
      <p:ext uri="{BB962C8B-B14F-4D97-AF65-F5344CB8AC3E}">
        <p14:creationId xmlns:p14="http://schemas.microsoft.com/office/powerpoint/2010/main" val="2947381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 descr="Campo rural y diente de león al atardecer">
            <a:extLst>
              <a:ext uri="{FF2B5EF4-FFF2-40B4-BE49-F238E27FC236}">
                <a16:creationId xmlns:a16="http://schemas.microsoft.com/office/drawing/2014/main" id="{6D635C22-0F2E-A0F0-2904-954A73B62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284" b="4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C6276F0-0E7F-484E-8138-565850F04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MX">
                <a:solidFill>
                  <a:srgbClr val="FFFFFF"/>
                </a:solidFill>
              </a:rPr>
              <a:t>Ejemplos de proposiciones</a:t>
            </a:r>
            <a:endParaRPr lang="es-EC">
              <a:solidFill>
                <a:srgbClr val="FFFFF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67C8B1-987A-4B04-BE12-03116755A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s-MX" b="0" i="0">
                <a:solidFill>
                  <a:srgbClr val="FFFFFF"/>
                </a:solidFill>
                <a:effectLst/>
                <a:latin typeface="Söhne"/>
              </a:rPr>
              <a:t>"El Sol es una estrella". Esta afirmación es una proposición, ya que puede ser verdadera o falsa, dependiendo de la información científica que poseamos.</a:t>
            </a:r>
          </a:p>
          <a:p>
            <a:pPr>
              <a:buFont typeface="+mj-lt"/>
              <a:buAutoNum type="arabicPeriod"/>
            </a:pPr>
            <a:r>
              <a:rPr lang="es-MX" b="0" i="0">
                <a:solidFill>
                  <a:srgbClr val="FFFFFF"/>
                </a:solidFill>
                <a:effectLst/>
                <a:latin typeface="Söhne"/>
              </a:rPr>
              <a:t>"2 + 2 = 5". En este caso, también tenemos una proposición, aunque sabemos que es falsa, ya que el resultado de la suma es igual a 4 y no a 5.</a:t>
            </a:r>
          </a:p>
          <a:p>
            <a:pPr>
              <a:buFont typeface="+mj-lt"/>
              <a:buAutoNum type="arabicPeriod"/>
            </a:pPr>
            <a:r>
              <a:rPr lang="es-MX" b="0" i="0">
                <a:solidFill>
                  <a:srgbClr val="FFFFFF"/>
                </a:solidFill>
                <a:effectLst/>
                <a:latin typeface="Söhne"/>
              </a:rPr>
              <a:t>"¡El pastel de chocolate es delicioso!" Esta expresión, aunque puede ser subjetivamente verdadera para algunos, no es una proposición lógica, ya que carece de una verificación objetiva.</a:t>
            </a:r>
          </a:p>
          <a:p>
            <a:pPr marL="0" indent="0">
              <a:buNone/>
            </a:pPr>
            <a:endParaRPr lang="es-EC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42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 descr="Símbolos amarillo y azul">
            <a:extLst>
              <a:ext uri="{FF2B5EF4-FFF2-40B4-BE49-F238E27FC236}">
                <a16:creationId xmlns:a16="http://schemas.microsoft.com/office/drawing/2014/main" id="{EF4AA04F-F310-52DD-0E71-D14FFFEF69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84" r="29000" b="1"/>
          <a:stretch/>
        </p:blipFill>
        <p:spPr>
          <a:xfrm>
            <a:off x="7968222" y="10"/>
            <a:ext cx="4223778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C6276F0-0E7F-484E-8138-565850F04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31188" cy="1322887"/>
          </a:xfrm>
        </p:spPr>
        <p:txBody>
          <a:bodyPr>
            <a:normAutofit/>
          </a:bodyPr>
          <a:lstStyle/>
          <a:p>
            <a:r>
              <a:rPr lang="es-MX" b="0" i="1">
                <a:effectLst/>
                <a:latin typeface="Söhne"/>
              </a:rPr>
              <a:t>Definición y notación de proposiciones</a:t>
            </a:r>
            <a:endParaRPr lang="es-EC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67C8B1-987A-4B04-BE12-03116755A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5" y="2194102"/>
            <a:ext cx="6516216" cy="3908585"/>
          </a:xfrm>
        </p:spPr>
        <p:txBody>
          <a:bodyPr>
            <a:normAutofit/>
          </a:bodyPr>
          <a:lstStyle/>
          <a:p>
            <a:r>
              <a:rPr lang="es-MX" sz="2000" b="0" i="0">
                <a:effectLst/>
                <a:latin typeface="Söhne"/>
              </a:rPr>
              <a:t>Una vez que identificamos una proposición, es importante conocer su definición y notación adecuadas. En lógica, una definición precisa y una notación clara nos permiten comunicar nuestras ideas de manera efectiva.</a:t>
            </a:r>
          </a:p>
          <a:p>
            <a:r>
              <a:rPr lang="es-MX" sz="2000" b="0" i="0">
                <a:effectLst/>
                <a:latin typeface="Söhne"/>
              </a:rPr>
              <a:t>Una proposición se puede representar mediante letras, como "p" o "q", o mediante letras combinadas con subíndices, como "p₁" o "q₂". Esta notación nos ayuda a identificar y referirnos a proposiciones específicas cuando trabajamos con ellas.</a:t>
            </a:r>
            <a:endParaRPr lang="es-EC" sz="2000"/>
          </a:p>
        </p:txBody>
      </p:sp>
    </p:spTree>
    <p:extLst>
      <p:ext uri="{BB962C8B-B14F-4D97-AF65-F5344CB8AC3E}">
        <p14:creationId xmlns:p14="http://schemas.microsoft.com/office/powerpoint/2010/main" val="253277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6276F0-0E7F-484E-8138-565850F04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s-MX" sz="5400"/>
              <a:t>Ejemplos de Notación de Proposiciones</a:t>
            </a:r>
            <a:endParaRPr lang="es-EC" sz="5400"/>
          </a:p>
        </p:txBody>
      </p:sp>
      <p:pic>
        <p:nvPicPr>
          <p:cNvPr id="7" name="Picture 6" descr="Una vía férrea que se extiende a través del desierto">
            <a:extLst>
              <a:ext uri="{FF2B5EF4-FFF2-40B4-BE49-F238E27FC236}">
                <a16:creationId xmlns:a16="http://schemas.microsoft.com/office/drawing/2014/main" id="{8DF1E8CF-3889-0134-0402-B89F51E33D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4" r="1406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67C8B1-987A-4B04-BE12-03116755A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s-MX" sz="2200" b="0" i="0">
                <a:effectLst/>
                <a:latin typeface="Söhne"/>
              </a:rPr>
              <a:t>Por ejemplo, supongamos que queremos evaluar las siguientes proposiciones:</a:t>
            </a:r>
          </a:p>
          <a:p>
            <a:pPr>
              <a:buFont typeface="+mj-lt"/>
              <a:buAutoNum type="arabicPeriod"/>
            </a:pPr>
            <a:r>
              <a:rPr lang="es-MX" sz="2200" b="0" i="0">
                <a:effectLst/>
                <a:latin typeface="Söhne"/>
              </a:rPr>
              <a:t>"El cielo es azul": la representamos como "p".</a:t>
            </a:r>
          </a:p>
          <a:p>
            <a:pPr>
              <a:buFont typeface="+mj-lt"/>
              <a:buAutoNum type="arabicPeriod"/>
            </a:pPr>
            <a:r>
              <a:rPr lang="es-MX" sz="2200" b="0" i="0">
                <a:effectLst/>
                <a:latin typeface="Söhne"/>
              </a:rPr>
              <a:t>"La tierra gira alrededor del Sol": la representamos como "q".</a:t>
            </a:r>
          </a:p>
          <a:p>
            <a:pPr marL="0" indent="0">
              <a:buNone/>
            </a:pPr>
            <a:r>
              <a:rPr lang="es-MX" sz="2200" b="0" i="0">
                <a:effectLst/>
                <a:latin typeface="Söhne"/>
              </a:rPr>
              <a:t>Recuerda, la notación es una herramienta poderosa para organizar nuestras ideas y comunicarnos de manera clara.</a:t>
            </a:r>
          </a:p>
          <a:p>
            <a:endParaRPr lang="es-EC" sz="2200"/>
          </a:p>
        </p:txBody>
      </p:sp>
    </p:spTree>
    <p:extLst>
      <p:ext uri="{BB962C8B-B14F-4D97-AF65-F5344CB8AC3E}">
        <p14:creationId xmlns:p14="http://schemas.microsoft.com/office/powerpoint/2010/main" val="3441861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6276F0-0E7F-484E-8138-565850F04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s-MX" sz="5400" b="0" i="1">
                <a:effectLst/>
                <a:latin typeface="Söhne"/>
              </a:rPr>
              <a:t>🌟 Revelando el Valor de Verdad 💫</a:t>
            </a:r>
            <a:endParaRPr lang="es-EC" sz="5400"/>
          </a:p>
        </p:txBody>
      </p:sp>
      <p:pic>
        <p:nvPicPr>
          <p:cNvPr id="7" name="Picture 6" descr="Lupa sobre fondo claro">
            <a:extLst>
              <a:ext uri="{FF2B5EF4-FFF2-40B4-BE49-F238E27FC236}">
                <a16:creationId xmlns:a16="http://schemas.microsoft.com/office/drawing/2014/main" id="{358D3231-81B2-86F6-53C3-32AC71A6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18" r="17138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67C8B1-987A-4B04-BE12-03116755A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es-MX" sz="2200" b="0" i="0">
                <a:effectLst/>
                <a:latin typeface="Söhne"/>
              </a:rPr>
              <a:t>¿Qué es el valor de verdad?</a:t>
            </a:r>
          </a:p>
          <a:p>
            <a:r>
              <a:rPr lang="es-MX" sz="2200" b="0" i="0">
                <a:effectLst/>
                <a:latin typeface="Söhne"/>
              </a:rPr>
              <a:t>Ahora que hemos aprendido a identificar y notar proposiciones, ¡es hora de descubrir el valor de verdad! El valor de verdad de una proposición indica si es verdadera (V) o falsa (F). Esto puede depender de la realidad, la lógica o las condiciones particulares.</a:t>
            </a:r>
          </a:p>
          <a:p>
            <a:endParaRPr lang="es-EC" sz="2200"/>
          </a:p>
        </p:txBody>
      </p:sp>
    </p:spTree>
    <p:extLst>
      <p:ext uri="{BB962C8B-B14F-4D97-AF65-F5344CB8AC3E}">
        <p14:creationId xmlns:p14="http://schemas.microsoft.com/office/powerpoint/2010/main" val="3689498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6276F0-0E7F-484E-8138-565850F04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s-MX" sz="5400"/>
              <a:t>Ejemplos de valor de verdad</a:t>
            </a:r>
            <a:endParaRPr lang="es-EC" sz="5400"/>
          </a:p>
        </p:txBody>
      </p:sp>
      <p:pic>
        <p:nvPicPr>
          <p:cNvPr id="21" name="Picture 6" descr="Nubes y cielos claros">
            <a:extLst>
              <a:ext uri="{FF2B5EF4-FFF2-40B4-BE49-F238E27FC236}">
                <a16:creationId xmlns:a16="http://schemas.microsoft.com/office/drawing/2014/main" id="{99EB37EC-CD3C-C337-8202-D6F4A4F571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80" r="43824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67C8B1-987A-4B04-BE12-03116755A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es-MX" sz="2200" b="0" i="0">
                <a:effectLst/>
                <a:latin typeface="Söhne"/>
              </a:rPr>
              <a:t>Vamos a examinar el valor de verdad de algunas proposiciones para comprender mejor este concepto:</a:t>
            </a:r>
          </a:p>
          <a:p>
            <a:pPr>
              <a:buFont typeface="+mj-lt"/>
              <a:buAutoNum type="arabicPeriod"/>
            </a:pPr>
            <a:r>
              <a:rPr lang="es-MX" sz="2200" b="0" i="0">
                <a:effectLst/>
                <a:latin typeface="Söhne"/>
              </a:rPr>
              <a:t>"El cielo es azul" (p): si en este momento el cielo está efectivamente azul, entonces la proposición es verdadera (V); de lo contrario, sería falsa (F).</a:t>
            </a:r>
          </a:p>
          <a:p>
            <a:pPr>
              <a:buFont typeface="+mj-lt"/>
              <a:buAutoNum type="arabicPeriod"/>
            </a:pPr>
            <a:r>
              <a:rPr lang="es-MX" sz="2200" b="0" i="0">
                <a:effectLst/>
                <a:latin typeface="Söhne"/>
              </a:rPr>
              <a:t>"2 + 2 = 5" (q): como mencionamos anteriormente, esta proposición es falsa (F) porque el resultado de la suma es 4, no 5.</a:t>
            </a:r>
          </a:p>
          <a:p>
            <a:endParaRPr lang="es-EC" sz="2200"/>
          </a:p>
        </p:txBody>
      </p:sp>
    </p:spTree>
    <p:extLst>
      <p:ext uri="{BB962C8B-B14F-4D97-AF65-F5344CB8AC3E}">
        <p14:creationId xmlns:p14="http://schemas.microsoft.com/office/powerpoint/2010/main" val="3297991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6276F0-0E7F-484E-8138-565850F04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es-MX" sz="3600" b="0" i="1" dirty="0">
                <a:effectLst/>
                <a:latin typeface="Söhne"/>
              </a:rPr>
              <a:t>Tablas de Verdad: ¡La guía hacia la verdad absoluta! 📊🔍</a:t>
            </a:r>
            <a:endParaRPr lang="es-EC" sz="3600" dirty="0"/>
          </a:p>
        </p:txBody>
      </p:sp>
      <p:pic>
        <p:nvPicPr>
          <p:cNvPr id="7" name="Picture 6" descr="Una fórmula de cálculo">
            <a:extLst>
              <a:ext uri="{FF2B5EF4-FFF2-40B4-BE49-F238E27FC236}">
                <a16:creationId xmlns:a16="http://schemas.microsoft.com/office/drawing/2014/main" id="{5077F016-BD0A-2D49-1267-2CE09EBA96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52" r="31096" b="-1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13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B967C8B1-987A-4B04-BE12-03116755A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>
            <a:normAutofit/>
          </a:bodyPr>
          <a:lstStyle/>
          <a:p>
            <a:r>
              <a:rPr lang="es-MX" sz="2200" b="0" i="0">
                <a:effectLst/>
                <a:latin typeface="Söhne"/>
              </a:rPr>
              <a:t>Las tablas de verdad son herramientas esenciales en el mundo de la lógica matemática. Nos permiten analizar y determinar el valor de verdad de una proposición en función de los valores de verdad de sus componentes. ¡Veamos cómo funcionan!</a:t>
            </a:r>
          </a:p>
          <a:p>
            <a:r>
              <a:rPr lang="es-MX" sz="2200" b="0" i="0">
                <a:effectLst/>
                <a:latin typeface="Söhne"/>
              </a:rPr>
              <a:t>Supongamos que tenemos dos proposiciones, p y q. A continuación, presentamos una tabla de verdad para el conectivo lógico "y" (conjunción):</a:t>
            </a:r>
          </a:p>
          <a:p>
            <a:pPr marL="0" indent="0">
              <a:buNone/>
            </a:pPr>
            <a:endParaRPr lang="es-EC" sz="2200"/>
          </a:p>
        </p:txBody>
      </p:sp>
    </p:spTree>
    <p:extLst>
      <p:ext uri="{BB962C8B-B14F-4D97-AF65-F5344CB8AC3E}">
        <p14:creationId xmlns:p14="http://schemas.microsoft.com/office/powerpoint/2010/main" val="2301715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812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Söhne</vt:lpstr>
      <vt:lpstr>Office Theme</vt:lpstr>
      <vt:lpstr>Descifrando las Proposiciones y su Valor de Verdad</vt:lpstr>
      <vt:lpstr>🧠🔍 Introducción: El viaje hacia la claridad lógica 🚀</vt:lpstr>
      <vt:lpstr>📜 Descifrando las Proposiciones 📖</vt:lpstr>
      <vt:lpstr>Ejemplos de proposiciones</vt:lpstr>
      <vt:lpstr>Definición y notación de proposiciones</vt:lpstr>
      <vt:lpstr>Ejemplos de Notación de Proposiciones</vt:lpstr>
      <vt:lpstr>🌟 Revelando el Valor de Verdad 💫</vt:lpstr>
      <vt:lpstr>Ejemplos de valor de verdad</vt:lpstr>
      <vt:lpstr>Tablas de Verdad: ¡La guía hacia la verdad absoluta! 📊🔍</vt:lpstr>
      <vt:lpstr>Ejemplo de Tabla de Verdad</vt:lpstr>
      <vt:lpstr>💡 Conclusión: Iluminando el camino lógico 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Descifrando las Proposiciones y su Valor de Verdad</dc:title>
  <dc:creator>Jorge Eduardo Ortiz Maldonado</dc:creator>
  <cp:lastModifiedBy>Jorge Eduardo Ortiz Maldonado</cp:lastModifiedBy>
  <cp:revision>4</cp:revision>
  <dcterms:created xsi:type="dcterms:W3CDTF">2023-06-27T04:50:26Z</dcterms:created>
  <dcterms:modified xsi:type="dcterms:W3CDTF">2023-06-27T05:06:01Z</dcterms:modified>
</cp:coreProperties>
</file>