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40" autoAdjust="0"/>
    <p:restoredTop sz="94660"/>
  </p:normalViewPr>
  <p:slideViewPr>
    <p:cSldViewPr snapToGrid="0">
      <p:cViewPr varScale="1">
        <p:scale>
          <a:sx n="69" d="100"/>
          <a:sy n="69" d="100"/>
        </p:scale>
        <p:origin x="84"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editar el estilo de subtítulo del patrón</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s-ES" smtClean="0"/>
              <a:t>Haga clic para modificar el estilo de título del patrón</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s-ES" smtClean="0"/>
              <a:t>Haga clic para modificar el estilo de título del patrón</a:t>
            </a:r>
            <a:endParaRPr lang="en-US" dirty="0"/>
          </a:p>
        </p:txBody>
      </p:sp>
      <p:sp>
        <p:nvSpPr>
          <p:cNvPr id="14" name="Text Placeholder 3"/>
          <p:cNvSpPr>
            <a:spLocks noGrp="1"/>
          </p:cNvSpPr>
          <p:nvPr>
            <p:ph type="body" sz="half" idx="13"/>
          </p:nvPr>
        </p:nvSpPr>
        <p:spPr>
          <a:xfrm>
            <a:off x="1930400" y="3771174"/>
            <a:ext cx="7279649" cy="342174"/>
          </a:xfrm>
        </p:spPr>
        <p:txBody>
          <a:bodyPr anchor="t">
            <a:normAutofit/>
          </a:bodyPr>
          <a:lstStyle>
            <a:lvl1pPr marL="0" indent="0">
              <a:buNone/>
              <a:defRPr lang="en-US" sz="1400" b="0" i="0" kern="1200" cap="small" dirty="0">
                <a:solidFill>
                  <a:schemeClr val="accent1"/>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
        <p:nvSpPr>
          <p:cNvPr id="9" name="TextBox 8"/>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
        <p:nvSpPr>
          <p:cNvPr id="13" name="TextBox 12"/>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accent1"/>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11/28/2023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cxnSp>
        <p:nvCxnSpPr>
          <p:cNvPr id="17" name="Straight Connector 16"/>
          <p:cNvCxnSpPr/>
          <p:nvPr/>
        </p:nvCxnSpPr>
        <p:spPr>
          <a:xfrm>
            <a:off x="3726142" y="2133600"/>
            <a:ext cx="0" cy="39624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11/28/2023</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nchor="t" anchorCtr="0"/>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Editar el estilo de texto del patrón</a:t>
            </a:r>
          </a:p>
        </p:txBody>
      </p:sp>
      <p:sp>
        <p:nvSpPr>
          <p:cNvPr id="4" name="Date Placeholder 3"/>
          <p:cNvSpPr>
            <a:spLocks noGrp="1"/>
          </p:cNvSpPr>
          <p:nvPr>
            <p:ph type="dt" sz="half" idx="10"/>
          </p:nvPr>
        </p:nvSpPr>
        <p:spPr/>
        <p:txBody>
          <a:bodyPr/>
          <a:lstStyle/>
          <a:p>
            <a:fld id="{4509A250-FF31-4206-8172-F9D3106AACB1}" type="datetimeFigureOut">
              <a:rPr lang="en-US" dirty="0"/>
              <a:t>11/28/2023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509A250-FF31-4206-8172-F9D3106AACB1}" type="datetimeFigureOut">
              <a:rPr lang="en-US" dirty="0"/>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4509A250-FF31-4206-8172-F9D3106AACB1}" type="datetimeFigureOut">
              <a:rPr lang="en-US" dirty="0"/>
              <a:t>11/28/2023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11/28/2023</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11/28/2023</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3401064" cy="1447800"/>
          </a:xfrm>
        </p:spPr>
        <p:txBody>
          <a:bodyPr anchor="b"/>
          <a:lstStyle>
            <a:lvl1pPr algn="l">
              <a:defRPr sz="24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1154954"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7" name="Date Placeholder 4"/>
          <p:cNvSpPr>
            <a:spLocks noGrp="1"/>
          </p:cNvSpPr>
          <p:nvPr>
            <p:ph type="dt" sz="half" idx="10"/>
          </p:nvPr>
        </p:nvSpPr>
        <p:spPr/>
        <p:txBody>
          <a:bodyPr/>
          <a:lstStyle/>
          <a:p>
            <a:fld id="{4509A250-FF31-4206-8172-F9D3106AACB1}" type="datetimeFigureOut">
              <a:rPr lang="en-US" dirty="0"/>
              <a:t>11/28/2023</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Editar el estilo de texto del patrón</a:t>
            </a:r>
          </a:p>
        </p:txBody>
      </p:sp>
      <p:sp>
        <p:nvSpPr>
          <p:cNvPr id="5" name="Date Placeholder 4"/>
          <p:cNvSpPr>
            <a:spLocks noGrp="1"/>
          </p:cNvSpPr>
          <p:nvPr>
            <p:ph type="dt" sz="half" idx="10"/>
          </p:nvPr>
        </p:nvSpPr>
        <p:spPr/>
        <p:txBody>
          <a:bodyPr/>
          <a:lstStyle/>
          <a:p>
            <a:fld id="{4509A250-FF31-4206-8172-F9D3106AACB1}" type="datetimeFigureOut">
              <a:rPr lang="en-US" dirty="0"/>
              <a:t>11/28/2023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9012"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509A250-FF31-4206-8172-F9D3106AACB1}" type="datetimeFigureOut">
              <a:rPr lang="en-US" dirty="0"/>
              <a:t>11/28/2023</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p:txBody>
          <a:bodyPr/>
          <a:lstStyle/>
          <a:p>
            <a:r>
              <a:rPr lang="en-US" dirty="0"/>
              <a:t>VARIACIONES DEL</a:t>
            </a:r>
            <a:br>
              <a:rPr lang="en-US" dirty="0"/>
            </a:br>
            <a:r>
              <a:rPr lang="en-US" dirty="0" smtClean="0"/>
              <a:t>LENGUAJE</a:t>
            </a:r>
            <a:br>
              <a:rPr lang="en-US" dirty="0" smtClean="0"/>
            </a:br>
            <a:endParaRPr lang="en-US" dirty="0"/>
          </a:p>
        </p:txBody>
      </p:sp>
      <p:sp>
        <p:nvSpPr>
          <p:cNvPr id="3" name="Subtítulo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450381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dirty="0"/>
              <a:t>Los </a:t>
            </a:r>
            <a:r>
              <a:rPr lang="es-ES" b="1" dirty="0"/>
              <a:t>escollos gramaticales</a:t>
            </a:r>
            <a:r>
              <a:rPr lang="es-ES" dirty="0"/>
              <a:t> son errores o dificultades comunes que las personas encuentran al utilizar el idioma, especialmente en la escritura o en la expresión oral. Estos escollos pueden surgir debido a la complejidad del idioma o a la falta de conocimiento sobre las reglas gramaticales. A continuación, se explican algunos escollos gramaticales comunes relacionados con el uso de "por qué", "porque", "porqué", "sino" y "si no"</a:t>
            </a:r>
            <a:endParaRPr lang="en-US" dirty="0"/>
          </a:p>
        </p:txBody>
      </p:sp>
    </p:spTree>
    <p:extLst>
      <p:ext uri="{BB962C8B-B14F-4D97-AF65-F5344CB8AC3E}">
        <p14:creationId xmlns:p14="http://schemas.microsoft.com/office/powerpoint/2010/main" val="47879538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Por qué</a:t>
            </a:r>
            <a:r>
              <a:rPr lang="es-ES" dirty="0"/>
              <a:t>: Esta expresión se utiliza para formular preguntas o para introducir una pregunta indirecta. Por ejemplo, "¿Por qué llegaste tarde?" o "No sé por qué se fue tan rápido." En este caso, se escriben separadas y con tilde cuando se utilizan en preguntas o interrogativas indirectas.</a:t>
            </a:r>
          </a:p>
          <a:p>
            <a:r>
              <a:rPr lang="es-ES" b="1" dirty="0"/>
              <a:t>Porque</a:t>
            </a:r>
            <a:r>
              <a:rPr lang="es-ES" dirty="0"/>
              <a:t>: "Porque" es una conjunción causal que se utiliza para explicar una razón o causa. Por ejemplo, "Llegué tarde porque hubo tráfico." Aquí, "porque" une la causa (el tráfico) con el efecto (llegar tarde).</a:t>
            </a:r>
          </a:p>
          <a:p>
            <a:endParaRPr lang="en-US" dirty="0"/>
          </a:p>
        </p:txBody>
      </p:sp>
    </p:spTree>
    <p:extLst>
      <p:ext uri="{BB962C8B-B14F-4D97-AF65-F5344CB8AC3E}">
        <p14:creationId xmlns:p14="http://schemas.microsoft.com/office/powerpoint/2010/main" val="402705603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Porqué</a:t>
            </a:r>
            <a:r>
              <a:rPr lang="es-ES" dirty="0"/>
              <a:t>: "Porqué" es un sustantivo que se refiere a la razón o el motivo de algo. Se utiliza cuando se quiere preguntar o hablar sobre el motivo o la causa de una situación. Por ejemplo, "No entiendo el porqué de su comportamiento."</a:t>
            </a:r>
          </a:p>
          <a:p>
            <a:r>
              <a:rPr lang="es-ES" b="1" dirty="0"/>
              <a:t>Por que</a:t>
            </a:r>
            <a:r>
              <a:rPr lang="es-ES" dirty="0"/>
              <a:t>: La combinación "por que" se utiliza cuando las palabras "por" y "que" aparecen juntas en una oración debido a otras razones gramaticales, no porque formen una unidad. Por ejemplo, "Luchamos por que se respeten nuestros derechos."</a:t>
            </a:r>
          </a:p>
          <a:p>
            <a:endParaRPr lang="en-US" dirty="0"/>
          </a:p>
        </p:txBody>
      </p:sp>
    </p:spTree>
    <p:extLst>
      <p:ext uri="{BB962C8B-B14F-4D97-AF65-F5344CB8AC3E}">
        <p14:creationId xmlns:p14="http://schemas.microsoft.com/office/powerpoint/2010/main" val="376466671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Sino</a:t>
            </a:r>
            <a:r>
              <a:rPr lang="es-ES" dirty="0"/>
              <a:t>: "Sino" es una conjunción adversativa que se utiliza para contrastar dos ideas o conceptos opuestos. Por ejemplo, "No es tarde, sino temprano." Indica que la segunda idea contradice o se opone a la primera.</a:t>
            </a:r>
          </a:p>
          <a:p>
            <a:r>
              <a:rPr lang="es-ES" b="1" dirty="0"/>
              <a:t>Si no</a:t>
            </a:r>
            <a:r>
              <a:rPr lang="es-ES" dirty="0"/>
              <a:t>: "Si no" se usa para expresar una condición o una alternativa negativa. Por ejemplo, "Si no estudias, sacarás malas notas." Aquí, "si no" indica la consecuencia negativa de no estudiar.</a:t>
            </a:r>
          </a:p>
          <a:p>
            <a:endParaRPr lang="en-US" dirty="0"/>
          </a:p>
        </p:txBody>
      </p:sp>
    </p:spTree>
    <p:extLst>
      <p:ext uri="{BB962C8B-B14F-4D97-AF65-F5344CB8AC3E}">
        <p14:creationId xmlns:p14="http://schemas.microsoft.com/office/powerpoint/2010/main" val="169757862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dirty="0"/>
              <a:t>Las variaciones del lenguaje se refieren a las diferencias en la forma en que las personas hablan o escriben un idioma en función de diversos factores, como la región geográfica, el grupo social, la edad, el nivel educativo y el contexto comunicativo. Estas variaciones pueden manifestarse en diferentes aspectos del lenguaje, como la pronunciación, el vocabulario, la gramática y el uso de ciertas expresiones o modismos</a:t>
            </a:r>
            <a:endParaRPr lang="en-US" dirty="0"/>
          </a:p>
        </p:txBody>
      </p:sp>
    </p:spTree>
    <p:extLst>
      <p:ext uri="{BB962C8B-B14F-4D97-AF65-F5344CB8AC3E}">
        <p14:creationId xmlns:p14="http://schemas.microsoft.com/office/powerpoint/2010/main" val="19375888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normAutofit lnSpcReduction="10000"/>
          </a:bodyPr>
          <a:lstStyle/>
          <a:p>
            <a:r>
              <a:rPr lang="es-ES" dirty="0"/>
              <a:t>Variaciones regionales: Las personas que viven en diferentes regiones de un país o en países diferentes pueden tener acentos y dialectos distintos. Estas variaciones se conocen como dialectos regionales y pueden implicar diferencias en la pronunciación, la gramática y el vocabulario.</a:t>
            </a:r>
          </a:p>
          <a:p>
            <a:r>
              <a:rPr lang="es-ES" dirty="0"/>
              <a:t>Variaciones socioeconómicas: El nivel socioeconómico de una persona puede influir en la forma en que habla. Por ejemplo, algunas palabras o expresiones pueden ser más comunes en ciertos grupos sociales que en otros.</a:t>
            </a:r>
          </a:p>
          <a:p>
            <a:r>
              <a:rPr lang="es-ES" dirty="0"/>
              <a:t>Variaciones generacionales: Las generaciones más jóvenes a menudo utilizan términos y expresiones diferentes a los de las generaciones mayores. Estas diferencias pueden deberse a cambios culturales y tecnológicos a lo largo del tiempo.</a:t>
            </a:r>
          </a:p>
          <a:p>
            <a:endParaRPr lang="en-US" dirty="0"/>
          </a:p>
        </p:txBody>
      </p:sp>
    </p:spTree>
    <p:extLst>
      <p:ext uri="{BB962C8B-B14F-4D97-AF65-F5344CB8AC3E}">
        <p14:creationId xmlns:p14="http://schemas.microsoft.com/office/powerpoint/2010/main" val="38147932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Vicios de dicción</a:t>
            </a:r>
            <a:r>
              <a:rPr lang="es-ES" dirty="0"/>
              <a:t> se refiere a errores o malos hábitos en el uso del lenguaje que afectan la claridad, la corrección y la precisión de la comunicación. Estos vicios pueden manifestarse en diferentes aspectos del lenguaje, como la pronunciación, la gramática, el vocabulario o la estructura de las frases. Los vicios de dicción pueden dificultar la comprensión y la efectividad de la comunicación</a:t>
            </a:r>
            <a:endParaRPr lang="en-US" dirty="0"/>
          </a:p>
        </p:txBody>
      </p:sp>
    </p:spTree>
    <p:extLst>
      <p:ext uri="{BB962C8B-B14F-4D97-AF65-F5344CB8AC3E}">
        <p14:creationId xmlns:p14="http://schemas.microsoft.com/office/powerpoint/2010/main" val="297419022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Redundancia</a:t>
            </a:r>
            <a:r>
              <a:rPr lang="es-ES" dirty="0"/>
              <a:t>: Consiste en repetir innecesariamente información en una oración o frase. Esto puede hacer que la comunicación sea más larga y menos clara. Por ejemplo, decir "sube hacia arriba" es redundante, ya que "sube" implica un movimiento hacia arriba.</a:t>
            </a:r>
          </a:p>
          <a:p>
            <a:r>
              <a:rPr lang="es-ES" b="1" dirty="0"/>
              <a:t>Barbarismos</a:t>
            </a:r>
            <a:r>
              <a:rPr lang="es-ES" dirty="0"/>
              <a:t>: Son errores en la pronunciación o en el uso de palabras que no siguen las normas gramaticales o léxicas del idioma. Los barbarismos pueden incluir la pronunciación incorrecta de una palabra o el uso de una palabra que no existe en el idioma</a:t>
            </a:r>
          </a:p>
          <a:p>
            <a:endParaRPr lang="en-US" dirty="0"/>
          </a:p>
        </p:txBody>
      </p:sp>
    </p:spTree>
    <p:extLst>
      <p:ext uri="{BB962C8B-B14F-4D97-AF65-F5344CB8AC3E}">
        <p14:creationId xmlns:p14="http://schemas.microsoft.com/office/powerpoint/2010/main" val="181251835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La polisemia</a:t>
            </a:r>
            <a:r>
              <a:rPr lang="es-ES" dirty="0"/>
              <a:t>, por otro lado, se refiere a un fenómeno en el que una palabra tiene múltiples significados relacionados pero distintos en función del contexto en el que se utiliza. Estos significados están conectados de alguna manera, pero pueden ser bastante diferentes. La polisemia es común en muchos idiomas y es una característica que enriquece la capacidad del lenguaje para expresar matices y conceptos diversos. Ejemplos de palabras polisémicas incluyen "brazo" (puede referirse al miembro del cuerpo o a una parte de una máquina), "hoja" (puede referirse a una parte de una planta o a una hoja de papel) y "banco" (puede referirse a un lugar para sentarse o a una institución financiera). La comprensión precisa del significado de una palabra polisémica depende del contexto en el que se utiliza.</a:t>
            </a:r>
            <a:endParaRPr lang="en-US" dirty="0"/>
          </a:p>
        </p:txBody>
      </p:sp>
    </p:spTree>
    <p:extLst>
      <p:ext uri="{BB962C8B-B14F-4D97-AF65-F5344CB8AC3E}">
        <p14:creationId xmlns:p14="http://schemas.microsoft.com/office/powerpoint/2010/main" val="26163775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normAutofit lnSpcReduction="10000"/>
          </a:bodyPr>
          <a:lstStyle/>
          <a:p>
            <a:r>
              <a:rPr lang="es-ES" b="1" dirty="0"/>
              <a:t>Sinónimos</a:t>
            </a:r>
            <a:r>
              <a:rPr lang="es-ES" dirty="0"/>
              <a:t> son palabras que tienen un significado similar o relacionado. Cuando dos o más palabras son sinónimas, significa que pueden usarse de manera intercambiable en un contexto dado sin cambiar significativamente el sentido de la oración. Los sinónimos pueden enriquecer el lenguaje y ofrecer variedad en la elección de palabras. Por ejemplo, en la oración "ella está feliz", "feliz" y "contenta" son sinónimos, ya que ambos términos expresan la misma idea de alegría o satisfacción.</a:t>
            </a:r>
          </a:p>
          <a:p>
            <a:r>
              <a:rPr lang="es-ES" dirty="0"/>
              <a:t>Por otro lado, </a:t>
            </a:r>
            <a:r>
              <a:rPr lang="es-ES" b="1" dirty="0"/>
              <a:t>antónimos</a:t>
            </a:r>
            <a:r>
              <a:rPr lang="es-ES" dirty="0"/>
              <a:t> son palabras que tienen significados opuestos o contrarios. Los antónimos se utilizan para expresar oposición o contraste en el lenguaje. Por ejemplo, en la oración "él es alto, pero su hermano es bajo", "alto" y "bajo" son antónimos, ya que representan conceptos opuestos en cuanto a la altura de las personas.</a:t>
            </a:r>
          </a:p>
          <a:p>
            <a:endParaRPr lang="en-US" dirty="0"/>
          </a:p>
        </p:txBody>
      </p:sp>
    </p:spTree>
    <p:extLst>
      <p:ext uri="{BB962C8B-B14F-4D97-AF65-F5344CB8AC3E}">
        <p14:creationId xmlns:p14="http://schemas.microsoft.com/office/powerpoint/2010/main" val="71247525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3" name="Marcador de contenido 2"/>
          <p:cNvSpPr>
            <a:spLocks noGrp="1"/>
          </p:cNvSpPr>
          <p:nvPr>
            <p:ph idx="1"/>
          </p:nvPr>
        </p:nvSpPr>
        <p:spPr/>
        <p:txBody>
          <a:bodyPr/>
          <a:lstStyle/>
          <a:p>
            <a:r>
              <a:rPr lang="es-ES" b="1" dirty="0"/>
              <a:t>Homofonía</a:t>
            </a:r>
            <a:r>
              <a:rPr lang="es-ES" dirty="0"/>
              <a:t> es un término que se refiere a palabras que se pronuncian de la misma manera o de manera muy similar, pero que tienen significados diferentes y, a menudo, se escriben de manera diferente. Estas palabras suenan igual, pero no son intercambiables en un contexto dado debido a sus diferencias de significado. </a:t>
            </a:r>
            <a:endParaRPr lang="es-ES" dirty="0" smtClean="0"/>
          </a:p>
          <a:p>
            <a:endParaRPr lang="es-ES" dirty="0" smtClean="0"/>
          </a:p>
          <a:p>
            <a:endParaRPr lang="en-US" dirty="0"/>
          </a:p>
        </p:txBody>
      </p:sp>
    </p:spTree>
    <p:extLst>
      <p:ext uri="{BB962C8B-B14F-4D97-AF65-F5344CB8AC3E}">
        <p14:creationId xmlns:p14="http://schemas.microsoft.com/office/powerpoint/2010/main" val="167496230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endParaRPr lang="en-US"/>
          </a:p>
        </p:txBody>
      </p:sp>
      <p:sp>
        <p:nvSpPr>
          <p:cNvPr id="4" name="Rectangle 1"/>
          <p:cNvSpPr>
            <a:spLocks noGrp="1" noChangeArrowheads="1"/>
          </p:cNvSpPr>
          <p:nvPr>
            <p:ph idx="1"/>
          </p:nvPr>
        </p:nvSpPr>
        <p:spPr bwMode="auto">
          <a:xfrm>
            <a:off x="309947" y="2428601"/>
            <a:ext cx="10610662" cy="31393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lvl="0" indent="0" algn="just" defTabSz="914400">
              <a:buClrTx/>
              <a:buSzTx/>
              <a:buNone/>
            </a:pPr>
            <a:r>
              <a:rPr lang="en-US" altLang="en-US" sz="1800" b="1" dirty="0" err="1">
                <a:latin typeface="Söhne"/>
              </a:rPr>
              <a:t>Paráfrasis</a:t>
            </a:r>
            <a:r>
              <a:rPr lang="en-US" altLang="en-US" sz="1800" dirty="0">
                <a:latin typeface="Söhne"/>
              </a:rPr>
              <a:t>, </a:t>
            </a:r>
            <a:r>
              <a:rPr lang="en-US" altLang="en-US" sz="1800" dirty="0" smtClean="0">
                <a:latin typeface="Söhne"/>
              </a:rPr>
              <a:t> </a:t>
            </a:r>
            <a:r>
              <a:rPr lang="en-US" altLang="en-US" sz="1800" dirty="0">
                <a:latin typeface="Söhne"/>
              </a:rPr>
              <a:t>se </a:t>
            </a:r>
            <a:r>
              <a:rPr lang="en-US" altLang="en-US" sz="1800" dirty="0" err="1">
                <a:latin typeface="Söhne"/>
              </a:rPr>
              <a:t>refiere</a:t>
            </a:r>
            <a:r>
              <a:rPr lang="en-US" altLang="en-US" sz="1800" dirty="0">
                <a:latin typeface="Söhne"/>
              </a:rPr>
              <a:t> a la </a:t>
            </a:r>
            <a:r>
              <a:rPr lang="en-US" altLang="en-US" sz="1800" dirty="0" err="1">
                <a:latin typeface="Söhne"/>
              </a:rPr>
              <a:t>acción</a:t>
            </a:r>
            <a:r>
              <a:rPr lang="en-US" altLang="en-US" sz="1800" dirty="0">
                <a:latin typeface="Söhne"/>
              </a:rPr>
              <a:t> de </a:t>
            </a:r>
            <a:r>
              <a:rPr lang="en-US" altLang="en-US" sz="1800" dirty="0" err="1">
                <a:latin typeface="Söhne"/>
              </a:rPr>
              <a:t>expresar</a:t>
            </a:r>
            <a:r>
              <a:rPr lang="en-US" altLang="en-US" sz="1800" dirty="0">
                <a:latin typeface="Söhne"/>
              </a:rPr>
              <a:t> o </a:t>
            </a:r>
          </a:p>
          <a:p>
            <a:pPr marL="0" lvl="0" indent="0" algn="just" defTabSz="914400">
              <a:buClrTx/>
              <a:buSzTx/>
              <a:buNone/>
            </a:pPr>
            <a:r>
              <a:rPr lang="en-US" altLang="en-US" sz="1800" dirty="0" err="1">
                <a:latin typeface="Söhne"/>
              </a:rPr>
              <a:t>reescribir</a:t>
            </a:r>
            <a:r>
              <a:rPr lang="en-US" altLang="en-US" sz="1800" dirty="0">
                <a:latin typeface="Söhne"/>
              </a:rPr>
              <a:t> un </a:t>
            </a:r>
            <a:r>
              <a:rPr lang="en-US" altLang="en-US" sz="1800" dirty="0" err="1">
                <a:latin typeface="Söhne"/>
              </a:rPr>
              <a:t>texto</a:t>
            </a:r>
            <a:r>
              <a:rPr lang="en-US" altLang="en-US" sz="1800" dirty="0">
                <a:latin typeface="Söhne"/>
              </a:rPr>
              <a:t> o </a:t>
            </a:r>
            <a:r>
              <a:rPr lang="en-US" altLang="en-US" sz="1800" dirty="0" err="1">
                <a:latin typeface="Söhne"/>
              </a:rPr>
              <a:t>una</a:t>
            </a:r>
            <a:r>
              <a:rPr lang="en-US" altLang="en-US" sz="1800" dirty="0">
                <a:latin typeface="Söhne"/>
              </a:rPr>
              <a:t> idea </a:t>
            </a:r>
            <a:r>
              <a:rPr lang="en-US" altLang="en-US" sz="1800" dirty="0" err="1">
                <a:latin typeface="Söhne"/>
              </a:rPr>
              <a:t>utilizando</a:t>
            </a:r>
            <a:r>
              <a:rPr lang="en-US" altLang="en-US" sz="1800" dirty="0">
                <a:latin typeface="Söhne"/>
              </a:rPr>
              <a:t> palabras </a:t>
            </a:r>
            <a:r>
              <a:rPr lang="en-US" altLang="en-US" sz="1800" dirty="0" err="1">
                <a:latin typeface="Söhne"/>
              </a:rPr>
              <a:t>diferentes</a:t>
            </a:r>
            <a:r>
              <a:rPr lang="en-US" altLang="en-US" sz="1800" dirty="0">
                <a:latin typeface="Söhne"/>
              </a:rPr>
              <a:t>, </a:t>
            </a:r>
          </a:p>
          <a:p>
            <a:pPr marL="0" lvl="0" indent="0" algn="just" defTabSz="914400">
              <a:buClrTx/>
              <a:buSzTx/>
              <a:buNone/>
            </a:pPr>
            <a:r>
              <a:rPr lang="en-US" altLang="en-US" sz="1800" dirty="0" err="1">
                <a:latin typeface="Söhne"/>
              </a:rPr>
              <a:t>pero</a:t>
            </a:r>
            <a:r>
              <a:rPr lang="en-US" altLang="en-US" sz="1800" dirty="0">
                <a:latin typeface="Söhne"/>
              </a:rPr>
              <a:t> </a:t>
            </a:r>
            <a:r>
              <a:rPr lang="en-US" altLang="en-US" sz="1800" dirty="0" err="1">
                <a:latin typeface="Söhne"/>
              </a:rPr>
              <a:t>manteniendo</a:t>
            </a:r>
            <a:r>
              <a:rPr lang="en-US" altLang="en-US" sz="1800" dirty="0">
                <a:latin typeface="Söhne"/>
              </a:rPr>
              <a:t> el </a:t>
            </a:r>
            <a:r>
              <a:rPr lang="en-US" altLang="en-US" sz="1800" dirty="0" err="1">
                <a:latin typeface="Söhne"/>
              </a:rPr>
              <a:t>mismo</a:t>
            </a:r>
            <a:r>
              <a:rPr lang="en-US" altLang="en-US" sz="1800" dirty="0">
                <a:latin typeface="Söhne"/>
              </a:rPr>
              <a:t> </a:t>
            </a:r>
            <a:r>
              <a:rPr lang="en-US" altLang="en-US" sz="1800" dirty="0" err="1">
                <a:latin typeface="Söhne"/>
              </a:rPr>
              <a:t>significado</a:t>
            </a:r>
            <a:r>
              <a:rPr lang="en-US" altLang="en-US" sz="1800" dirty="0">
                <a:latin typeface="Söhne"/>
              </a:rPr>
              <a:t> </a:t>
            </a:r>
            <a:r>
              <a:rPr lang="en-US" altLang="en-US" sz="1800" dirty="0" err="1">
                <a:latin typeface="Söhne"/>
              </a:rPr>
              <a:t>esencial</a:t>
            </a:r>
            <a:r>
              <a:rPr lang="en-US" altLang="en-US" sz="1800" dirty="0">
                <a:latin typeface="Söhne"/>
              </a:rPr>
              <a:t>. </a:t>
            </a:r>
          </a:p>
          <a:p>
            <a:pPr marL="0" lvl="0" indent="0" algn="just" defTabSz="914400">
              <a:buClrTx/>
              <a:buSzTx/>
              <a:buNone/>
            </a:pPr>
            <a:r>
              <a:rPr lang="en-US" altLang="en-US" sz="1800" dirty="0">
                <a:latin typeface="Söhne"/>
              </a:rPr>
              <a:t>La </a:t>
            </a:r>
            <a:r>
              <a:rPr lang="en-US" altLang="en-US" sz="1800" dirty="0" err="1">
                <a:latin typeface="Söhne"/>
              </a:rPr>
              <a:t>paráfrasis</a:t>
            </a:r>
            <a:r>
              <a:rPr lang="en-US" altLang="en-US" sz="1800" dirty="0">
                <a:latin typeface="Söhne"/>
              </a:rPr>
              <a:t> </a:t>
            </a:r>
            <a:r>
              <a:rPr lang="en-US" altLang="en-US" sz="1800" dirty="0" err="1">
                <a:latin typeface="Söhne"/>
              </a:rPr>
              <a:t>implica</a:t>
            </a:r>
            <a:r>
              <a:rPr lang="en-US" altLang="en-US" sz="1800" dirty="0">
                <a:latin typeface="Söhne"/>
              </a:rPr>
              <a:t> la </a:t>
            </a:r>
            <a:r>
              <a:rPr lang="en-US" altLang="en-US" sz="1800" dirty="0" err="1">
                <a:latin typeface="Söhne"/>
              </a:rPr>
              <a:t>reformulación</a:t>
            </a:r>
            <a:r>
              <a:rPr lang="en-US" altLang="en-US" sz="1800" dirty="0">
                <a:latin typeface="Söhne"/>
              </a:rPr>
              <a:t> de un </a:t>
            </a:r>
            <a:r>
              <a:rPr lang="en-US" altLang="en-US" sz="1800" dirty="0" err="1">
                <a:latin typeface="Söhne"/>
              </a:rPr>
              <a:t>texto</a:t>
            </a:r>
            <a:r>
              <a:rPr lang="en-US" altLang="en-US" sz="1800" dirty="0">
                <a:latin typeface="Söhne"/>
              </a:rPr>
              <a:t> para </a:t>
            </a:r>
            <a:r>
              <a:rPr lang="en-US" altLang="en-US" sz="1800" dirty="0" err="1">
                <a:latin typeface="Söhne"/>
              </a:rPr>
              <a:t>expresar</a:t>
            </a:r>
            <a:endParaRPr lang="en-US" altLang="en-US" sz="1800" dirty="0">
              <a:latin typeface="Söhne"/>
            </a:endParaRPr>
          </a:p>
          <a:p>
            <a:pPr marL="0" lvl="0" indent="0" algn="just" defTabSz="914400">
              <a:buClrTx/>
              <a:buSzTx/>
              <a:buNone/>
            </a:pPr>
            <a:r>
              <a:rPr lang="en-US" altLang="en-US" sz="1800" dirty="0">
                <a:latin typeface="Söhne"/>
              </a:rPr>
              <a:t> la </a:t>
            </a:r>
            <a:r>
              <a:rPr lang="en-US" altLang="en-US" sz="1800" dirty="0" err="1">
                <a:latin typeface="Söhne"/>
              </a:rPr>
              <a:t>misma</a:t>
            </a:r>
            <a:r>
              <a:rPr lang="en-US" altLang="en-US" sz="1800" dirty="0">
                <a:latin typeface="Söhne"/>
              </a:rPr>
              <a:t> </a:t>
            </a:r>
            <a:r>
              <a:rPr lang="en-US" altLang="en-US" sz="1800" dirty="0" err="1">
                <a:latin typeface="Söhne"/>
              </a:rPr>
              <a:t>información</a:t>
            </a:r>
            <a:r>
              <a:rPr lang="en-US" altLang="en-US" sz="1800" dirty="0">
                <a:latin typeface="Söhne"/>
              </a:rPr>
              <a:t> o idea con </a:t>
            </a:r>
            <a:r>
              <a:rPr lang="en-US" altLang="en-US" sz="1800" dirty="0" err="1">
                <a:latin typeface="Söhne"/>
              </a:rPr>
              <a:t>diferentes</a:t>
            </a:r>
            <a:r>
              <a:rPr lang="en-US" altLang="en-US" sz="1800" dirty="0">
                <a:latin typeface="Söhne"/>
              </a:rPr>
              <a:t> palabras y </a:t>
            </a:r>
            <a:r>
              <a:rPr lang="en-US" altLang="en-US" sz="1800" dirty="0" err="1">
                <a:latin typeface="Söhne"/>
              </a:rPr>
              <a:t>estructuras</a:t>
            </a:r>
            <a:r>
              <a:rPr lang="en-US" altLang="en-US" sz="1800" dirty="0">
                <a:latin typeface="Söhne"/>
              </a:rPr>
              <a:t> </a:t>
            </a:r>
            <a:r>
              <a:rPr lang="en-US" altLang="en-US" sz="1800" dirty="0" err="1">
                <a:latin typeface="Söhne"/>
              </a:rPr>
              <a:t>gramaticales</a:t>
            </a:r>
            <a:r>
              <a:rPr lang="en-US" altLang="en-US" sz="1800" dirty="0">
                <a:latin typeface="Söhne"/>
              </a:rPr>
              <a:t>. </a:t>
            </a:r>
          </a:p>
          <a:p>
            <a:pPr marL="0" lvl="0" indent="0" algn="just" defTabSz="914400">
              <a:buClrTx/>
              <a:buSzTx/>
              <a:buNone/>
            </a:pPr>
            <a:r>
              <a:rPr lang="en-US" altLang="en-US" sz="1800" dirty="0">
                <a:latin typeface="Söhne"/>
              </a:rPr>
              <a:t>Se </a:t>
            </a:r>
            <a:r>
              <a:rPr lang="en-US" altLang="en-US" sz="1800" dirty="0" err="1">
                <a:latin typeface="Söhne"/>
              </a:rPr>
              <a:t>utiliza</a:t>
            </a:r>
            <a:r>
              <a:rPr lang="en-US" altLang="en-US" sz="1800" dirty="0">
                <a:latin typeface="Söhne"/>
              </a:rPr>
              <a:t> a menudo </a:t>
            </a:r>
            <a:r>
              <a:rPr lang="en-US" altLang="en-US" sz="1800" dirty="0" err="1">
                <a:latin typeface="Söhne"/>
              </a:rPr>
              <a:t>en</a:t>
            </a:r>
            <a:r>
              <a:rPr lang="en-US" altLang="en-US" sz="1800" dirty="0">
                <a:latin typeface="Söhne"/>
              </a:rPr>
              <a:t> la </a:t>
            </a:r>
            <a:r>
              <a:rPr lang="en-US" altLang="en-US" sz="1800" dirty="0" err="1">
                <a:latin typeface="Söhne"/>
              </a:rPr>
              <a:t>escritura</a:t>
            </a:r>
            <a:r>
              <a:rPr lang="en-US" altLang="en-US" sz="1800" dirty="0">
                <a:latin typeface="Söhne"/>
              </a:rPr>
              <a:t> </a:t>
            </a:r>
            <a:r>
              <a:rPr lang="en-US" altLang="en-US" sz="1800" dirty="0" err="1">
                <a:latin typeface="Söhne"/>
              </a:rPr>
              <a:t>académica</a:t>
            </a:r>
            <a:r>
              <a:rPr lang="en-US" altLang="en-US" sz="1800" dirty="0">
                <a:latin typeface="Söhne"/>
              </a:rPr>
              <a:t> y </a:t>
            </a:r>
            <a:r>
              <a:rPr lang="en-US" altLang="en-US" sz="1800" dirty="0" err="1">
                <a:latin typeface="Söhne"/>
              </a:rPr>
              <a:t>en</a:t>
            </a:r>
            <a:r>
              <a:rPr lang="en-US" altLang="en-US" sz="1800" dirty="0">
                <a:latin typeface="Söhne"/>
              </a:rPr>
              <a:t> la </a:t>
            </a:r>
            <a:r>
              <a:rPr lang="en-US" altLang="en-US" sz="1800" dirty="0" err="1">
                <a:latin typeface="Söhne"/>
              </a:rPr>
              <a:t>comunicación</a:t>
            </a:r>
            <a:r>
              <a:rPr lang="en-US" altLang="en-US" sz="1800" dirty="0">
                <a:latin typeface="Söhne"/>
              </a:rPr>
              <a:t> para </a:t>
            </a:r>
            <a:r>
              <a:rPr lang="en-US" altLang="en-US" sz="1800" dirty="0" err="1">
                <a:latin typeface="Söhne"/>
              </a:rPr>
              <a:t>explicar</a:t>
            </a:r>
            <a:r>
              <a:rPr lang="en-US" altLang="en-US" sz="1800" dirty="0">
                <a:latin typeface="Söhne"/>
              </a:rPr>
              <a:t>, </a:t>
            </a:r>
            <a:r>
              <a:rPr lang="en-US" altLang="en-US" sz="1800" dirty="0" err="1">
                <a:latin typeface="Söhne"/>
              </a:rPr>
              <a:t>aclarar</a:t>
            </a:r>
            <a:r>
              <a:rPr lang="en-US" altLang="en-US" sz="1800" dirty="0">
                <a:latin typeface="Söhne"/>
              </a:rPr>
              <a:t> o </a:t>
            </a:r>
            <a:r>
              <a:rPr lang="en-US" altLang="en-US" sz="1800" dirty="0" err="1">
                <a:latin typeface="Söhne"/>
              </a:rPr>
              <a:t>simplificar</a:t>
            </a:r>
            <a:endParaRPr lang="en-US" altLang="en-US" sz="1800" dirty="0">
              <a:latin typeface="Söhne"/>
            </a:endParaRPr>
          </a:p>
          <a:p>
            <a:pPr marL="0" lvl="0" indent="0" algn="just" defTabSz="914400">
              <a:buClrTx/>
              <a:buSzTx/>
              <a:buNone/>
            </a:pPr>
            <a:r>
              <a:rPr lang="en-US" altLang="en-US" sz="1800" dirty="0">
                <a:latin typeface="Söhne"/>
              </a:rPr>
              <a:t> un </a:t>
            </a:r>
            <a:r>
              <a:rPr lang="en-US" altLang="en-US" sz="1800" dirty="0" err="1">
                <a:latin typeface="Söhne"/>
              </a:rPr>
              <a:t>concepto</a:t>
            </a:r>
            <a:r>
              <a:rPr lang="en-US" altLang="en-US" sz="1800" dirty="0">
                <a:latin typeface="Söhne"/>
              </a:rPr>
              <a:t> sin </a:t>
            </a:r>
            <a:r>
              <a:rPr lang="en-US" altLang="en-US" sz="1800" dirty="0" err="1">
                <a:latin typeface="Söhne"/>
              </a:rPr>
              <a:t>plagiar</a:t>
            </a:r>
            <a:r>
              <a:rPr lang="en-US" altLang="en-US" sz="1800" dirty="0">
                <a:latin typeface="Söhne"/>
              </a:rPr>
              <a:t> el </a:t>
            </a:r>
            <a:r>
              <a:rPr lang="en-US" altLang="en-US" sz="1800" dirty="0" err="1">
                <a:latin typeface="Söhne"/>
              </a:rPr>
              <a:t>texto</a:t>
            </a:r>
            <a:r>
              <a:rPr lang="en-US" altLang="en-US" sz="1800" dirty="0">
                <a:latin typeface="Söhne"/>
              </a:rPr>
              <a:t> original.</a:t>
            </a:r>
          </a:p>
          <a:p>
            <a:pPr marL="0" lvl="0" indent="0" algn="just" defTabSz="914400">
              <a:buClrTx/>
              <a:buSzTx/>
              <a:buNone/>
            </a:pPr>
            <a:r>
              <a:rPr lang="en-US" altLang="en-US" sz="1800" dirty="0">
                <a:latin typeface="Söhne"/>
              </a:rPr>
              <a:t> La </a:t>
            </a:r>
            <a:r>
              <a:rPr lang="en-US" altLang="en-US" sz="1800" dirty="0" err="1">
                <a:latin typeface="Söhne"/>
              </a:rPr>
              <a:t>paráfrasis</a:t>
            </a:r>
            <a:r>
              <a:rPr lang="en-US" altLang="en-US" sz="1800" dirty="0">
                <a:latin typeface="Söhne"/>
              </a:rPr>
              <a:t> </a:t>
            </a:r>
            <a:r>
              <a:rPr lang="en-US" altLang="en-US" sz="1800" dirty="0" err="1">
                <a:latin typeface="Söhne"/>
              </a:rPr>
              <a:t>puede</a:t>
            </a:r>
            <a:r>
              <a:rPr lang="en-US" altLang="en-US" sz="1800" dirty="0">
                <a:latin typeface="Söhne"/>
              </a:rPr>
              <a:t> </a:t>
            </a:r>
            <a:r>
              <a:rPr lang="en-US" altLang="en-US" sz="1800" dirty="0" err="1">
                <a:latin typeface="Söhne"/>
              </a:rPr>
              <a:t>ayudar</a:t>
            </a:r>
            <a:r>
              <a:rPr lang="en-US" altLang="en-US" sz="1800" dirty="0">
                <a:latin typeface="Söhne"/>
              </a:rPr>
              <a:t> a </a:t>
            </a:r>
            <a:r>
              <a:rPr lang="en-US" altLang="en-US" sz="1800" dirty="0" err="1">
                <a:latin typeface="Söhne"/>
              </a:rPr>
              <a:t>los</a:t>
            </a:r>
            <a:r>
              <a:rPr lang="en-US" altLang="en-US" sz="1800" dirty="0">
                <a:latin typeface="Söhne"/>
              </a:rPr>
              <a:t> </a:t>
            </a:r>
            <a:r>
              <a:rPr lang="en-US" altLang="en-US" sz="1800" dirty="0" err="1">
                <a:latin typeface="Söhne"/>
              </a:rPr>
              <a:t>escritores</a:t>
            </a:r>
            <a:r>
              <a:rPr lang="en-US" altLang="en-US" sz="1800" dirty="0">
                <a:latin typeface="Söhne"/>
              </a:rPr>
              <a:t> a </a:t>
            </a:r>
            <a:r>
              <a:rPr lang="en-US" altLang="en-US" sz="1800" dirty="0" err="1">
                <a:latin typeface="Söhne"/>
              </a:rPr>
              <a:t>evitar</a:t>
            </a:r>
            <a:r>
              <a:rPr lang="en-US" altLang="en-US" sz="1800" dirty="0">
                <a:latin typeface="Söhne"/>
              </a:rPr>
              <a:t> el </a:t>
            </a:r>
            <a:r>
              <a:rPr lang="en-US" altLang="en-US" sz="1800" dirty="0" err="1">
                <a:latin typeface="Söhne"/>
              </a:rPr>
              <a:t>plagio</a:t>
            </a:r>
            <a:r>
              <a:rPr lang="en-US" altLang="en-US" sz="1800" dirty="0">
                <a:latin typeface="Söhne"/>
              </a:rPr>
              <a:t> y a </a:t>
            </a:r>
            <a:r>
              <a:rPr lang="en-US" altLang="en-US" sz="1800" dirty="0" err="1">
                <a:latin typeface="Söhne"/>
              </a:rPr>
              <a:t>los</a:t>
            </a:r>
            <a:r>
              <a:rPr lang="en-US" altLang="en-US" sz="1800" dirty="0">
                <a:latin typeface="Söhne"/>
              </a:rPr>
              <a:t> </a:t>
            </a:r>
            <a:r>
              <a:rPr lang="en-US" altLang="en-US" sz="1800" dirty="0" err="1">
                <a:latin typeface="Söhne"/>
              </a:rPr>
              <a:t>lectores</a:t>
            </a:r>
            <a:endParaRPr lang="en-US" altLang="en-US" sz="1800" dirty="0">
              <a:latin typeface="Söhne"/>
            </a:endParaRPr>
          </a:p>
          <a:p>
            <a:pPr marL="0" lvl="0" indent="0" algn="just" defTabSz="914400">
              <a:buClrTx/>
              <a:buSzTx/>
              <a:buNone/>
            </a:pPr>
            <a:r>
              <a:rPr lang="en-US" altLang="en-US" sz="1800" dirty="0">
                <a:latin typeface="Söhne"/>
              </a:rPr>
              <a:t> a </a:t>
            </a:r>
            <a:r>
              <a:rPr lang="en-US" altLang="en-US" sz="1800" dirty="0" err="1">
                <a:latin typeface="Söhne"/>
              </a:rPr>
              <a:t>comprender</a:t>
            </a:r>
            <a:r>
              <a:rPr lang="en-US" altLang="en-US" sz="1800" dirty="0">
                <a:latin typeface="Söhne"/>
              </a:rPr>
              <a:t> </a:t>
            </a:r>
            <a:r>
              <a:rPr lang="en-US" altLang="en-US" sz="1800" dirty="0" err="1">
                <a:latin typeface="Söhne"/>
              </a:rPr>
              <a:t>mejor</a:t>
            </a:r>
            <a:r>
              <a:rPr lang="en-US" altLang="en-US" sz="1800" dirty="0">
                <a:latin typeface="Söhne"/>
              </a:rPr>
              <a:t> un </a:t>
            </a:r>
            <a:r>
              <a:rPr lang="en-US" altLang="en-US" sz="1800" dirty="0" err="1">
                <a:latin typeface="Söhne"/>
              </a:rPr>
              <a:t>contenido</a:t>
            </a:r>
            <a:r>
              <a:rPr lang="en-US" altLang="en-US" sz="1800" dirty="0">
                <a:latin typeface="Söhne"/>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en-US" sz="1800" b="0" i="0" u="none" strike="noStrike" cap="none" normalizeH="0" baseline="0" dirty="0" smtClean="0">
                <a:ln>
                  <a:noFill/>
                </a:ln>
                <a:solidFill>
                  <a:srgbClr val="000000"/>
                </a:solidFill>
                <a:effectLst/>
                <a:latin typeface="Söhne"/>
              </a:rPr>
              <a:t/>
            </a:r>
            <a:br>
              <a:rPr kumimoji="0" lang="en-US" altLang="en-US" sz="1800" b="0" i="0" u="none" strike="noStrike" cap="none" normalizeH="0" baseline="0" dirty="0" smtClean="0">
                <a:ln>
                  <a:noFill/>
                </a:ln>
                <a:solidFill>
                  <a:srgbClr val="000000"/>
                </a:solidFill>
                <a:effectLst/>
                <a:latin typeface="Söhne"/>
              </a:rPr>
            </a:b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52275463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BACC050B-8757-4460-95D8-E37B46A6B421}"/>
    </a:ext>
  </a:extLst>
</a:theme>
</file>

<file path=docProps/app.xml><?xml version="1.0" encoding="utf-8"?>
<Properties xmlns="http://schemas.openxmlformats.org/officeDocument/2006/extended-properties" xmlns:vt="http://schemas.openxmlformats.org/officeDocument/2006/docPropsVTypes">
  <Template>Ion</Template>
  <TotalTime>13285</TotalTime>
  <Words>1193</Words>
  <Application>Microsoft Office PowerPoint</Application>
  <PresentationFormat>Panorámica</PresentationFormat>
  <Paragraphs>29</Paragraphs>
  <Slides>13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13</vt:i4>
      </vt:variant>
    </vt:vector>
  </HeadingPairs>
  <TitlesOfParts>
    <vt:vector size="18" baseType="lpstr">
      <vt:lpstr>Arial</vt:lpstr>
      <vt:lpstr>Century Gothic</vt:lpstr>
      <vt:lpstr>Söhne</vt:lpstr>
      <vt:lpstr>Wingdings 3</vt:lpstr>
      <vt:lpstr>Ion</vt:lpstr>
      <vt:lpstr>VARIACIONES DEL LENGUAJE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VARIACIONES DEL LENGUAJE</dc:title>
  <dc:creator>Lily</dc:creator>
  <cp:lastModifiedBy>Lily</cp:lastModifiedBy>
  <cp:revision>5</cp:revision>
  <dcterms:created xsi:type="dcterms:W3CDTF">2023-09-01T13:06:52Z</dcterms:created>
  <dcterms:modified xsi:type="dcterms:W3CDTF">2023-12-04T13:22:30Z</dcterms:modified>
</cp:coreProperties>
</file>