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handoutMasterIdLst>
    <p:handoutMasterId r:id="rId31"/>
  </p:handoutMasterIdLst>
  <p:sldIdLst>
    <p:sldId id="259" r:id="rId5"/>
    <p:sldId id="260" r:id="rId6"/>
    <p:sldId id="267" r:id="rId7"/>
    <p:sldId id="264" r:id="rId8"/>
    <p:sldId id="269" r:id="rId9"/>
    <p:sldId id="270" r:id="rId10"/>
    <p:sldId id="272" r:id="rId11"/>
    <p:sldId id="274" r:id="rId12"/>
    <p:sldId id="273" r:id="rId13"/>
    <p:sldId id="277" r:id="rId14"/>
    <p:sldId id="276" r:id="rId15"/>
    <p:sldId id="275" r:id="rId16"/>
    <p:sldId id="271" r:id="rId17"/>
    <p:sldId id="278" r:id="rId18"/>
    <p:sldId id="279" r:id="rId19"/>
    <p:sldId id="280" r:id="rId20"/>
    <p:sldId id="290" r:id="rId21"/>
    <p:sldId id="281" r:id="rId22"/>
    <p:sldId id="282" r:id="rId23"/>
    <p:sldId id="283" r:id="rId24"/>
    <p:sldId id="284" r:id="rId25"/>
    <p:sldId id="285" r:id="rId26"/>
    <p:sldId id="287" r:id="rId27"/>
    <p:sldId id="286" r:id="rId28"/>
    <p:sldId id="289" r:id="rId2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4660"/>
  </p:normalViewPr>
  <p:slideViewPr>
    <p:cSldViewPr snapToGrid="0">
      <p:cViewPr varScale="1">
        <p:scale>
          <a:sx n="77" d="100"/>
          <a:sy n="77" d="100"/>
        </p:scale>
        <p:origin x="75" y="45"/>
      </p:cViewPr>
      <p:guideLst/>
    </p:cSldViewPr>
  </p:slideViewPr>
  <p:notesTextViewPr>
    <p:cViewPr>
      <p:scale>
        <a:sx n="1" d="1"/>
        <a:sy n="1" d="1"/>
      </p:scale>
      <p:origin x="0" y="0"/>
    </p:cViewPr>
  </p:notesTextViewPr>
  <p:notesViewPr>
    <p:cSldViewPr snapToGrid="0" showGuides="1">
      <p:cViewPr varScale="1">
        <p:scale>
          <a:sx n="86" d="100"/>
          <a:sy n="86" d="100"/>
        </p:scale>
        <p:origin x="28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B6FAF9-D6B3-4AC1-B2C1-C3D3AB7C3442}" type="datetime1">
              <a:rPr lang="es-ES" smtClean="0"/>
              <a:t>28/04/2025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1DF39D-8C1A-4718-A126-5A73DC3ED292}" type="slidenum">
              <a:rPr lang="es-ES" smtClean="0"/>
              <a:t>‹Nº›</a:t>
            </a:fld>
            <a:endParaRPr lang="es-ES" dirty="0"/>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2E776DC-17D3-42B1-B5D6-AFD7C02E92A8}" type="datetime1">
              <a:rPr lang="es-ES" noProof="0" smtClean="0"/>
              <a:t>28/04/2025</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DDF2AA-7281-44A6-AED2-5896CA503D69}" type="slidenum">
              <a:rPr lang="es-ES" noProof="0" smtClean="0"/>
              <a:t>‹Nº›</a:t>
            </a:fld>
            <a:endParaRPr lang="es-ES" noProof="0" dirty="0"/>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0DDF2AA-7281-44A6-AED2-5896CA503D69}" type="slidenum">
              <a:rPr lang="es-ES" smtClean="0"/>
              <a:t>1</a:t>
            </a:fld>
            <a:endParaRPr lang="es-ES" dirty="0"/>
          </a:p>
        </p:txBody>
      </p:sp>
    </p:spTree>
    <p:extLst>
      <p:ext uri="{BB962C8B-B14F-4D97-AF65-F5344CB8AC3E}">
        <p14:creationId xmlns:p14="http://schemas.microsoft.com/office/powerpoint/2010/main" val="193896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DDF2AA-7281-44A6-AED2-5896CA503D69}" type="slidenum">
              <a:rPr lang="es-ES" smtClean="0"/>
              <a:t>2</a:t>
            </a:fld>
            <a:endParaRPr lang="es-ES" dirty="0"/>
          </a:p>
        </p:txBody>
      </p:sp>
    </p:spTree>
    <p:extLst>
      <p:ext uri="{BB962C8B-B14F-4D97-AF65-F5344CB8AC3E}">
        <p14:creationId xmlns:p14="http://schemas.microsoft.com/office/powerpoint/2010/main" val="281466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ctrTitle"/>
          </p:nvPr>
        </p:nvSpPr>
        <p:spPr>
          <a:xfrm>
            <a:off x="1181100" y="4120825"/>
            <a:ext cx="9862585" cy="2301240"/>
          </a:xfrm>
        </p:spPr>
        <p:txBody>
          <a:bodyPr rIns="45720" rtlCol="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pPr rtl="0"/>
            <a:r>
              <a:rPr lang="es-ES" noProof="0"/>
              <a:t>Haga clic para modificar el estilo de título del patrón</a:t>
            </a:r>
            <a:endParaRPr kumimoji="0" lang="es-ES" noProof="0" dirty="0"/>
          </a:p>
        </p:txBody>
      </p:sp>
      <p:sp>
        <p:nvSpPr>
          <p:cNvPr id="17" name="Subtítulo 16"/>
          <p:cNvSpPr>
            <a:spLocks noGrp="1"/>
          </p:cNvSpPr>
          <p:nvPr>
            <p:ph type="subTitle" idx="1"/>
          </p:nvPr>
        </p:nvSpPr>
        <p:spPr>
          <a:xfrm>
            <a:off x="1186415" y="2328077"/>
            <a:ext cx="9862585" cy="1752600"/>
          </a:xfrm>
        </p:spPr>
        <p:txBody>
          <a:bodyPr tIns="0" rIns="45720" bIns="0" rtlCol="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s-ES" noProof="0"/>
              <a:t>Haga clic para modificar el estilo de subtítulo del patrón</a:t>
            </a:r>
            <a:endParaRPr kumimoji="0" lang="es-ES" noProof="0" dirty="0"/>
          </a:p>
        </p:txBody>
      </p:sp>
      <p:sp>
        <p:nvSpPr>
          <p:cNvPr id="30" name="Marcador de fecha 29"/>
          <p:cNvSpPr>
            <a:spLocks noGrp="1"/>
          </p:cNvSpPr>
          <p:nvPr>
            <p:ph type="dt" sz="half" idx="10"/>
          </p:nvPr>
        </p:nvSpPr>
        <p:spPr/>
        <p:txBody>
          <a:bodyPr rtlCol="0"/>
          <a:lstStyle/>
          <a:p>
            <a:pPr rtl="0"/>
            <a:fld id="{8B7ECCD2-A839-4252-BF9A-630545FC1DFC}" type="datetime1">
              <a:rPr lang="es-ES" noProof="0" smtClean="0"/>
              <a:t>28/04/2025</a:t>
            </a:fld>
            <a:endParaRPr lang="es-ES" noProof="0" dirty="0"/>
          </a:p>
        </p:txBody>
      </p:sp>
      <p:sp>
        <p:nvSpPr>
          <p:cNvPr id="19" name="Marcador de pie de página 18"/>
          <p:cNvSpPr>
            <a:spLocks noGrp="1"/>
          </p:cNvSpPr>
          <p:nvPr>
            <p:ph type="ftr" sz="quarter" idx="11"/>
          </p:nvPr>
        </p:nvSpPr>
        <p:spPr/>
        <p:txBody>
          <a:bodyPr rtlCol="0"/>
          <a:lstStyle/>
          <a:p>
            <a:pPr rtl="0"/>
            <a:r>
              <a:rPr lang="es-ES" noProof="0" dirty="0"/>
              <a:t>Agregar un pie de página</a:t>
            </a:r>
          </a:p>
        </p:txBody>
      </p:sp>
      <p:sp>
        <p:nvSpPr>
          <p:cNvPr id="27" name="Marcador de número de diapositiva 2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070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4000"/>
            </a:lvl1pPr>
          </a:lstStyle>
          <a:p>
            <a:pPr rtl="0"/>
            <a:r>
              <a:rPr lang="es-ES" noProof="0"/>
              <a:t>Haga clic para modificar el estilo de título del patrón</a:t>
            </a:r>
            <a:endParaRPr kumimoji="0" lang="es-ES" noProof="0" dirty="0"/>
          </a:p>
        </p:txBody>
      </p:sp>
      <p:sp>
        <p:nvSpPr>
          <p:cNvPr id="3" name="Marcador de posición de texto vertical 2"/>
          <p:cNvSpPr>
            <a:spLocks noGrp="1"/>
          </p:cNvSpPr>
          <p:nvPr>
            <p:ph type="body" orient="vert" idx="1"/>
          </p:nvPr>
        </p:nvSpPr>
        <p:spPr/>
        <p:txBody>
          <a:bodyPr vert="eaVert" rtlCol="0"/>
          <a:lstStyle>
            <a:lvl2pPr>
              <a:defRPr sz="2800"/>
            </a:lvl2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90B7DEB8-2A5F-4C87-A98B-F7097475778C}" type="datetime1">
              <a:rPr lang="es-ES" noProof="0" smtClean="0"/>
              <a:t>28/04/2025</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06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05800" y="1348154"/>
            <a:ext cx="2743200" cy="4778010"/>
          </a:xfrm>
        </p:spPr>
        <p:txBody>
          <a:bodyPr vert="eaVert" rtlCol="0">
            <a:normAutofit/>
          </a:bodyPr>
          <a:lstStyle>
            <a:lvl1pPr>
              <a:defRPr sz="4400"/>
            </a:lvl1pPr>
          </a:lstStyle>
          <a:p>
            <a:pPr rtl="0"/>
            <a:r>
              <a:rPr lang="es-ES" noProof="0"/>
              <a:t>Haga clic para modificar el estilo de título del patrón</a:t>
            </a:r>
            <a:endParaRPr kumimoji="0" lang="es-ES" noProof="0" dirty="0"/>
          </a:p>
        </p:txBody>
      </p:sp>
      <p:sp>
        <p:nvSpPr>
          <p:cNvPr id="3" name="Marcador de posición de texto vertical 2"/>
          <p:cNvSpPr>
            <a:spLocks noGrp="1"/>
          </p:cNvSpPr>
          <p:nvPr>
            <p:ph type="body" orient="vert" idx="1"/>
          </p:nvPr>
        </p:nvSpPr>
        <p:spPr>
          <a:xfrm>
            <a:off x="1181100" y="1348154"/>
            <a:ext cx="6921499" cy="4778010"/>
          </a:xfrm>
        </p:spPr>
        <p:txBody>
          <a:bodyPr vert="eaVert" rtlCol="0">
            <a:normAutofit/>
          </a:bodyPr>
          <a:lstStyle>
            <a:lvl1pPr>
              <a:defRPr sz="3000"/>
            </a:lvl1pPr>
            <a:lvl2pPr>
              <a:defRPr sz="2800"/>
            </a:lvl2pPr>
            <a:lvl3pPr>
              <a:defRPr sz="2400"/>
            </a:lvl3pPr>
            <a:lvl4pPr>
              <a:defRPr sz="2000"/>
            </a:lvl4pPr>
            <a:lvl5pPr>
              <a:defRPr sz="20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549495DB-1BB9-4A6B-BD77-EC4E2EB76534}" type="datetime1">
              <a:rPr lang="es-ES" noProof="0" smtClean="0"/>
              <a:t>28/04/2025</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55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a:defRPr>
                <a:solidFill>
                  <a:schemeClr val="bg2"/>
                </a:solidFill>
              </a:defRPr>
            </a:lvl1pPr>
          </a:lstStyle>
          <a:p>
            <a:pPr rtl="0"/>
            <a:r>
              <a:rPr lang="es-ES" noProof="0"/>
              <a:t>Haga clic para modificar el estilo de título del patrón</a:t>
            </a:r>
            <a:endParaRPr kumimoji="0" lang="es-ES" noProof="0" dirty="0"/>
          </a:p>
        </p:txBody>
      </p:sp>
      <p:sp>
        <p:nvSpPr>
          <p:cNvPr id="3" name="Marcador de contenido 2"/>
          <p:cNvSpPr>
            <a:spLocks noGrp="1"/>
          </p:cNvSpPr>
          <p:nvPr>
            <p:ph idx="1"/>
          </p:nvPr>
        </p:nvSpPr>
        <p:spPr/>
        <p:txBody>
          <a:bodyPr rtlCol="0"/>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C0D52E59-530D-4C53-86B6-1F9E9CE8B133}" type="datetime1">
              <a:rPr lang="es-ES" noProof="0" smtClean="0"/>
              <a:t>28/04/2025</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6757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32000" y="4464372"/>
            <a:ext cx="8839200" cy="1826363"/>
          </a:xfrm>
        </p:spPr>
        <p:txBody>
          <a:bodyPr tIns="0" bIns="0" rtlCol="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2032000" y="3366334"/>
            <a:ext cx="8839200" cy="1066688"/>
          </a:xfrm>
        </p:spPr>
        <p:txBody>
          <a:bodyPr lIns="45720" tIns="0" rIns="45720" bIns="0" rtlCol="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5C287DAB-4190-4E1E-8895-7730A6677AA3}" type="datetime1">
              <a:rPr lang="es-ES" noProof="0" smtClean="0"/>
              <a:t>28/04/2025</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81100" y="274638"/>
            <a:ext cx="9867900" cy="1143000"/>
          </a:xfrm>
        </p:spPr>
        <p:txBody>
          <a:bodyPr rtlCol="0"/>
          <a:lstStyle/>
          <a:p>
            <a:pPr rtl="0"/>
            <a:r>
              <a:rPr lang="es-ES" noProof="0"/>
              <a:t>Haga clic para modificar el estilo de título del patrón</a:t>
            </a:r>
            <a:endParaRPr kumimoji="0" lang="es-ES" noProof="0" dirty="0"/>
          </a:p>
        </p:txBody>
      </p:sp>
      <p:sp>
        <p:nvSpPr>
          <p:cNvPr id="3" name="Marcador de contenido 2"/>
          <p:cNvSpPr>
            <a:spLocks noGrp="1"/>
          </p:cNvSpPr>
          <p:nvPr>
            <p:ph sz="half" idx="1"/>
          </p:nvPr>
        </p:nvSpPr>
        <p:spPr>
          <a:xfrm>
            <a:off x="118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contenido 3"/>
          <p:cNvSpPr>
            <a:spLocks noGrp="1"/>
          </p:cNvSpPr>
          <p:nvPr>
            <p:ph sz="half" idx="2"/>
          </p:nvPr>
        </p:nvSpPr>
        <p:spPr>
          <a:xfrm>
            <a:off x="626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5" name="Marcador de posición de fecha 4"/>
          <p:cNvSpPr>
            <a:spLocks noGrp="1"/>
          </p:cNvSpPr>
          <p:nvPr>
            <p:ph type="dt" sz="half" idx="10"/>
          </p:nvPr>
        </p:nvSpPr>
        <p:spPr/>
        <p:txBody>
          <a:bodyPr rtlCol="0"/>
          <a:lstStyle/>
          <a:p>
            <a:pPr rtl="0"/>
            <a:fld id="{95B5117A-970A-4C27-A824-B4F990DF44D0}" type="datetime1">
              <a:rPr lang="es-ES" noProof="0" smtClean="0"/>
              <a:t>28/04/2025</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3457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81100" y="273050"/>
            <a:ext cx="10401300" cy="1143000"/>
          </a:xfrm>
        </p:spPr>
        <p:txBody>
          <a:bodyPr rtlCol="0" anchor="ctr"/>
          <a:lstStyle>
            <a:lvl1pPr>
              <a:defRPr/>
            </a:lvl1pPr>
          </a:lstStyle>
          <a:p>
            <a:pPr rtl="0"/>
            <a:r>
              <a:rPr lang="es-ES" noProof="0"/>
              <a:t>Haga clic para modificar el estilo de título del patrón</a:t>
            </a:r>
            <a:endParaRPr lang="es-ES" noProof="0" dirty="0"/>
          </a:p>
        </p:txBody>
      </p:sp>
      <p:sp>
        <p:nvSpPr>
          <p:cNvPr id="5" name="Marcador de contenido 4"/>
          <p:cNvSpPr>
            <a:spLocks noGrp="1"/>
          </p:cNvSpPr>
          <p:nvPr>
            <p:ph sz="quarter" idx="2"/>
          </p:nvPr>
        </p:nvSpPr>
        <p:spPr>
          <a:xfrm>
            <a:off x="118110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3" name="Marcador de texto 2"/>
          <p:cNvSpPr>
            <a:spLocks noGrp="1"/>
          </p:cNvSpPr>
          <p:nvPr>
            <p:ph type="body" idx="1"/>
          </p:nvPr>
        </p:nvSpPr>
        <p:spPr>
          <a:xfrm>
            <a:off x="118110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6" name="Marcador de contenido 5"/>
          <p:cNvSpPr>
            <a:spLocks noGrp="1"/>
          </p:cNvSpPr>
          <p:nvPr>
            <p:ph sz="quarter" idx="4"/>
          </p:nvPr>
        </p:nvSpPr>
        <p:spPr>
          <a:xfrm>
            <a:off x="629412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posición de texto 3"/>
          <p:cNvSpPr>
            <a:spLocks noGrp="1"/>
          </p:cNvSpPr>
          <p:nvPr>
            <p:ph type="body" sz="half" idx="3"/>
          </p:nvPr>
        </p:nvSpPr>
        <p:spPr>
          <a:xfrm>
            <a:off x="629412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7" name="Marcador de fecha 6"/>
          <p:cNvSpPr>
            <a:spLocks noGrp="1"/>
          </p:cNvSpPr>
          <p:nvPr>
            <p:ph type="dt" sz="half" idx="10"/>
          </p:nvPr>
        </p:nvSpPr>
        <p:spPr/>
        <p:txBody>
          <a:bodyPr rtlCol="0"/>
          <a:lstStyle/>
          <a:p>
            <a:pPr rtl="0"/>
            <a:fld id="{3C1DE6F7-851A-4CAB-A399-AEA454E7D419}" type="datetime1">
              <a:rPr lang="es-ES" noProof="0" smtClean="0"/>
              <a:t>28/04/2025</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32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81100" y="274320"/>
            <a:ext cx="9867900" cy="1143000"/>
          </a:xfrm>
        </p:spPr>
        <p:txBody>
          <a:bodyPr rtlCol="0" anchor="ctr">
            <a:normAutofit/>
          </a:bodyPr>
          <a:lstStyle>
            <a:lvl1pPr algn="l">
              <a:defRPr sz="4000"/>
            </a:lvl1pPr>
          </a:lstStyle>
          <a:p>
            <a:pPr rtl="0"/>
            <a:r>
              <a:rPr lang="es-ES" noProof="0"/>
              <a:t>Haga clic para modificar el estilo de título del patrón</a:t>
            </a:r>
            <a:endParaRPr lang="es-ES" noProof="0" dirty="0"/>
          </a:p>
        </p:txBody>
      </p:sp>
      <p:sp>
        <p:nvSpPr>
          <p:cNvPr id="7" name="Marcador de fecha 6"/>
          <p:cNvSpPr>
            <a:spLocks noGrp="1"/>
          </p:cNvSpPr>
          <p:nvPr>
            <p:ph type="dt" sz="half" idx="10"/>
          </p:nvPr>
        </p:nvSpPr>
        <p:spPr/>
        <p:txBody>
          <a:bodyPr rtlCol="0"/>
          <a:lstStyle/>
          <a:p>
            <a:pPr rtl="0"/>
            <a:fld id="{E2E8A4AC-C9BF-488A-AFC7-6C565A0004CD}" type="datetime1">
              <a:rPr lang="es-ES" noProof="0" smtClean="0"/>
              <a:t>28/04/2025</a:t>
            </a:fld>
            <a:endParaRPr lang="es-ES" noProof="0" dirty="0"/>
          </a:p>
        </p:txBody>
      </p:sp>
      <p:sp>
        <p:nvSpPr>
          <p:cNvPr id="9" name="Marcador de pie de página 8"/>
          <p:cNvSpPr>
            <a:spLocks noGrp="1"/>
          </p:cNvSpPr>
          <p:nvPr>
            <p:ph type="ftr" sz="quarter" idx="12"/>
          </p:nvPr>
        </p:nvSpPr>
        <p:spPr/>
        <p:txBody>
          <a:bodyPr rtlCol="0"/>
          <a:lstStyle/>
          <a:p>
            <a:pPr rtl="0"/>
            <a:r>
              <a:rPr lang="es-ES" noProof="0" dirty="0"/>
              <a:t>Agregar un pie de página</a:t>
            </a:r>
          </a:p>
        </p:txBody>
      </p:sp>
      <p:sp>
        <p:nvSpPr>
          <p:cNvPr id="8" name="Marcador de número de diapositiva 7"/>
          <p:cNvSpPr>
            <a:spLocks noGrp="1"/>
          </p:cNvSpPr>
          <p:nvPr>
            <p:ph type="sldNum" sz="quarter" idx="11"/>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203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FC222E27-5B3D-42A2-BA9D-68EA47B8FDC7}" type="datetime1">
              <a:rPr lang="es-ES" noProof="0" smtClean="0"/>
              <a:t>28/04/2025</a:t>
            </a:fld>
            <a:endParaRPr lang="es-ES" noProof="0" dirty="0"/>
          </a:p>
        </p:txBody>
      </p:sp>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8838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5749" y="1056575"/>
            <a:ext cx="6635265" cy="730250"/>
          </a:xfrm>
        </p:spPr>
        <p:txBody>
          <a:bodyPr tIns="0" bIns="0" rtlCol="0" anchor="t">
            <a:normAutofit/>
          </a:bodyPr>
          <a:lstStyle>
            <a:lvl1pPr algn="l">
              <a:buNone/>
              <a:defRPr sz="2000" b="1">
                <a:solidFill>
                  <a:schemeClr val="bg2"/>
                </a:solidFill>
              </a:defRPr>
            </a:lvl1pPr>
          </a:lstStyle>
          <a:p>
            <a:pPr rtl="0"/>
            <a:r>
              <a:rPr lang="es-ES" noProof="0"/>
              <a:t>Haga clic para modificar el estilo de título del patrón</a:t>
            </a:r>
            <a:endParaRPr kumimoji="0" lang="es-ES" noProof="0" dirty="0"/>
          </a:p>
        </p:txBody>
      </p:sp>
      <p:sp>
        <p:nvSpPr>
          <p:cNvPr id="3" name="Marcador de texto 2"/>
          <p:cNvSpPr>
            <a:spLocks noGrp="1"/>
          </p:cNvSpPr>
          <p:nvPr>
            <p:ph type="body" idx="2"/>
          </p:nvPr>
        </p:nvSpPr>
        <p:spPr>
          <a:xfrm>
            <a:off x="1195750" y="85471"/>
            <a:ext cx="5687370" cy="914400"/>
          </a:xfrm>
        </p:spPr>
        <p:txBody>
          <a:bodyPr lIns="45720" tIns="0" rIns="45720" bIns="0" rtlCol="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rtl="0" eaLnBrk="1" latinLnBrk="0" hangingPunct="1"/>
            <a:r>
              <a:rPr lang="es-ES" noProof="0"/>
              <a:t>Haga clic para modificar los estilos de texto del patrón</a:t>
            </a:r>
          </a:p>
        </p:txBody>
      </p:sp>
      <p:sp>
        <p:nvSpPr>
          <p:cNvPr id="4" name="Marcador de contenido 3"/>
          <p:cNvSpPr>
            <a:spLocks noGrp="1"/>
          </p:cNvSpPr>
          <p:nvPr>
            <p:ph sz="half" idx="1"/>
          </p:nvPr>
        </p:nvSpPr>
        <p:spPr>
          <a:xfrm>
            <a:off x="1195750" y="1981200"/>
            <a:ext cx="9853250" cy="4152900"/>
          </a:xfrm>
        </p:spPr>
        <p:txBody>
          <a:bodyPr rtlCol="0"/>
          <a:lstStyle>
            <a:lvl1pPr>
              <a:defRPr sz="2800"/>
            </a:lvl1pPr>
            <a:lvl2pPr>
              <a:defRPr sz="2400"/>
            </a:lvl2pPr>
            <a:lvl3pPr>
              <a:defRPr sz="2200"/>
            </a:lvl3pPr>
            <a:lvl4pPr>
              <a:defRPr sz="2000"/>
            </a:lvl4pPr>
            <a:lvl5pPr>
              <a:defRPr sz="20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5" name="Marcador de fecha 4"/>
          <p:cNvSpPr>
            <a:spLocks noGrp="1"/>
          </p:cNvSpPr>
          <p:nvPr>
            <p:ph type="dt" sz="half" idx="10"/>
          </p:nvPr>
        </p:nvSpPr>
        <p:spPr/>
        <p:txBody>
          <a:bodyPr rtlCol="0"/>
          <a:lstStyle/>
          <a:p>
            <a:pPr rtl="0"/>
            <a:fld id="{1F7791C2-C24D-4341-A143-9276A88AC89A}" type="datetime1">
              <a:rPr lang="es-ES" noProof="0" smtClean="0"/>
              <a:t>28/04/2025</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0875264" y="6422065"/>
            <a:ext cx="1016000" cy="365125"/>
          </a:xfr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2855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092459" y="1705709"/>
            <a:ext cx="3954590" cy="1253808"/>
          </a:xfrm>
        </p:spPr>
        <p:txBody>
          <a:bodyPr rtlCol="0" anchor="b"/>
          <a:lstStyle>
            <a:lvl1pPr algn="l">
              <a:buNone/>
              <a:defRPr sz="2200" b="1">
                <a:solidFill>
                  <a:schemeClr val="bg2"/>
                </a:solidFill>
              </a:defRPr>
            </a:lvl1pPr>
          </a:lstStyle>
          <a:p>
            <a:pPr rtl="0"/>
            <a:r>
              <a:rPr lang="es-ES" noProof="0"/>
              <a:t>Haga clic para modificar el estilo de título del patrón</a:t>
            </a:r>
            <a:endParaRPr kumimoji="0"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rtlCol="0"/>
          <a:lstStyle>
            <a:lvl1pPr marL="0" indent="0">
              <a:buNone/>
              <a:defRPr sz="3200" baseline="0">
                <a:solidFill>
                  <a:schemeClr val="tx1"/>
                </a:solidFill>
              </a:defRPr>
            </a:lvl1pPr>
          </a:lstStyle>
          <a:p>
            <a:pPr rtl="0"/>
            <a:r>
              <a:rPr lang="es-ES" noProof="0"/>
              <a:t>Haga clic en el icono para agregar una imagen</a:t>
            </a:r>
            <a:endParaRPr kumimoji="0" lang="es-ES" noProof="0" dirty="0"/>
          </a:p>
        </p:txBody>
      </p:sp>
      <p:sp>
        <p:nvSpPr>
          <p:cNvPr id="4" name="Marcador de texto 3"/>
          <p:cNvSpPr>
            <a:spLocks noGrp="1"/>
          </p:cNvSpPr>
          <p:nvPr>
            <p:ph type="body" sz="half" idx="2"/>
          </p:nvPr>
        </p:nvSpPr>
        <p:spPr>
          <a:xfrm>
            <a:off x="7092462" y="2998764"/>
            <a:ext cx="3954587" cy="3135335"/>
          </a:xfrm>
        </p:spPr>
        <p:txBody>
          <a:bodyPr lIns="45720" rIns="45720" rtlCol="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s-ES" noProof="0"/>
              <a:t>Haga clic para modificar los estilos de texto del patrón</a:t>
            </a:r>
          </a:p>
        </p:txBody>
      </p:sp>
      <p:sp>
        <p:nvSpPr>
          <p:cNvPr id="5" name="Marcador de posición de fecha 4"/>
          <p:cNvSpPr>
            <a:spLocks noGrp="1"/>
          </p:cNvSpPr>
          <p:nvPr>
            <p:ph type="dt" sz="half" idx="10"/>
          </p:nvPr>
        </p:nvSpPr>
        <p:spPr>
          <a:xfrm>
            <a:off x="609600" y="6422065"/>
            <a:ext cx="2844800" cy="365125"/>
          </a:xfrm>
        </p:spPr>
        <p:txBody>
          <a:bodyPr rtlCol="0"/>
          <a:lstStyle/>
          <a:p>
            <a:pPr rtl="0"/>
            <a:fld id="{A2FEAD13-EA99-457E-82DF-982FCA86ABC2}" type="datetime1">
              <a:rPr lang="es-ES" noProof="0" smtClean="0"/>
              <a:t>28/04/2025</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4813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Marcador de título 8"/>
          <p:cNvSpPr>
            <a:spLocks noGrp="1"/>
          </p:cNvSpPr>
          <p:nvPr>
            <p:ph type="title"/>
          </p:nvPr>
        </p:nvSpPr>
        <p:spPr>
          <a:xfrm>
            <a:off x="1181100" y="274638"/>
            <a:ext cx="9867900" cy="1143000"/>
          </a:xfrm>
          <a:prstGeom prst="rect">
            <a:avLst/>
          </a:prstGeom>
        </p:spPr>
        <p:txBody>
          <a:bodyPr vert="horz" lIns="45720" rIns="45720" rtlCol="0" anchor="ctr">
            <a:normAutofit/>
          </a:bodyPr>
          <a:lstStyle/>
          <a:p>
            <a:pPr rtl="0"/>
            <a:r>
              <a:rPr lang="es-ES" noProof="0" dirty="0"/>
              <a:t>Haga clic para modificar el estilo de título del patrón</a:t>
            </a:r>
          </a:p>
        </p:txBody>
      </p:sp>
      <p:sp>
        <p:nvSpPr>
          <p:cNvPr id="30" name="Marcador de texto 29"/>
          <p:cNvSpPr>
            <a:spLocks noGrp="1"/>
          </p:cNvSpPr>
          <p:nvPr>
            <p:ph type="body" idx="1"/>
          </p:nvPr>
        </p:nvSpPr>
        <p:spPr>
          <a:xfrm>
            <a:off x="1181100" y="1600201"/>
            <a:ext cx="9867900" cy="4525963"/>
          </a:xfrm>
          <a:prstGeom prst="rect">
            <a:avLst/>
          </a:prstGeom>
        </p:spPr>
        <p:txBody>
          <a:bodyPr vert="horz" rtlCol="0">
            <a:normAutofit/>
          </a:bodyPr>
          <a:lstStyle/>
          <a:p>
            <a:pPr lvl="0" rtl="0" eaLnBrk="1" latinLnBrk="0" hangingPunct="1"/>
            <a:r>
              <a:rPr lang="es-ES" noProof="0" dirty="0"/>
              <a:t>Haga clic para modificar los estilos de texto del patrón</a:t>
            </a:r>
          </a:p>
          <a:p>
            <a:pPr lvl="1" rtl="0" eaLnBrk="1" latinLnBrk="0" hangingPunct="1"/>
            <a:r>
              <a:rPr lang="es-ES" noProof="0" dirty="0"/>
              <a:t>Segundo nivel</a:t>
            </a:r>
          </a:p>
          <a:p>
            <a:pPr lvl="2" rtl="0" eaLnBrk="1" latinLnBrk="0" hangingPunct="1"/>
            <a:r>
              <a:rPr lang="es-ES" noProof="0" dirty="0"/>
              <a:t>Tercer nivel</a:t>
            </a:r>
          </a:p>
          <a:p>
            <a:pPr lvl="3" rtl="0" eaLnBrk="1" latinLnBrk="0" hangingPunct="1"/>
            <a:r>
              <a:rPr lang="es-ES" noProof="0" dirty="0"/>
              <a:t>Cuarto nivel</a:t>
            </a:r>
          </a:p>
          <a:p>
            <a:pPr lvl="4" rtl="0" eaLnBrk="1" latinLnBrk="0" hangingPunct="1"/>
            <a:r>
              <a:rPr lang="es-ES" noProof="0" dirty="0"/>
              <a:t>Quinto nivel</a:t>
            </a:r>
          </a:p>
        </p:txBody>
      </p:sp>
      <p:sp>
        <p:nvSpPr>
          <p:cNvPr id="10" name="Marcador de fecha 9"/>
          <p:cNvSpPr>
            <a:spLocks noGrp="1"/>
          </p:cNvSpPr>
          <p:nvPr>
            <p:ph type="dt" sz="half" idx="2"/>
          </p:nvPr>
        </p:nvSpPr>
        <p:spPr>
          <a:xfrm>
            <a:off x="609600" y="6422065"/>
            <a:ext cx="2844800" cy="365125"/>
          </a:xfrm>
          <a:prstGeom prst="rect">
            <a:avLst/>
          </a:prstGeom>
        </p:spPr>
        <p:txBody>
          <a:bodyPr vert="horz" bIns="0" rtlCol="0" anchor="b"/>
          <a:lstStyle>
            <a:lvl1pPr algn="l" eaLnBrk="1" latinLnBrk="0" hangingPunct="1">
              <a:defRPr kumimoji="0" sz="1100">
                <a:solidFill>
                  <a:schemeClr val="tx1"/>
                </a:solidFill>
              </a:defRPr>
            </a:lvl1pPr>
          </a:lstStyle>
          <a:p>
            <a:pPr rtl="0"/>
            <a:fld id="{52D6C737-C5A4-4C0D-91D9-9E430E8DB30A}" type="datetime1">
              <a:rPr lang="es-ES" noProof="0" smtClean="0"/>
              <a:t>28/04/2025</a:t>
            </a:fld>
            <a:endParaRPr lang="es-ES" noProof="0" dirty="0"/>
          </a:p>
        </p:txBody>
      </p:sp>
      <p:sp>
        <p:nvSpPr>
          <p:cNvPr id="22" name="Marcador de pie de página 21"/>
          <p:cNvSpPr>
            <a:spLocks noGrp="1"/>
          </p:cNvSpPr>
          <p:nvPr>
            <p:ph type="ftr" sz="quarter" idx="3"/>
          </p:nvPr>
        </p:nvSpPr>
        <p:spPr>
          <a:xfrm>
            <a:off x="4165600" y="6422065"/>
            <a:ext cx="3860800" cy="365125"/>
          </a:xfrm>
          <a:prstGeom prst="rect">
            <a:avLst/>
          </a:prstGeom>
        </p:spPr>
        <p:txBody>
          <a:bodyPr vert="horz" lIns="0" rIns="0" bIns="0" rtlCol="0" anchor="b"/>
          <a:lstStyle>
            <a:lvl1pPr algn="ctr" eaLnBrk="1" latinLnBrk="0" hangingPunct="1">
              <a:defRPr kumimoji="0" sz="1100">
                <a:solidFill>
                  <a:schemeClr val="tx1"/>
                </a:solidFill>
              </a:defRPr>
            </a:lvl1pPr>
          </a:lstStyle>
          <a:p>
            <a:pPr rtl="0"/>
            <a:r>
              <a:rPr lang="es-ES" noProof="0" dirty="0"/>
              <a:t>Agregar un pie de página</a:t>
            </a:r>
          </a:p>
        </p:txBody>
      </p:sp>
      <p:sp>
        <p:nvSpPr>
          <p:cNvPr id="18" name="Marcador de número de diapositiva 17"/>
          <p:cNvSpPr>
            <a:spLocks noGrp="1"/>
          </p:cNvSpPr>
          <p:nvPr>
            <p:ph type="sldNum" sz="quarter" idx="4"/>
          </p:nvPr>
        </p:nvSpPr>
        <p:spPr>
          <a:xfrm>
            <a:off x="10871200" y="6422065"/>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90000"/>
        </a:lnSpc>
        <a:spcBef>
          <a:spcPct val="0"/>
        </a:spcBef>
        <a:buNone/>
        <a:defRPr kumimoji="0" sz="40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2374" y="1127760"/>
            <a:ext cx="9862585" cy="2301240"/>
          </a:xfrm>
        </p:spPr>
        <p:txBody>
          <a:bodyPr rtlCol="0">
            <a:normAutofit/>
          </a:bodyPr>
          <a:lstStyle/>
          <a:p>
            <a:r>
              <a:rPr lang="es-EC" dirty="0">
                <a:solidFill>
                  <a:srgbClr val="002060"/>
                </a:solidFill>
                <a:effectLst/>
                <a:latin typeface="Times New Roman" panose="02020603050405020304" pitchFamily="18" charset="0"/>
                <a:ea typeface="Times New Roman" panose="02020603050405020304" pitchFamily="18" charset="0"/>
              </a:rPr>
              <a:t>TEXTOS LITERARIOS</a:t>
            </a:r>
            <a:br>
              <a:rPr lang="es-EC" sz="1600" dirty="0">
                <a:solidFill>
                  <a:schemeClr val="accent1">
                    <a:lumMod val="50000"/>
                  </a:schemeClr>
                </a:solidFill>
                <a:effectLst/>
                <a:latin typeface="Times New Roman" panose="02020603050405020304" pitchFamily="18" charset="0"/>
                <a:ea typeface="Times New Roman" panose="02020603050405020304" pitchFamily="18" charset="0"/>
              </a:rPr>
            </a:br>
            <a:r>
              <a:rPr lang="es-ES" sz="1600" dirty="0">
                <a:solidFill>
                  <a:schemeClr val="accent1">
                    <a:lumMod val="50000"/>
                  </a:schemeClr>
                </a:solidFill>
              </a:rPr>
              <a:t>la narrativa infantil</a:t>
            </a:r>
            <a:br>
              <a:rPr lang="es-ES" sz="1600" dirty="0">
                <a:solidFill>
                  <a:schemeClr val="accent1">
                    <a:lumMod val="50000"/>
                  </a:schemeClr>
                </a:solidFill>
              </a:rPr>
            </a:br>
            <a:r>
              <a:rPr lang="es-ES" sz="1600" dirty="0">
                <a:solidFill>
                  <a:schemeClr val="accent1">
                    <a:lumMod val="50000"/>
                  </a:schemeClr>
                </a:solidFill>
              </a:rPr>
              <a:t>cuentos, novelas, fábulas, mitos, leyendas y anecdotarios</a:t>
            </a:r>
            <a:endParaRPr lang="es-EC" sz="16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3" name="Subtítulo 2"/>
          <p:cNvSpPr>
            <a:spLocks noGrp="1"/>
          </p:cNvSpPr>
          <p:nvPr>
            <p:ph type="subTitle" idx="1"/>
          </p:nvPr>
        </p:nvSpPr>
        <p:spPr>
          <a:xfrm>
            <a:off x="2946791" y="4735375"/>
            <a:ext cx="8691593" cy="906535"/>
          </a:xfrm>
        </p:spPr>
        <p:txBody>
          <a:bodyPr rtlCol="0"/>
          <a:lstStyle/>
          <a:p>
            <a:pPr rtl="0"/>
            <a:r>
              <a:rPr lang="es-ES" sz="2400" dirty="0"/>
              <a:t>Dra. Genoveva Ponce Naranjo</a:t>
            </a:r>
          </a:p>
          <a:p>
            <a:pPr rtl="0"/>
            <a:r>
              <a:rPr lang="es-ES" sz="2400" dirty="0"/>
              <a:t>gponce@unach.edu</a:t>
            </a:r>
            <a:r>
              <a:rPr lang="es-ES" dirty="0"/>
              <a:t>.ec </a:t>
            </a:r>
          </a:p>
        </p:txBody>
      </p:sp>
    </p:spTree>
    <p:extLst>
      <p:ext uri="{BB962C8B-B14F-4D97-AF65-F5344CB8AC3E}">
        <p14:creationId xmlns:p14="http://schemas.microsoft.com/office/powerpoint/2010/main" val="10533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inta perforada 3">
            <a:extLst>
              <a:ext uri="{FF2B5EF4-FFF2-40B4-BE49-F238E27FC236}">
                <a16:creationId xmlns:a16="http://schemas.microsoft.com/office/drawing/2014/main" id="{A08961C0-5228-440D-BC20-CE7774CF6A42}"/>
              </a:ext>
            </a:extLst>
          </p:cNvPr>
          <p:cNvSpPr/>
          <p:nvPr/>
        </p:nvSpPr>
        <p:spPr>
          <a:xfrm rot="20840061">
            <a:off x="1529320" y="996428"/>
            <a:ext cx="9133359" cy="4782076"/>
          </a:xfrm>
          <a:prstGeom prst="flowChartPunchedTape">
            <a:avLst/>
          </a:prstGeom>
          <a:solidFill>
            <a:schemeClr val="tx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107000"/>
              </a:lnSpc>
              <a:spcAft>
                <a:spcPts val="800"/>
              </a:spcAft>
              <a:buSzPts val="1000"/>
              <a:tabLst>
                <a:tab pos="457200" algn="l"/>
              </a:tabLst>
            </a:pPr>
            <a:r>
              <a:rPr lang="es-ES" sz="4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¿Qué papel juega la estructura breve del cuento en la literatura infantil?</a:t>
            </a:r>
            <a:endParaRPr lang="es-EC"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9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Novela</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La novela en literatura infantil es una narrativa más extensa, con personajes complejos y situaciones diversas. Suele estar dividida en capítulos, lo que permite un desarrollo profundo de la historia.</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2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1153460" y="812800"/>
            <a:ext cx="7649882" cy="4649221"/>
          </a:xfrm>
          <a:prstGeom prst="rect">
            <a:avLst/>
          </a:prstGeom>
          <a:noFill/>
          <a:ln>
            <a:solidFill>
              <a:schemeClr val="bg2"/>
            </a:solidFill>
          </a:ln>
        </p:spPr>
        <p:txBody>
          <a:bodyPr wrap="square">
            <a:spAutoFit/>
          </a:bodyPr>
          <a:lstStyle/>
          <a:p>
            <a:pPr>
              <a:lnSpc>
                <a:spcPct val="107000"/>
              </a:lnSpc>
              <a:spcAft>
                <a:spcPts val="800"/>
              </a:spcAft>
            </a:pPr>
            <a:r>
              <a:rPr lang="es-EC"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y fragmento</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“Entonces, Peter Pan alzó los brazos y voló hacia las estrellas. Wendy miró con asombro y no pudo evitar seguirlo” (</a:t>
            </a:r>
            <a:r>
              <a:rPr lang="es-EC"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Barrie</a:t>
            </a:r>
            <a:r>
              <a:rPr lang="es-EC"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1911).</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C"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s-EC"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Referencia</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s-EC" sz="3200" dirty="0" err="1">
                <a:solidFill>
                  <a:srgbClr val="002060"/>
                </a:solidFill>
                <a:effectLst/>
                <a:latin typeface="Times New Roman" panose="02020603050405020304" pitchFamily="18" charset="0"/>
                <a:ea typeface="Times New Roman" panose="02020603050405020304" pitchFamily="18" charset="0"/>
              </a:rPr>
              <a:t>Barrie</a:t>
            </a:r>
            <a:r>
              <a:rPr lang="es-EC" sz="3200" dirty="0">
                <a:solidFill>
                  <a:srgbClr val="002060"/>
                </a:solidFill>
                <a:effectLst/>
                <a:latin typeface="Times New Roman" panose="02020603050405020304" pitchFamily="18" charset="0"/>
                <a:ea typeface="Times New Roman" panose="02020603050405020304" pitchFamily="18" charset="0"/>
              </a:rPr>
              <a:t>, J. M. (1911). </a:t>
            </a:r>
            <a:r>
              <a:rPr lang="es-EC" sz="3200" i="1" dirty="0">
                <a:solidFill>
                  <a:srgbClr val="002060"/>
                </a:solidFill>
                <a:effectLst/>
                <a:latin typeface="Times New Roman" panose="02020603050405020304" pitchFamily="18" charset="0"/>
                <a:ea typeface="Times New Roman" panose="02020603050405020304" pitchFamily="18" charset="0"/>
              </a:rPr>
              <a:t>Peter Pan</a:t>
            </a:r>
            <a:r>
              <a:rPr lang="es-EC" sz="3200" dirty="0">
                <a:solidFill>
                  <a:srgbClr val="002060"/>
                </a:solidFill>
                <a:effectLst/>
                <a:latin typeface="Times New Roman" panose="02020603050405020304" pitchFamily="18" charset="0"/>
                <a:ea typeface="Times New Roman" panose="02020603050405020304" pitchFamily="18" charset="0"/>
              </a:rPr>
              <a:t>. Proyecto Gutenberg. </a:t>
            </a:r>
            <a:endParaRPr lang="es-EC" sz="3200" dirty="0">
              <a:solidFill>
                <a:srgbClr val="002060"/>
              </a:solidFill>
            </a:endParaRPr>
          </a:p>
        </p:txBody>
      </p:sp>
      <p:pic>
        <p:nvPicPr>
          <p:cNvPr id="3074" name="Picture 2" descr="Peter Pan (Personaje) | Disney y Pixar | Fandom">
            <a:extLst>
              <a:ext uri="{FF2B5EF4-FFF2-40B4-BE49-F238E27FC236}">
                <a16:creationId xmlns:a16="http://schemas.microsoft.com/office/drawing/2014/main" id="{20573647-1959-45C5-98CC-7E50B571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342" y="322169"/>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mejor argumento para responder:</a:t>
            </a:r>
          </a:p>
          <a:p>
            <a:pPr marL="36576" indent="0" algn="just">
              <a:buNone/>
            </a:pPr>
            <a:r>
              <a:rPr lang="es-ES" sz="4400" dirty="0"/>
              <a:t>¿De qué manera el formato extenso de la novela permite una exploración más profunda de los personajes en comparación con el cuento?</a:t>
            </a:r>
            <a:endParaRPr lang="es-EC" sz="4400" dirty="0"/>
          </a:p>
        </p:txBody>
      </p:sp>
    </p:spTree>
    <p:extLst>
      <p:ext uri="{BB962C8B-B14F-4D97-AF65-F5344CB8AC3E}">
        <p14:creationId xmlns:p14="http://schemas.microsoft.com/office/powerpoint/2010/main" val="380272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Fábula</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La fábula es una breve narración protagonizada principalmente por animales que hablan y tienen características humanas. Su objetivo es dejar una moraleja o enseñanza.</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8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1153460" y="812800"/>
            <a:ext cx="7649882" cy="5117298"/>
          </a:xfrm>
          <a:prstGeom prst="rect">
            <a:avLst/>
          </a:prstGeom>
          <a:noFill/>
          <a:ln>
            <a:solidFill>
              <a:schemeClr val="bg2"/>
            </a:solidFill>
          </a:ln>
        </p:spPr>
        <p:txBody>
          <a:bodyPr wrap="square">
            <a:spAutoFit/>
          </a:bodyPr>
          <a:lstStyle/>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y fragmento</a:t>
            </a:r>
          </a:p>
          <a:p>
            <a:pPr>
              <a:lnSpc>
                <a:spcPct val="107000"/>
              </a:lnSpc>
              <a:spcAft>
                <a:spcPts val="800"/>
              </a:spcAft>
            </a:pPr>
            <a:r>
              <a:rPr lang="es-E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“Un cuervo, que había robado un trozo de queso, volaba orgulloso. Al verlo, un zorro le dijo: ‘¡Qué voz tan hermosa tienes! ¡Deberías cantar!’ El cuervo, envanecido, abrió el pico y dejó caer el queso…” (Esopo, 1867).</a:t>
            </a:r>
          </a:p>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Referencia</a:t>
            </a:r>
          </a:p>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Esopo. (1867). Fábulas de Esopo. Proyecto Gutenberg. </a:t>
            </a:r>
            <a:endParaRPr lang="es-EC" sz="3200" dirty="0">
              <a:solidFill>
                <a:srgbClr val="002060"/>
              </a:solidFill>
            </a:endParaRPr>
          </a:p>
        </p:txBody>
      </p:sp>
    </p:spTree>
    <p:extLst>
      <p:ext uri="{BB962C8B-B14F-4D97-AF65-F5344CB8AC3E}">
        <p14:creationId xmlns:p14="http://schemas.microsoft.com/office/powerpoint/2010/main" val="404394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mejor argumento para responder:</a:t>
            </a:r>
          </a:p>
          <a:p>
            <a:pPr marL="36576" indent="0" algn="just">
              <a:buNone/>
            </a:pPr>
            <a:r>
              <a:rPr lang="es-ES" sz="4400" dirty="0"/>
              <a:t>¿Cómo la moraleja de las fábulas influye en el desarrollo moral de los niños?</a:t>
            </a:r>
            <a:endParaRPr lang="es-EC" sz="4400" dirty="0"/>
          </a:p>
        </p:txBody>
      </p:sp>
    </p:spTree>
    <p:extLst>
      <p:ext uri="{BB962C8B-B14F-4D97-AF65-F5344CB8AC3E}">
        <p14:creationId xmlns:p14="http://schemas.microsoft.com/office/powerpoint/2010/main" val="425493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normAutofit/>
          </a:bodyPr>
          <a:lstStyle/>
          <a:p>
            <a:r>
              <a:rPr lang="es-EC" sz="4400" dirty="0"/>
              <a:t>Con tu equipo busca una fábula y regístrala con su respectiva referencia bibliográfica. </a:t>
            </a:r>
          </a:p>
        </p:txBody>
      </p:sp>
    </p:spTree>
    <p:extLst>
      <p:ext uri="{BB962C8B-B14F-4D97-AF65-F5344CB8AC3E}">
        <p14:creationId xmlns:p14="http://schemas.microsoft.com/office/powerpoint/2010/main" val="3332626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Mito</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a:solidFill>
            <a:schemeClr val="tx2">
              <a:lumMod val="40000"/>
              <a:lumOff val="60000"/>
            </a:schemeClr>
          </a:solidFill>
        </p:spPr>
        <p:txBody>
          <a:bodyPr>
            <a:normAutofit/>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El mito es una narración que explica el origen de fenómenos naturales o el nacimiento de dioses y héroes. Estas historias buscan dar sentido a lo inexplicable desde una perspectiva cultural.</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1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798395" y="539088"/>
            <a:ext cx="9301840" cy="5595186"/>
          </a:xfrm>
          <a:prstGeom prst="rect">
            <a:avLst/>
          </a:prstGeom>
          <a:solidFill>
            <a:schemeClr val="bg2">
              <a:lumMod val="10000"/>
              <a:lumOff val="90000"/>
            </a:schemeClr>
          </a:solidFill>
          <a:ln>
            <a:solidFill>
              <a:schemeClr val="bg2"/>
            </a:solidFill>
          </a:ln>
        </p:spPr>
        <p:txBody>
          <a:bodyPr wrap="square">
            <a:spAutoFit/>
          </a:bodyPr>
          <a:lstStyle/>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 Perséfone</a:t>
            </a:r>
          </a:p>
          <a:p>
            <a:pPr>
              <a:lnSpc>
                <a:spcPct val="107000"/>
              </a:lnSpc>
              <a:spcAft>
                <a:spcPts val="800"/>
              </a:spcAft>
            </a:pPr>
            <a:endPar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Hubo un tiempo en que todo el año era primavera. La diosa Deméter proporcionaba todo el año campos llenos de cultivos, flores en los jardines, árboles llenos de frutas y un sol radiante. Pero un buen día puso fin a aquella eterna primavera. Eso ocurrió cuando el dios del mundo subterráneo, Hades, raptó a su hija Perséfone. ¡Deméter se enfureció!</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Así ocurrió el secuestro:</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Deméter caminaba tranquilamente por un bosque cuando de repente oyó un grito de su hija Perséfone. Deméter corrió a ayudarla pero no le dio tiempo porque cuando llegó junto a ella, vio cómo Hades se la llevaba en su carro hacia su reino subterráneo, un lugar del que decían no se podía salir jamás. Deméter montó en cólera y pidió ayuda al resto de los dioses para sacar a su hija de allí, pero todos le tenían mucho miedo a Hades como para pedirle explicaciones. Entonces Deméter les dijo enfurecida:</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Pues si no me ayudáis a recuperar a mi hija Perséfone, os vais a enterar.</a:t>
            </a:r>
            <a:endParaRPr lang="es-EC" sz="2000" dirty="0">
              <a:solidFill>
                <a:srgbClr val="002060"/>
              </a:solidFill>
            </a:endParaRPr>
          </a:p>
        </p:txBody>
      </p:sp>
    </p:spTree>
    <p:extLst>
      <p:ext uri="{BB962C8B-B14F-4D97-AF65-F5344CB8AC3E}">
        <p14:creationId xmlns:p14="http://schemas.microsoft.com/office/powerpoint/2010/main" val="10864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b="1" dirty="0">
                <a:solidFill>
                  <a:srgbClr val="002060"/>
                </a:solidFill>
              </a:rPr>
              <a:t>Temas</a:t>
            </a:r>
          </a:p>
        </p:txBody>
      </p:sp>
      <p:sp>
        <p:nvSpPr>
          <p:cNvPr id="14" name="Marcador de posición de contenido 13"/>
          <p:cNvSpPr>
            <a:spLocks noGrp="1"/>
          </p:cNvSpPr>
          <p:nvPr>
            <p:ph idx="1"/>
          </p:nvPr>
        </p:nvSpPr>
        <p:spPr/>
        <p:txBody>
          <a:bodyPr rtlCol="0">
            <a:normAutofit/>
          </a:bodyPr>
          <a:lstStyle/>
          <a:p>
            <a:pPr lvl="0" rtl="0"/>
            <a:r>
              <a:rPr lang="es-ES" sz="3200" dirty="0">
                <a:solidFill>
                  <a:schemeClr val="accent1">
                    <a:lumMod val="50000"/>
                  </a:schemeClr>
                </a:solidFill>
              </a:rPr>
              <a:t>La narrativa infantil</a:t>
            </a:r>
          </a:p>
          <a:p>
            <a:pPr lvl="0" rtl="0"/>
            <a:r>
              <a:rPr lang="es-ES" sz="3200" dirty="0">
                <a:solidFill>
                  <a:schemeClr val="accent1">
                    <a:lumMod val="50000"/>
                  </a:schemeClr>
                </a:solidFill>
              </a:rPr>
              <a:t>Cuentos</a:t>
            </a:r>
          </a:p>
          <a:p>
            <a:pPr lvl="0" rtl="0"/>
            <a:r>
              <a:rPr lang="es-ES" sz="3200" dirty="0">
                <a:solidFill>
                  <a:schemeClr val="accent1">
                    <a:lumMod val="50000"/>
                  </a:schemeClr>
                </a:solidFill>
              </a:rPr>
              <a:t>Novelas</a:t>
            </a:r>
          </a:p>
          <a:p>
            <a:pPr lvl="0" rtl="0"/>
            <a:r>
              <a:rPr lang="es-ES" sz="3200" dirty="0">
                <a:solidFill>
                  <a:schemeClr val="accent1">
                    <a:lumMod val="50000"/>
                  </a:schemeClr>
                </a:solidFill>
              </a:rPr>
              <a:t>Fábulas</a:t>
            </a:r>
          </a:p>
          <a:p>
            <a:pPr lvl="0" rtl="0"/>
            <a:r>
              <a:rPr lang="es-ES" sz="3200" dirty="0">
                <a:solidFill>
                  <a:schemeClr val="accent1">
                    <a:lumMod val="50000"/>
                  </a:schemeClr>
                </a:solidFill>
              </a:rPr>
              <a:t>Mitos</a:t>
            </a:r>
          </a:p>
          <a:p>
            <a:pPr lvl="0" rtl="0"/>
            <a:r>
              <a:rPr lang="es-ES" sz="3200" dirty="0">
                <a:solidFill>
                  <a:schemeClr val="accent1">
                    <a:lumMod val="50000"/>
                  </a:schemeClr>
                </a:solidFill>
              </a:rPr>
              <a:t>Leyendas</a:t>
            </a:r>
          </a:p>
          <a:p>
            <a:pPr lvl="0" rtl="0"/>
            <a:r>
              <a:rPr lang="es-ES" sz="3200" dirty="0">
                <a:solidFill>
                  <a:schemeClr val="accent1">
                    <a:lumMod val="50000"/>
                  </a:schemeClr>
                </a:solidFill>
              </a:rPr>
              <a:t>Anecdotarios…</a:t>
            </a:r>
            <a:endParaRPr lang="es-ES" dirty="0"/>
          </a:p>
        </p:txBody>
      </p:sp>
    </p:spTree>
    <p:extLst>
      <p:ext uri="{BB962C8B-B14F-4D97-AF65-F5344CB8AC3E}">
        <p14:creationId xmlns:p14="http://schemas.microsoft.com/office/powerpoint/2010/main" val="31104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798394" y="539088"/>
            <a:ext cx="9894487" cy="5346656"/>
          </a:xfrm>
          <a:prstGeom prst="rect">
            <a:avLst/>
          </a:prstGeom>
          <a:solidFill>
            <a:schemeClr val="accent4">
              <a:lumMod val="20000"/>
              <a:lumOff val="80000"/>
            </a:schemeClr>
          </a:solidFill>
          <a:ln>
            <a:solidFill>
              <a:schemeClr val="bg2"/>
            </a:solidFill>
          </a:ln>
        </p:spPr>
        <p:txBody>
          <a:bodyPr wrap="square">
            <a:spAutoFit/>
          </a:bodyPr>
          <a:lstStyle/>
          <a:p>
            <a:pPr>
              <a:lnSpc>
                <a:spcPct val="107000"/>
              </a:lnSpc>
              <a:spcAft>
                <a:spcPts val="800"/>
              </a:spcAft>
            </a:pPr>
            <a:r>
              <a:rPr lang="es-E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Entonces se cruzó de brazos y dejó de trabajar como diosa de la naturaleza. Los campos se secaron, las hojas de los árboles se cayeron, ya no había flores en los jardines y no dejó pasar el sol. Nadie tenía alimentos para comer y la gente estaba pasando hambre. Así que al resto de los dioses no les quedó más remedio que actuar.</a:t>
            </a:r>
          </a:p>
          <a:p>
            <a:pPr>
              <a:lnSpc>
                <a:spcPct val="107000"/>
              </a:lnSpc>
              <a:spcAft>
                <a:spcPts val="800"/>
              </a:spcAft>
            </a:pPr>
            <a:r>
              <a:rPr lang="es-E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Llamaron al dios del mundo subterráneo, Hades, para que saliera en su carro a la superficie y entre todos tuvieron una conversación. Los dioses, preocupados, dijeron a Hades:</a:t>
            </a:r>
          </a:p>
          <a:p>
            <a:pPr>
              <a:lnSpc>
                <a:spcPct val="107000"/>
              </a:lnSpc>
              <a:spcAft>
                <a:spcPts val="800"/>
              </a:spcAft>
            </a:pPr>
            <a:r>
              <a:rPr lang="es-E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Hades, tienes que devolver a Perséfone porque Deméter está muy triste y enfurecida, y no quiere trabajar. La gente está pasando hambre y todos los campos se han secado.</a:t>
            </a:r>
            <a:endParaRPr lang="es-EC" sz="2800" dirty="0">
              <a:solidFill>
                <a:srgbClr val="002060"/>
              </a:solidFill>
            </a:endParaRPr>
          </a:p>
        </p:txBody>
      </p:sp>
    </p:spTree>
    <p:extLst>
      <p:ext uri="{BB962C8B-B14F-4D97-AF65-F5344CB8AC3E}">
        <p14:creationId xmlns:p14="http://schemas.microsoft.com/office/powerpoint/2010/main" val="56997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798394" y="296492"/>
            <a:ext cx="10441883" cy="5563767"/>
          </a:xfrm>
          <a:prstGeom prst="rect">
            <a:avLst/>
          </a:prstGeom>
          <a:solidFill>
            <a:schemeClr val="accent3">
              <a:lumMod val="20000"/>
              <a:lumOff val="80000"/>
            </a:schemeClr>
          </a:solidFill>
          <a:ln>
            <a:solidFill>
              <a:schemeClr val="bg2"/>
            </a:solidFill>
          </a:ln>
        </p:spPr>
        <p:txBody>
          <a:bodyPr wrap="square">
            <a:spAutoFit/>
          </a:bodyPr>
          <a:lstStyle/>
          <a:p>
            <a:pPr>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Perséfone no va a volver - decía Hades - porque del mundo subterráneo solo se puede salir con mi permiso. Y además vive feliz conmigo.</a:t>
            </a:r>
          </a:p>
          <a:p>
            <a:pPr>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 negociación parecía difícil, pero al final entre todos los dioses convencieron a Hades para que dejara salir a Perséfone durante al menos 6 meses al año. Ese tiempo podía pasarlo junto a su madre Deméter y luego volvería con él. Hades accedió y dejó salir a Perséfone.</a:t>
            </a:r>
          </a:p>
          <a:p>
            <a:pPr>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 alegría de Deméter al volver a ver su hija hizo que todo floreciera de nuevo, los frutales, las verduras en las huertas, el trigo en los campos. Entonces llegó la primavera llenándose el mundo entero de color y alegría. La primavera dio paso al verano cuando Deméter y Perséfone disfrutaban en la playa con el calor del sol.</a:t>
            </a:r>
          </a:p>
          <a:p>
            <a:pPr>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Pero, tras la primavera y el verano, que duraban 6 meses, Perséfone tenía que volver pronto junto a Hades. Cada año, como habían concertado los dioses con Hades, Perséfone volvía al mundo subterráneo y Deméter se ponía tan triste que las hojas de los árboles se caían, dejando paso al otoño. Y cuanto más tiempo pasaba sin su hija, Deméter se ponía a tiritar de frío y así llegaba el invierno. Pero como la vida es un ciclo, finalmente, la primavera y el verano siempre volvían. Y eso hasta los días de hoy</a:t>
            </a: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28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mito del rapto de Perséfone">
            <a:extLst>
              <a:ext uri="{FF2B5EF4-FFF2-40B4-BE49-F238E27FC236}">
                <a16:creationId xmlns:a16="http://schemas.microsoft.com/office/drawing/2014/main" id="{B1F34DD8-FACF-4099-AE1D-5F86C8BEC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25" y="0"/>
            <a:ext cx="10340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Anécdota</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lnSpcReduction="10000"/>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Es un relato breve de un suceso real y significativo que tiene como propósito entretener, enseñar o reflexionar. Generalmente, se enfoca en un evento curioso, gracioso o conmovedor que deja una enseñanza o permite conocer mejor a las personas, lugares o situaciones involucradas. </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26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4F92542-8E48-47D5-B052-56754BFE1683}"/>
              </a:ext>
            </a:extLst>
          </p:cNvPr>
          <p:cNvSpPr txBox="1"/>
          <p:nvPr/>
        </p:nvSpPr>
        <p:spPr>
          <a:xfrm>
            <a:off x="920619" y="832660"/>
            <a:ext cx="10742645" cy="5152051"/>
          </a:xfrm>
          <a:prstGeom prst="rect">
            <a:avLst/>
          </a:prstGeom>
          <a:solidFill>
            <a:schemeClr val="bg2">
              <a:lumMod val="10000"/>
              <a:lumOff val="90000"/>
            </a:schemeClr>
          </a:solidFill>
          <a:ln>
            <a:solidFill>
              <a:schemeClr val="bg2"/>
            </a:solidFill>
          </a:ln>
        </p:spPr>
        <p:txBody>
          <a:bodyPr wrap="square">
            <a:spAutoFit/>
          </a:bodyPr>
          <a:lstStyle/>
          <a:p>
            <a:pPr>
              <a:lnSpc>
                <a:spcPct val="107000"/>
              </a:lnSpc>
              <a:spcAft>
                <a:spcPts val="800"/>
              </a:spcAft>
            </a:pPr>
            <a:r>
              <a:rPr lang="es-E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y fragmento</a:t>
            </a:r>
          </a:p>
          <a:p>
            <a:pPr algn="just">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El dibujo de Lucas</a:t>
            </a:r>
          </a:p>
          <a:p>
            <a:pPr algn="just">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Había una vez un niño llamado Lucas que adoraba dibujar. Todas las tardes, después de terminar sus tareas, tomaba lápices de colores y hojas de papel para crear mundos llenos de imaginación. Dibujaba árboles que hablaban, nubes que cantaban y castillos en las </a:t>
            </a:r>
            <a:r>
              <a:rPr lang="es-ES" sz="2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estrellas.Un</a:t>
            </a: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día, en la escuela, la maestra organizó un concurso de arte. Lucas estaba emocionado, pero también un poco nervioso, porque sus compañeros se reían de sus dibujos "raros". Decían que los árboles no hablaban y que las nubes no podían cantar. Cuando llegó el día del concurso, Lucas presentó un dibujo de un bosque mágico donde todo tenía vida: los ríos jugaban con las piedras y las flores danzaban al ritmo del viento. Al verlo, la maestra sonrió y dijo:—Este es el dibujo más especial de todos, porque no solo usaste colores, sino también tu imaginación. </a:t>
            </a:r>
          </a:p>
          <a:p>
            <a:pPr algn="just">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Los compañeros de Lucas se dieron cuenta de que lo que hace único a un dibujo no es lo "realista" que parezca, sino la magia que transmite. Desde ese día, todos esperaban con ansias ver las nuevas creaciones de Lucas, y él nunca dejó de soñar en colores.</a:t>
            </a:r>
          </a:p>
        </p:txBody>
      </p:sp>
    </p:spTree>
    <p:extLst>
      <p:ext uri="{BB962C8B-B14F-4D97-AF65-F5344CB8AC3E}">
        <p14:creationId xmlns:p14="http://schemas.microsoft.com/office/powerpoint/2010/main" val="556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mejor argumento para responder:</a:t>
            </a:r>
          </a:p>
          <a:p>
            <a:pPr marL="36576" indent="0" algn="just">
              <a:buNone/>
            </a:pPr>
            <a:r>
              <a:rPr lang="es-ES" sz="4400" dirty="0"/>
              <a:t>Construye una anécdota.</a:t>
            </a:r>
            <a:endParaRPr lang="es-EC" sz="4400" dirty="0"/>
          </a:p>
        </p:txBody>
      </p:sp>
    </p:spTree>
    <p:extLst>
      <p:ext uri="{BB962C8B-B14F-4D97-AF65-F5344CB8AC3E}">
        <p14:creationId xmlns:p14="http://schemas.microsoft.com/office/powerpoint/2010/main" val="358832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normAutofit/>
          </a:bodyPr>
          <a:lstStyle/>
          <a:p>
            <a:r>
              <a:rPr lang="es-EC" b="1" dirty="0">
                <a:solidFill>
                  <a:srgbClr val="002060"/>
                </a:solidFill>
              </a:rPr>
              <a:t>OBJETIVOS</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a:xfrm>
            <a:off x="1181100" y="2318871"/>
            <a:ext cx="9867900" cy="3807293"/>
          </a:xfrm>
        </p:spPr>
        <p:txBody>
          <a:bodyPr/>
          <a:lstStyle/>
          <a:p>
            <a:r>
              <a:rPr lang="es-ES" dirty="0"/>
              <a:t>Introducir a los estudiantes en los diversos tipos de narrativa infantil.</a:t>
            </a:r>
          </a:p>
          <a:p>
            <a:r>
              <a:rPr lang="es-ES" dirty="0"/>
              <a:t>Analizar los elementos característicos de cada tipo.</a:t>
            </a:r>
          </a:p>
          <a:p>
            <a:r>
              <a:rPr lang="es-ES" dirty="0"/>
              <a:t>Fomentar la comprensión crítica y la apreciación de la narrativa en sus distintas formas.</a:t>
            </a:r>
          </a:p>
          <a:p>
            <a:endParaRPr lang="es-EC" dirty="0"/>
          </a:p>
        </p:txBody>
      </p:sp>
    </p:spTree>
    <p:extLst>
      <p:ext uri="{BB962C8B-B14F-4D97-AF65-F5344CB8AC3E}">
        <p14:creationId xmlns:p14="http://schemas.microsoft.com/office/powerpoint/2010/main" val="105526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inta perforada 3">
            <a:extLst>
              <a:ext uri="{FF2B5EF4-FFF2-40B4-BE49-F238E27FC236}">
                <a16:creationId xmlns:a16="http://schemas.microsoft.com/office/drawing/2014/main" id="{A08961C0-5228-440D-BC20-CE7774CF6A42}"/>
              </a:ext>
            </a:extLst>
          </p:cNvPr>
          <p:cNvSpPr/>
          <p:nvPr/>
        </p:nvSpPr>
        <p:spPr>
          <a:xfrm rot="20840061">
            <a:off x="1529320" y="996428"/>
            <a:ext cx="9133359" cy="4782076"/>
          </a:xfrm>
          <a:prstGeom prst="flowChartPunchedTape">
            <a:avLst/>
          </a:prstGeom>
          <a:solidFill>
            <a:schemeClr val="tx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107000"/>
              </a:lnSpc>
              <a:spcAft>
                <a:spcPts val="800"/>
              </a:spcAft>
              <a:buSzPts val="1000"/>
              <a:tabLst>
                <a:tab pos="457200" algn="l"/>
              </a:tabLst>
            </a:pPr>
            <a:r>
              <a:rPr lang="es-EC" sz="4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¿Por qué creen que los cuentos, fábulas y mitos son tan importantes en la literatura infantil?</a:t>
            </a:r>
            <a:endParaRPr lang="es-EC"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3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Cuento</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nSpc>
                <a:spcPct val="107000"/>
              </a:lnSpc>
              <a:spcAft>
                <a:spcPts val="800"/>
              </a:spcAft>
              <a:buNone/>
            </a:pPr>
            <a:r>
              <a:rPr lang="es-EC" sz="4000" dirty="0">
                <a:effectLst/>
                <a:latin typeface="Times New Roman" panose="02020603050405020304" pitchFamily="18" charset="0"/>
                <a:ea typeface="Times New Roman" panose="02020603050405020304" pitchFamily="18" charset="0"/>
                <a:cs typeface="Times New Roman" panose="02020603050405020304" pitchFamily="18" charset="0"/>
              </a:rPr>
              <a:t>El cuento es una narración breve que presenta situaciones y personajes en un tiempo y espacio determinados. Su estructura sencilla y concisa facilita la transmisión de valores y enseñanzas.</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2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a:xfrm>
            <a:off x="1181100" y="2061882"/>
            <a:ext cx="9867900" cy="4064282"/>
          </a:xfrm>
        </p:spPr>
        <p:txBody>
          <a:bodyPr/>
          <a:lstStyle/>
          <a:p>
            <a:r>
              <a:rPr lang="es-EC" dirty="0"/>
              <a:t>Con tu equipo busca un concepto de cuento, incluye la cita y la referencia completa (en la siguiente diapositiva).</a:t>
            </a:r>
          </a:p>
        </p:txBody>
      </p:sp>
    </p:spTree>
    <p:extLst>
      <p:ext uri="{BB962C8B-B14F-4D97-AF65-F5344CB8AC3E}">
        <p14:creationId xmlns:p14="http://schemas.microsoft.com/office/powerpoint/2010/main" val="166449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5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título de un cuento e incluye un fragmento que te guste. Incluye la cita y la referencia completa (en la siguiente diapositiva)</a:t>
            </a:r>
          </a:p>
        </p:txBody>
      </p:sp>
    </p:spTree>
    <p:extLst>
      <p:ext uri="{BB962C8B-B14F-4D97-AF65-F5344CB8AC3E}">
        <p14:creationId xmlns:p14="http://schemas.microsoft.com/office/powerpoint/2010/main" val="37615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3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lantilla de diseño Punto de referencia">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5820252_TF03460539.potx" id="{09206DAE-FA0D-4D63-91DE-F5B9F0B21CCA}" vid="{4C71C4FA-2F77-4F7A-A57C-1001B9D0332C}"/>
    </a:ext>
  </a:extLst>
</a:theme>
</file>

<file path=ppt/theme/theme2.xml><?xml version="1.0" encoding="utf-8"?>
<a:theme xmlns:a="http://schemas.openxmlformats.org/drawingml/2006/main" name="Tema de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118102D-697E-43AF-A26C-E3AD7194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7C4BA-6C5A-407B-9BF5-DF1D218341B7}">
  <ds:schemaRefs>
    <ds:schemaRef ds:uri="http://schemas.microsoft.com/sharepoint/v3/contenttype/forms"/>
  </ds:schemaRefs>
</ds:datastoreItem>
</file>

<file path=customXml/itemProps3.xml><?xml version="1.0" encoding="utf-8"?>
<ds:datastoreItem xmlns:ds="http://schemas.openxmlformats.org/officeDocument/2006/customXml" ds:itemID="{C0C00173-F37E-4050-8DE8-BC47ABAD65C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Diseño de diapositivas Punto de referencia</Template>
  <TotalTime>1743</TotalTime>
  <Words>1360</Words>
  <Application>Microsoft Office PowerPoint</Application>
  <PresentationFormat>Panorámica</PresentationFormat>
  <Paragraphs>70</Paragraphs>
  <Slides>25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Century Gothic</vt:lpstr>
      <vt:lpstr>Palatino Linotype</vt:lpstr>
      <vt:lpstr>Times New Roman</vt:lpstr>
      <vt:lpstr>Wingdings 2</vt:lpstr>
      <vt:lpstr>Plantilla de diseño Punto de referencia</vt:lpstr>
      <vt:lpstr>TEXTOS LITERARIOS la narrativa infantil cuentos, novelas, fábulas, mitos, leyendas y anecdotarios</vt:lpstr>
      <vt:lpstr>Temas</vt:lpstr>
      <vt:lpstr>OBJETIVOS</vt:lpstr>
      <vt:lpstr>Presentación de PowerPoint</vt:lpstr>
      <vt:lpstr>Cuento</vt:lpstr>
      <vt:lpstr>TRABAJO</vt:lpstr>
      <vt:lpstr>Presentación de PowerPoint</vt:lpstr>
      <vt:lpstr>TRABAJO</vt:lpstr>
      <vt:lpstr>Presentación de PowerPoint</vt:lpstr>
      <vt:lpstr>Presentación de PowerPoint</vt:lpstr>
      <vt:lpstr>Novela</vt:lpstr>
      <vt:lpstr>Presentación de PowerPoint</vt:lpstr>
      <vt:lpstr>TRABAJO</vt:lpstr>
      <vt:lpstr>Fábula</vt:lpstr>
      <vt:lpstr>Presentación de PowerPoint</vt:lpstr>
      <vt:lpstr>TRABAJO</vt:lpstr>
      <vt:lpstr>TRABAJO</vt:lpstr>
      <vt:lpstr>Mito</vt:lpstr>
      <vt:lpstr>Presentación de PowerPoint</vt:lpstr>
      <vt:lpstr>Presentación de PowerPoint</vt:lpstr>
      <vt:lpstr>Presentación de PowerPoint</vt:lpstr>
      <vt:lpstr>Presentación de PowerPoint</vt:lpstr>
      <vt:lpstr>Anécdota</vt:lpstr>
      <vt:lpstr>Presentación de PowerPoint</vt:lpstr>
      <vt:lpstr>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TEXTOS LITERARIOS la narrativa infantil cuentos, novelas, fábulas, mitos, leyendas y anecdotarios</dc:title>
  <dc:creator>Genoveva Veronica Ponce Naranjo</dc:creator>
  <cp:lastModifiedBy>Genoveva Veronica Ponce Naranjo</cp:lastModifiedBy>
  <cp:revision>9</cp:revision>
  <dcterms:created xsi:type="dcterms:W3CDTF">2024-11-12T15:37:47Z</dcterms:created>
  <dcterms:modified xsi:type="dcterms:W3CDTF">2025-04-28T23:18:21Z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