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382" r:id="rId3"/>
    <p:sldId id="483" r:id="rId4"/>
    <p:sldId id="418" r:id="rId5"/>
    <p:sldId id="484" r:id="rId6"/>
    <p:sldId id="488" r:id="rId7"/>
    <p:sldId id="490" r:id="rId8"/>
    <p:sldId id="489" r:id="rId9"/>
    <p:sldId id="485" r:id="rId10"/>
    <p:sldId id="487" r:id="rId11"/>
    <p:sldId id="491" r:id="rId12"/>
    <p:sldId id="486" r:id="rId13"/>
    <p:sldId id="492" r:id="rId14"/>
    <p:sldId id="493" r:id="rId15"/>
    <p:sldId id="495" r:id="rId16"/>
    <p:sldId id="496" r:id="rId17"/>
    <p:sldId id="494" r:id="rId18"/>
    <p:sldId id="475" r:id="rId19"/>
    <p:sldId id="497" r:id="rId20"/>
    <p:sldId id="391" r:id="rId21"/>
    <p:sldId id="399" r:id="rId22"/>
    <p:sldId id="481" r:id="rId23"/>
    <p:sldId id="354" r:id="rId24"/>
    <p:sldId id="464" r:id="rId25"/>
    <p:sldId id="474" r:id="rId26"/>
    <p:sldId id="468" r:id="rId27"/>
    <p:sldId id="465" r:id="rId28"/>
    <p:sldId id="478" r:id="rId29"/>
    <p:sldId id="479" r:id="rId30"/>
    <p:sldId id="384" r:id="rId31"/>
    <p:sldId id="467" r:id="rId32"/>
    <p:sldId id="472" r:id="rId33"/>
    <p:sldId id="471" r:id="rId34"/>
    <p:sldId id="469" r:id="rId35"/>
    <p:sldId id="470" r:id="rId36"/>
    <p:sldId id="476" r:id="rId37"/>
    <p:sldId id="482" r:id="rId38"/>
    <p:sldId id="413" r:id="rId39"/>
    <p:sldId id="414" r:id="rId40"/>
    <p:sldId id="477" r:id="rId41"/>
    <p:sldId id="466" r:id="rId42"/>
    <p:sldId id="415" r:id="rId43"/>
    <p:sldId id="416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428" r:id="rId53"/>
    <p:sldId id="431" r:id="rId54"/>
    <p:sldId id="432" r:id="rId55"/>
    <p:sldId id="430" r:id="rId56"/>
    <p:sldId id="429" r:id="rId5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i Stealth 15m" initials="MS1" lastIdx="1" clrIdx="0">
    <p:extLst>
      <p:ext uri="{19B8F6BF-5375-455C-9EA6-DF929625EA0E}">
        <p15:presenceInfo xmlns:p15="http://schemas.microsoft.com/office/powerpoint/2012/main" userId="Msi Stealth 15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00"/>
    <a:srgbClr val="297A83"/>
    <a:srgbClr val="66E186"/>
    <a:srgbClr val="5374EC"/>
    <a:srgbClr val="1E5A60"/>
    <a:srgbClr val="3BA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7" autoAdjust="0"/>
    <p:restoredTop sz="93970" autoAdjust="0"/>
  </p:normalViewPr>
  <p:slideViewPr>
    <p:cSldViewPr snapToGrid="0">
      <p:cViewPr varScale="1">
        <p:scale>
          <a:sx n="53" d="100"/>
          <a:sy n="53" d="100"/>
        </p:scale>
        <p:origin x="60" y="5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7680AD-64FE-4FE0-85BD-569E7A649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C649CD-3811-4E80-961C-29E9C6845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619AA4-608C-4137-936C-8F1D55CC0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D7D4B6-AF26-4080-8B7A-CE362C06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4582A4-C72B-4F4F-B403-237D454D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1898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24CFD-08E4-4E87-8CB3-6ACE64E5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3AF7EC-C64C-493D-9DCB-F609398FC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F333C3-2533-47FD-99D4-D14782F8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71F990-465A-4521-BD74-4536733A8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00CE1-742B-4DA5-B18F-64696EE2B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628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421A1F-F03A-46C9-815F-AEEE67D368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387C74-8B71-470B-AA1F-1F1A992EF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C09576-B3FB-4EFE-94E7-7F8FC043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F1AEE-8359-4CF0-9380-F7A0C776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95AC23-F190-4A8D-A95C-692418275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2482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493B5-CF82-48E6-BB99-773D65549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3D8C55-8B66-4299-947B-A6118533D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36C1BA-2C66-4035-BB8C-6FF9004C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E34655-D9C5-4304-944A-44C2C771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32F92A-25C8-4E10-B664-95830E85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154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FA1AF-C875-4FC0-B406-B329AC51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E1318D-8122-4C32-8109-70CBA8B00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A04882-3E93-4037-91BB-CAD0397A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E27AB-EF64-4F7D-AAC1-4DF170C29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A8BF68-C4AE-4FF8-A78C-075D9EA0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861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E9A96-A246-4576-995E-300D884D8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F1291D-4224-4ADC-B653-897B0E3DF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37B126-A28C-4D5A-BBEB-4D9FFBD32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D3D05D-2F08-4F3F-A3EC-90C0F36C0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4CF3D4-6F4A-4C5E-8D82-FD656A8C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C31FD-5E1C-4C36-A0C0-EAECB715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207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74BBE-3CCD-41BF-9B2B-2C4F61C1B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CE75BE-5549-433D-8E6F-86B56B8B7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69E74ED-A91C-44CF-ABF2-051F655AA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097BD4-E711-4CD7-B2D4-2A2471474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B6A09BE-01DF-4998-A7C6-A929296AF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0B3488-2087-4084-8D86-334B9512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26B02B7-3D36-42D8-94AA-BEB96D44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32F0BF2-7541-4BBA-9C98-1F725273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559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F61CD-3AED-4B55-B80F-FA4878E46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A1A613-7A09-45C1-9111-346BA94C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5FFC44-2898-4A35-BB27-76C0CB58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172233-BA06-4BBE-AE46-E320127C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4654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D308FDD-BFA8-41E9-B15E-B88A74737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FF5B99-71C7-470B-A96C-0D4CB340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C82E32-D107-4B7C-BAA2-5AAD80A3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8516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29C462-C99B-4645-BDA6-1CB962DC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91343B-7F72-400B-BF67-C50092631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571E24-F48B-42ED-90DA-DDCA5180E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164CDE-8663-49F9-B4F9-1663D198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138EAF-23DE-4714-ACBD-2A6B2A767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1063C9-9321-49AA-B188-ECC04D92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058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B451E-B440-4DB8-BA1D-474FCEBB7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29ED9D1-AD92-4F32-8854-A6C5AFC04A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3B311C-7BD6-488B-9D97-063241A14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2ADE1A-8C09-47CB-9A11-B6266889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7FD260-A4F6-4E9C-87BA-E81CD435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874083-6C7F-4E2B-879A-96C6AE7F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257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EE4FA63-BD4B-42B9-8E97-4604D024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BBB69A-0ECC-472E-9462-6B64415F8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A3CE08-8428-42DB-9B83-D2328D925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AF42-5F57-4463-A466-6D49046B4072}" type="datetimeFigureOut">
              <a:rPr lang="es-EC" smtClean="0"/>
              <a:t>28/04/2025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6F14EE-CC2D-49E8-8DFB-FFBD4365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166BE-BA81-4D3C-953B-52DAD90B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53050-AEE0-4D3D-B592-51BBCC8CE51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671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daily.cl/cl/02-58006/museo-de-arte-contemporaneo-mac-oscar-niemeyer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q.com.mx/tag/Casa+Rietveld+Schr%C3%B6der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google.com/search?ie=UTF-8&amp;q=Gerrit+Rietveld&amp;sourceid=chrome&amp;utm_medium=website&amp;utm_source=archdaily.c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0" y="250702"/>
            <a:ext cx="26670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2260130" y="2736516"/>
            <a:ext cx="8080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 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4279027" y="3946031"/>
            <a:ext cx="36339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1er SEMESTRE “B”</a:t>
            </a:r>
          </a:p>
        </p:txBody>
      </p:sp>
    </p:spTree>
    <p:extLst>
      <p:ext uri="{BB962C8B-B14F-4D97-AF65-F5344CB8AC3E}">
        <p14:creationId xmlns:p14="http://schemas.microsoft.com/office/powerpoint/2010/main" val="25348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CÍRCULO 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CCA3F7-3E91-46F0-8DCA-AC72DAE7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96" y="995362"/>
            <a:ext cx="11247195" cy="565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49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CÍRCULO 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13314" name="Picture 2" descr="Un faro en el paisaje de Rio de Janeiro: el Museo de Arte Contemporáneo de  Niterói por Oscar Niemeyer | ArchDaily en Español">
            <a:extLst>
              <a:ext uri="{FF2B5EF4-FFF2-40B4-BE49-F238E27FC236}">
                <a16:creationId xmlns:a16="http://schemas.microsoft.com/office/drawing/2014/main" id="{59AEEA36-33FF-449D-ABE9-BEFE11B46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423981"/>
            <a:ext cx="9015057" cy="60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CB705FA-39BA-4449-B148-24E5419DD17E}"/>
              </a:ext>
            </a:extLst>
          </p:cNvPr>
          <p:cNvSpPr txBox="1"/>
          <p:nvPr/>
        </p:nvSpPr>
        <p:spPr>
          <a:xfrm>
            <a:off x="1062408" y="5510689"/>
            <a:ext cx="2066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C" dirty="0">
                <a:solidFill>
                  <a:srgbClr val="202124"/>
                </a:solidFill>
                <a:latin typeface="Google Sans"/>
                <a:hlinkClick r:id="rId3"/>
              </a:rPr>
              <a:t>E</a:t>
            </a:r>
            <a:r>
              <a:rPr lang="es-EC" b="0" i="0" u="none" strike="noStrike" dirty="0">
                <a:solidFill>
                  <a:srgbClr val="202124"/>
                </a:solidFill>
                <a:effectLst/>
                <a:latin typeface="Google Sans"/>
                <a:hlinkClick r:id="rId3"/>
              </a:rPr>
              <a:t>l Museo de Arte Contemporáneo de Niterói </a:t>
            </a:r>
            <a:endParaRPr lang="es-EC" dirty="0">
              <a:solidFill>
                <a:srgbClr val="202124"/>
              </a:solidFill>
              <a:latin typeface="Google Sans"/>
              <a:hlinkClick r:id="rId3"/>
            </a:endParaRPr>
          </a:p>
          <a:p>
            <a:pPr algn="l"/>
            <a:r>
              <a:rPr lang="es-EC" b="0" i="0" u="none" strike="noStrike" dirty="0">
                <a:solidFill>
                  <a:srgbClr val="202124"/>
                </a:solidFill>
                <a:effectLst/>
                <a:latin typeface="Google Sans"/>
                <a:hlinkClick r:id="rId3"/>
              </a:rPr>
              <a:t>Oscar Niemeyer</a:t>
            </a:r>
          </a:p>
        </p:txBody>
      </p:sp>
    </p:spTree>
    <p:extLst>
      <p:ext uri="{BB962C8B-B14F-4D97-AF65-F5344CB8AC3E}">
        <p14:creationId xmlns:p14="http://schemas.microsoft.com/office/powerpoint/2010/main" val="2954108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CÍRCULO 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6146" name="Picture 2" descr="10 edificios multicolor que reflejan la geometría de la naturaleza —  idealista/news">
            <a:extLst>
              <a:ext uri="{FF2B5EF4-FFF2-40B4-BE49-F238E27FC236}">
                <a16:creationId xmlns:a16="http://schemas.microsoft.com/office/drawing/2014/main" id="{7B656305-DB23-410F-87AF-EE6AD0791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58" y="506391"/>
            <a:ext cx="8370887" cy="57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58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TRIÁNGULO  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752667A-47B6-4507-9BD7-D2938302AD1F}"/>
              </a:ext>
            </a:extLst>
          </p:cNvPr>
          <p:cNvSpPr txBox="1"/>
          <p:nvPr/>
        </p:nvSpPr>
        <p:spPr>
          <a:xfrm>
            <a:off x="8649516" y="1242417"/>
            <a:ext cx="286278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Características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Tres lados y tres ángulos.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Puede ser equilátero, isósceles o escaleno.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Representa estabilidad, pero puede ser dinámico dependiendo de su orientación.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Aplicaciones en arquitectura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Utilizado en techos a dos aguas, estructuras de arcos, y geometría estructural.</a:t>
            </a:r>
          </a:p>
          <a:p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267DE57-95FD-4C5C-835F-B2414C4C1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434"/>
          <a:stretch/>
        </p:blipFill>
        <p:spPr>
          <a:xfrm>
            <a:off x="1052905" y="1154069"/>
            <a:ext cx="7292886" cy="329027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6CA7FCC-BD27-4C65-8F9E-9247384E1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82" r="13417"/>
          <a:stretch/>
        </p:blipFill>
        <p:spPr>
          <a:xfrm>
            <a:off x="1085684" y="4705350"/>
            <a:ext cx="7370978" cy="10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60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TRIÁNGULO  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5EBBFFFB-0296-406E-96F8-D36680824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14" y="893064"/>
            <a:ext cx="8283486" cy="545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2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TRIÁNGULO  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17410" name="Picture 2" descr="Del rectángulo al triángulo”, el libro que recopila la arquitectura moderna  de La Araucanía">
            <a:extLst>
              <a:ext uri="{FF2B5EF4-FFF2-40B4-BE49-F238E27FC236}">
                <a16:creationId xmlns:a16="http://schemas.microsoft.com/office/drawing/2014/main" id="{859865F4-7E94-4AAF-9CAD-923B2DED1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971550"/>
            <a:ext cx="809625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100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TRIÁNGULO  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39225BF-1346-4C1A-996C-D33CCA679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893064"/>
            <a:ext cx="809625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0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TRIÁNGULO  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16386" name="Picture 2" descr="Torres Trigoni de Lahdelma &amp; Mahlamäki Architects. Arquitectura inteligente  | Arquitectura">
            <a:extLst>
              <a:ext uri="{FF2B5EF4-FFF2-40B4-BE49-F238E27FC236}">
                <a16:creationId xmlns:a16="http://schemas.microsoft.com/office/drawing/2014/main" id="{0CB8CB26-4307-4ACF-BF90-B5715BEB1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46" y="893064"/>
            <a:ext cx="9525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5889BBC-1BCB-46C3-A3AB-69C640DCE3A0}"/>
              </a:ext>
            </a:extLst>
          </p:cNvPr>
          <p:cNvSpPr txBox="1"/>
          <p:nvPr/>
        </p:nvSpPr>
        <p:spPr>
          <a:xfrm>
            <a:off x="974812" y="6240781"/>
            <a:ext cx="10502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s-EC" b="0" i="0" dirty="0">
                <a:solidFill>
                  <a:srgbClr val="333333"/>
                </a:solidFill>
                <a:effectLst/>
                <a:latin typeface="Roboto"/>
              </a:rPr>
              <a:t>Torres </a:t>
            </a:r>
            <a:r>
              <a:rPr lang="es-EC" b="0" i="0" dirty="0" err="1">
                <a:solidFill>
                  <a:srgbClr val="333333"/>
                </a:solidFill>
                <a:effectLst/>
                <a:latin typeface="Roboto"/>
              </a:rPr>
              <a:t>Trigoni</a:t>
            </a:r>
            <a:r>
              <a:rPr lang="es-EC" b="0" i="0" dirty="0">
                <a:solidFill>
                  <a:srgbClr val="333333"/>
                </a:solidFill>
                <a:effectLst/>
                <a:latin typeface="Roboto"/>
              </a:rPr>
              <a:t> de </a:t>
            </a:r>
            <a:r>
              <a:rPr lang="es-EC" b="0" i="0" dirty="0" err="1">
                <a:solidFill>
                  <a:srgbClr val="333333"/>
                </a:solidFill>
                <a:effectLst/>
                <a:latin typeface="Roboto"/>
              </a:rPr>
              <a:t>Lahdelma</a:t>
            </a:r>
            <a:r>
              <a:rPr lang="es-EC" b="0" i="0" dirty="0">
                <a:solidFill>
                  <a:srgbClr val="333333"/>
                </a:solidFill>
                <a:effectLst/>
                <a:latin typeface="Roboto"/>
              </a:rPr>
              <a:t> &amp; </a:t>
            </a:r>
            <a:r>
              <a:rPr lang="es-EC" b="0" i="0" dirty="0" err="1">
                <a:solidFill>
                  <a:srgbClr val="333333"/>
                </a:solidFill>
                <a:effectLst/>
                <a:latin typeface="Roboto"/>
              </a:rPr>
              <a:t>Mahlamäki</a:t>
            </a:r>
            <a:r>
              <a:rPr lang="es-EC" b="0" i="0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s-EC" b="0" i="0" dirty="0" err="1">
                <a:solidFill>
                  <a:srgbClr val="333333"/>
                </a:solidFill>
                <a:effectLst/>
                <a:latin typeface="Roboto"/>
              </a:rPr>
              <a:t>Architects</a:t>
            </a:r>
            <a:r>
              <a:rPr lang="es-EC" b="0" i="0" dirty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es-ES" b="0" i="0" dirty="0">
                <a:solidFill>
                  <a:srgbClr val="333333"/>
                </a:solidFill>
                <a:effectLst/>
                <a:latin typeface="inherit"/>
              </a:rPr>
              <a:t>en el distrito de </a:t>
            </a:r>
            <a:r>
              <a:rPr lang="es-ES" b="0" i="0" dirty="0" err="1">
                <a:solidFill>
                  <a:srgbClr val="333333"/>
                </a:solidFill>
                <a:effectLst/>
                <a:latin typeface="inherit"/>
              </a:rPr>
              <a:t>Pasila</a:t>
            </a:r>
            <a:r>
              <a:rPr lang="es-ES" b="0" i="0" dirty="0">
                <a:solidFill>
                  <a:srgbClr val="333333"/>
                </a:solidFill>
                <a:effectLst/>
                <a:latin typeface="inherit"/>
              </a:rPr>
              <a:t> de Helsinki</a:t>
            </a:r>
          </a:p>
          <a:p>
            <a:pPr algn="ctr" fontAlgn="base"/>
            <a:endParaRPr lang="es-EC" b="0" i="0" dirty="0">
              <a:solidFill>
                <a:srgbClr val="333333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72451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525170-D024-4815-A8F9-EDC88BECB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0" t="40066" r="41706" b="37948"/>
          <a:stretch/>
        </p:blipFill>
        <p:spPr>
          <a:xfrm>
            <a:off x="219075" y="2007514"/>
            <a:ext cx="11938876" cy="28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0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RELACIONES  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15" name="Picture 2" descr="Relaciones entre dos formas bidimensionales | Interrelacion de formas,  Elementos basicos del diseño, Disenos de unas">
            <a:extLst>
              <a:ext uri="{FF2B5EF4-FFF2-40B4-BE49-F238E27FC236}">
                <a16:creationId xmlns:a16="http://schemas.microsoft.com/office/drawing/2014/main" id="{97A31464-07AB-42B6-931D-5144F2EC2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9" y="206683"/>
            <a:ext cx="6361599" cy="636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26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EXP4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14A0DA2-C2AE-4ABE-91C7-814248DAE9E2}"/>
              </a:ext>
            </a:extLst>
          </p:cNvPr>
          <p:cNvSpPr/>
          <p:nvPr/>
        </p:nvSpPr>
        <p:spPr>
          <a:xfrm>
            <a:off x="3011627" y="2857863"/>
            <a:ext cx="5651905" cy="1003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PERFILES BÁSICOS </a:t>
            </a:r>
            <a:endParaRPr lang="es-ES" sz="44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47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0A6DF41-A1C4-4A63-9959-2D160D9F6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2" y="682335"/>
            <a:ext cx="6765958" cy="56129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121E52-6E96-4A99-9370-FDFE4E953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526" y="1523030"/>
            <a:ext cx="3191749" cy="48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13907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F28D3FD-CD9C-42B4-B938-D321A5B07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504824"/>
            <a:ext cx="7443788" cy="613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9247" y="570781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RESUMEN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D45A653-8A18-4D35-88A8-3E114F26C2D6}"/>
              </a:ext>
            </a:extLst>
          </p:cNvPr>
          <p:cNvSpPr txBox="1"/>
          <p:nvPr/>
        </p:nvSpPr>
        <p:spPr>
          <a:xfrm>
            <a:off x="1619250" y="59178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https://youtu.be/dW4JZf6i0Ps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90457C-0B7C-4A5F-89D0-53DE75F0D772}"/>
              </a:ext>
            </a:extLst>
          </p:cNvPr>
          <p:cNvSpPr txBox="1"/>
          <p:nvPr/>
        </p:nvSpPr>
        <p:spPr>
          <a:xfrm>
            <a:off x="1605846" y="5320397"/>
            <a:ext cx="9248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https://www.mediummultimedia.com/diseno/cuales-son-los-cuatro-elementos-del-diseno/</a:t>
            </a:r>
          </a:p>
        </p:txBody>
      </p:sp>
    </p:spTree>
    <p:extLst>
      <p:ext uri="{BB962C8B-B14F-4D97-AF65-F5344CB8AC3E}">
        <p14:creationId xmlns:p14="http://schemas.microsoft.com/office/powerpoint/2010/main" val="1819903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EXP4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01280A8-100E-4608-8EB7-5DF32D17C6B4}"/>
              </a:ext>
            </a:extLst>
          </p:cNvPr>
          <p:cNvSpPr/>
          <p:nvPr/>
        </p:nvSpPr>
        <p:spPr>
          <a:xfrm>
            <a:off x="775713" y="699454"/>
            <a:ext cx="8714686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0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FORMAS BÁSICAS</a:t>
            </a:r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63B511B-563F-460A-B94F-DCEA8872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12" y="1849936"/>
            <a:ext cx="7305675" cy="433387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A6959FB-FE25-4196-ACC3-5603EFC5B76E}"/>
              </a:ext>
            </a:extLst>
          </p:cNvPr>
          <p:cNvSpPr txBox="1"/>
          <p:nvPr/>
        </p:nvSpPr>
        <p:spPr>
          <a:xfrm>
            <a:off x="4680478" y="6357384"/>
            <a:ext cx="7966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solidFill>
                  <a:schemeClr val="bg1">
                    <a:lumMod val="75000"/>
                  </a:schemeClr>
                </a:solidFill>
              </a:rPr>
              <a:t>FUENTE: https://www.slideshare.net/cattypflores/forma-espacio-y-orden-iiiii</a:t>
            </a:r>
          </a:p>
        </p:txBody>
      </p:sp>
    </p:spTree>
    <p:extLst>
      <p:ext uri="{BB962C8B-B14F-4D97-AF65-F5344CB8AC3E}">
        <p14:creationId xmlns:p14="http://schemas.microsoft.com/office/powerpoint/2010/main" val="11940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FEA848-E15B-4DB0-A2B3-BB5E719B0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9" t="32057" r="28192" b="40568"/>
          <a:stretch/>
        </p:blipFill>
        <p:spPr>
          <a:xfrm>
            <a:off x="640938" y="1872573"/>
            <a:ext cx="11419166" cy="311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E312E4-80F8-4499-A7F8-0C65D3EF0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5" t="29504" r="43352" b="27092"/>
          <a:stretch/>
        </p:blipFill>
        <p:spPr>
          <a:xfrm>
            <a:off x="554476" y="980306"/>
            <a:ext cx="10729609" cy="552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4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EADD47-80D9-4B06-A307-5DAE63FC1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13" t="25532" r="33138" b="10922"/>
          <a:stretch/>
        </p:blipFill>
        <p:spPr>
          <a:xfrm>
            <a:off x="865761" y="943945"/>
            <a:ext cx="5129605" cy="53693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55BE6E0-FC78-4A48-B49C-9CF240353C61}"/>
              </a:ext>
            </a:extLst>
          </p:cNvPr>
          <p:cNvSpPr/>
          <p:nvPr/>
        </p:nvSpPr>
        <p:spPr>
          <a:xfrm>
            <a:off x="6196636" y="2625567"/>
            <a:ext cx="5651905" cy="2018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TENSIÓN ENTRE </a:t>
            </a:r>
          </a:p>
          <a:p>
            <a:pPr algn="ctr">
              <a:lnSpc>
                <a:spcPct val="150000"/>
              </a:lnSpc>
            </a:pPr>
            <a:r>
              <a:rPr lang="es-ES" sz="4400" b="1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MASA Y ESPACIO</a:t>
            </a:r>
            <a:endParaRPr lang="es-ES" sz="44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7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B0B7ECE-9730-4C38-9772-B828FFB5148A}"/>
              </a:ext>
            </a:extLst>
          </p:cNvPr>
          <p:cNvSpPr/>
          <p:nvPr/>
        </p:nvSpPr>
        <p:spPr>
          <a:xfrm>
            <a:off x="6858800" y="2958543"/>
            <a:ext cx="5651905" cy="22495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 forma tiene </a:t>
            </a:r>
          </a:p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características intrínsecas  que </a:t>
            </a:r>
          </a:p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determinan un espacio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s-ES" sz="44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77C6F7-BC8F-4309-8AB1-BDB8534B2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4" t="30922" r="53005" b="27943"/>
          <a:stretch/>
        </p:blipFill>
        <p:spPr>
          <a:xfrm>
            <a:off x="642025" y="607979"/>
            <a:ext cx="6974782" cy="54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B0B7ECE-9730-4C38-9772-B828FFB5148A}"/>
              </a:ext>
            </a:extLst>
          </p:cNvPr>
          <p:cNvSpPr/>
          <p:nvPr/>
        </p:nvSpPr>
        <p:spPr>
          <a:xfrm>
            <a:off x="6858800" y="2958543"/>
            <a:ext cx="5651905" cy="22495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 forma tiene </a:t>
            </a:r>
          </a:p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características intrínsecas  que </a:t>
            </a:r>
          </a:p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determinan un espacio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s-ES" sz="44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2B782E-D2EC-4782-B4B0-700929F10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8" t="28936" r="47979" b="25248"/>
          <a:stretch/>
        </p:blipFill>
        <p:spPr>
          <a:xfrm>
            <a:off x="535021" y="1205555"/>
            <a:ext cx="7349101" cy="47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B0B7ECE-9730-4C38-9772-B828FFB5148A}"/>
              </a:ext>
            </a:extLst>
          </p:cNvPr>
          <p:cNvSpPr/>
          <p:nvPr/>
        </p:nvSpPr>
        <p:spPr>
          <a:xfrm>
            <a:off x="6858800" y="2958543"/>
            <a:ext cx="5651905" cy="22495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 forma tiene </a:t>
            </a:r>
          </a:p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características intrínsecas  que </a:t>
            </a:r>
          </a:p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determinan un espacio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s-ES" sz="44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4A138B-83B7-40DC-BED3-0F27D4F7C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9" t="34752" r="50931" b="31347"/>
          <a:stretch/>
        </p:blipFill>
        <p:spPr>
          <a:xfrm>
            <a:off x="350196" y="1205555"/>
            <a:ext cx="7728108" cy="43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CUADRADO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64FD494-A180-40C6-9D4C-744C974DA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99"/>
          <a:stretch/>
        </p:blipFill>
        <p:spPr>
          <a:xfrm>
            <a:off x="1052905" y="1492423"/>
            <a:ext cx="5591175" cy="387315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752667A-47B6-4507-9BD7-D2938302AD1F}"/>
              </a:ext>
            </a:extLst>
          </p:cNvPr>
          <p:cNvSpPr txBox="1"/>
          <p:nvPr/>
        </p:nvSpPr>
        <p:spPr>
          <a:xfrm>
            <a:off x="7175585" y="1169134"/>
            <a:ext cx="3886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Características</a:t>
            </a:r>
            <a:r>
              <a:rPr lang="es-ES" dirty="0"/>
              <a:t>:</a:t>
            </a:r>
          </a:p>
          <a:p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Todos sus lados son iguales.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Ángulos de 90 grados (ángulos rectos).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Simetría axial (la simetría está presente a través de sus ejes).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Equilibrio y estabilidad visual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065902-4761-4142-9DDE-5D9C842B353E}"/>
              </a:ext>
            </a:extLst>
          </p:cNvPr>
          <p:cNvSpPr txBox="1"/>
          <p:nvPr/>
        </p:nvSpPr>
        <p:spPr>
          <a:xfrm>
            <a:off x="7229540" y="3705874"/>
            <a:ext cx="47394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Aplicaciones en arquitectura</a:t>
            </a:r>
            <a:r>
              <a:rPr lang="es-E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Se usa en el diseño de planos, cubos, y edificaciones con una fuerte presencia geométrica.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Ejemplo: La cuadratura de muchas plazas públicas, edificios de oficinas o casas minimalistas.</a:t>
            </a:r>
          </a:p>
        </p:txBody>
      </p:sp>
    </p:spTree>
    <p:extLst>
      <p:ext uri="{BB962C8B-B14F-4D97-AF65-F5344CB8AC3E}">
        <p14:creationId xmlns:p14="http://schemas.microsoft.com/office/powerpoint/2010/main" val="1847450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EXP4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6F3C6DF-BF07-4EF7-9759-E23150DDC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5" t="23691" r="22367" b="9949"/>
          <a:stretch/>
        </p:blipFill>
        <p:spPr>
          <a:xfrm>
            <a:off x="1689222" y="822785"/>
            <a:ext cx="7804973" cy="545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29B588-3C46-4915-B255-415EB7977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7" t="28241" r="43971" b="24809"/>
          <a:stretch/>
        </p:blipFill>
        <p:spPr>
          <a:xfrm>
            <a:off x="1039078" y="1122546"/>
            <a:ext cx="9779756" cy="535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5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41CE8C-632C-470A-B9FA-FCD455361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1" t="28936" r="44786" b="29220"/>
          <a:stretch/>
        </p:blipFill>
        <p:spPr>
          <a:xfrm>
            <a:off x="749029" y="1205555"/>
            <a:ext cx="10969929" cy="53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8D34FE-124A-4E75-9962-4E0497881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0" t="34042" r="43910" b="28227"/>
          <a:stretch/>
        </p:blipFill>
        <p:spPr>
          <a:xfrm>
            <a:off x="591068" y="1307212"/>
            <a:ext cx="11127890" cy="48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ACB2B8-DB6E-4A40-9F4D-29C3A4802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3" t="27660" r="44229" b="23971"/>
          <a:stretch/>
        </p:blipFill>
        <p:spPr>
          <a:xfrm>
            <a:off x="622570" y="878649"/>
            <a:ext cx="10515600" cy="5792924"/>
          </a:xfrm>
          <a:prstGeom prst="rect">
            <a:avLst/>
          </a:prstGeom>
        </p:spPr>
      </p:pic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3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1CB20C-DB4B-4B54-906B-EFF9CD1F2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9" t="35745" r="45027" b="23972"/>
          <a:stretch/>
        </p:blipFill>
        <p:spPr>
          <a:xfrm>
            <a:off x="833979" y="1224203"/>
            <a:ext cx="10524041" cy="504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92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51FB6C-3552-48DA-801A-801B9BA2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81" y="1908726"/>
            <a:ext cx="11638694" cy="41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02284D-8D10-4817-92A7-C09DE5D01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45" y="458301"/>
            <a:ext cx="8792874" cy="58661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7DD412E-5304-4355-9724-68E29034D79D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https://www.mediummultimedia.com/diseno/cuales-son-los-cuatro-elementos-del-diseno/</a:t>
            </a:r>
          </a:p>
        </p:txBody>
      </p:sp>
      <p:pic>
        <p:nvPicPr>
          <p:cNvPr id="2050" name="Picture 2" descr="Sátira de la arquitectura por Quino">
            <a:extLst>
              <a:ext uri="{FF2B5EF4-FFF2-40B4-BE49-F238E27FC236}">
                <a16:creationId xmlns:a16="http://schemas.microsoft.com/office/drawing/2014/main" id="{CCA5E8A4-23D5-4373-8BC2-D0424893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0"/>
            <a:ext cx="7762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5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01280A8-100E-4608-8EB7-5DF32D17C6B4}"/>
              </a:ext>
            </a:extLst>
          </p:cNvPr>
          <p:cNvSpPr/>
          <p:nvPr/>
        </p:nvSpPr>
        <p:spPr>
          <a:xfrm>
            <a:off x="715134" y="614715"/>
            <a:ext cx="8714686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0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TRIÁNGULO</a:t>
            </a:r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A321C79-E30A-480B-A8C8-1B345F35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217" y="1591627"/>
            <a:ext cx="8513255" cy="48886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51FB6C-3552-48DA-801A-801B9BA2D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12" y="1643062"/>
            <a:ext cx="9934575" cy="35718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7EBF10-7487-4D32-860D-86E4AF961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7" y="1814512"/>
            <a:ext cx="8086725" cy="32289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451D88-0406-4EE1-A742-1BF1AED8F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045" y="0"/>
            <a:ext cx="7723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01280A8-100E-4608-8EB7-5DF32D17C6B4}"/>
              </a:ext>
            </a:extLst>
          </p:cNvPr>
          <p:cNvSpPr/>
          <p:nvPr/>
        </p:nvSpPr>
        <p:spPr>
          <a:xfrm>
            <a:off x="715134" y="614715"/>
            <a:ext cx="8714686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0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CUADRADO</a:t>
            </a:r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69C4D25-9E9E-4E61-9D87-18282DDEB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54" y="1242685"/>
            <a:ext cx="11717492" cy="53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047C5C-F054-4CF7-B94A-DAABB2A3DC8C}"/>
              </a:ext>
            </a:extLst>
          </p:cNvPr>
          <p:cNvSpPr txBox="1"/>
          <p:nvPr/>
        </p:nvSpPr>
        <p:spPr>
          <a:xfrm>
            <a:off x="2567532" y="541088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https://www.mediummultimedia.com/diseno/cuales-son-los-cuatro-elementos-del-diseno/</a:t>
            </a:r>
          </a:p>
        </p:txBody>
      </p:sp>
    </p:spTree>
    <p:extLst>
      <p:ext uri="{BB962C8B-B14F-4D97-AF65-F5344CB8AC3E}">
        <p14:creationId xmlns:p14="http://schemas.microsoft.com/office/powerpoint/2010/main" val="31777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7565" y="783992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203963-CA8D-412C-8338-C958C7BB3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167" y="1307212"/>
            <a:ext cx="9115399" cy="53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5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01280A8-100E-4608-8EB7-5DF32D17C6B4}"/>
              </a:ext>
            </a:extLst>
          </p:cNvPr>
          <p:cNvSpPr/>
          <p:nvPr/>
        </p:nvSpPr>
        <p:spPr>
          <a:xfrm>
            <a:off x="715134" y="614715"/>
            <a:ext cx="8714686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0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SÓLIDOS PRIMARIOS</a:t>
            </a:r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D6FF1D-513E-47DE-9D9B-AAAD0CBA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848" y="1849936"/>
            <a:ext cx="63627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65556C-B7C9-4A3B-B65D-4F70B88D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1346005"/>
            <a:ext cx="8115300" cy="422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5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B13574-6D88-4BA3-A4CC-513D5CC0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872" y="1571310"/>
            <a:ext cx="7583252" cy="39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4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394711C-3756-41F8-BBAE-01532F62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4" y="1428750"/>
            <a:ext cx="6653337" cy="41529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7016B9C-AFD0-49CA-B51A-A66B8C5D15C3}"/>
              </a:ext>
            </a:extLst>
          </p:cNvPr>
          <p:cNvSpPr/>
          <p:nvPr/>
        </p:nvSpPr>
        <p:spPr>
          <a:xfrm>
            <a:off x="7848600" y="5181600"/>
            <a:ext cx="814932" cy="314325"/>
          </a:xfrm>
          <a:prstGeom prst="rect">
            <a:avLst/>
          </a:prstGeom>
          <a:solidFill>
            <a:srgbClr val="537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591C5C1-B808-4A1E-AF4D-C47E190B3570}"/>
              </a:ext>
            </a:extLst>
          </p:cNvPr>
          <p:cNvSpPr/>
          <p:nvPr/>
        </p:nvSpPr>
        <p:spPr>
          <a:xfrm rot="5400000">
            <a:off x="1873770" y="4864622"/>
            <a:ext cx="814932" cy="314325"/>
          </a:xfrm>
          <a:prstGeom prst="rect">
            <a:avLst/>
          </a:prstGeom>
          <a:solidFill>
            <a:srgbClr val="537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1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EF322F-A751-4B81-9974-3E58B3FB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987" y="1346005"/>
            <a:ext cx="7394026" cy="444341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FD7533D-2165-4692-B36A-156E1279A73E}"/>
              </a:ext>
            </a:extLst>
          </p:cNvPr>
          <p:cNvSpPr/>
          <p:nvPr/>
        </p:nvSpPr>
        <p:spPr>
          <a:xfrm>
            <a:off x="8761192" y="5591175"/>
            <a:ext cx="814932" cy="188718"/>
          </a:xfrm>
          <a:prstGeom prst="rect">
            <a:avLst/>
          </a:prstGeom>
          <a:solidFill>
            <a:srgbClr val="537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5F9C3AB-34E8-43B3-B983-6E67BFECA470}"/>
              </a:ext>
            </a:extLst>
          </p:cNvPr>
          <p:cNvSpPr/>
          <p:nvPr/>
        </p:nvSpPr>
        <p:spPr>
          <a:xfrm rot="5400000">
            <a:off x="2045455" y="4920226"/>
            <a:ext cx="1213200" cy="506138"/>
          </a:xfrm>
          <a:prstGeom prst="rect">
            <a:avLst/>
          </a:prstGeom>
          <a:solidFill>
            <a:srgbClr val="537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27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7A823F-7F37-4CA1-B7D3-43F02C278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4" y="1500187"/>
            <a:ext cx="7043971" cy="440531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1038624-DBA6-400D-A0D4-C7C08D4E6577}"/>
              </a:ext>
            </a:extLst>
          </p:cNvPr>
          <p:cNvSpPr/>
          <p:nvPr/>
        </p:nvSpPr>
        <p:spPr>
          <a:xfrm>
            <a:off x="8256066" y="5591177"/>
            <a:ext cx="814932" cy="188718"/>
          </a:xfrm>
          <a:prstGeom prst="rect">
            <a:avLst/>
          </a:prstGeom>
          <a:solidFill>
            <a:srgbClr val="66E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2718710-B7C6-4BDD-8A2A-670A259F8954}"/>
              </a:ext>
            </a:extLst>
          </p:cNvPr>
          <p:cNvSpPr/>
          <p:nvPr/>
        </p:nvSpPr>
        <p:spPr>
          <a:xfrm rot="5400000">
            <a:off x="2074687" y="4825632"/>
            <a:ext cx="1213200" cy="695326"/>
          </a:xfrm>
          <a:prstGeom prst="rect">
            <a:avLst/>
          </a:prstGeom>
          <a:solidFill>
            <a:srgbClr val="66E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DEE1685-F3ED-4C84-BC28-2D5EAACA2CEC}"/>
              </a:ext>
            </a:extLst>
          </p:cNvPr>
          <p:cNvSpPr/>
          <p:nvPr/>
        </p:nvSpPr>
        <p:spPr>
          <a:xfrm>
            <a:off x="715134" y="614715"/>
            <a:ext cx="8714686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PIRÁMIDE</a:t>
            </a:r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62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6CA9DE-0A58-4F77-91BB-00257DEA7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1523030"/>
            <a:ext cx="8058150" cy="421676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43926CD-BCAF-4B2F-AC6D-0D02B2CE5301}"/>
              </a:ext>
            </a:extLst>
          </p:cNvPr>
          <p:cNvSpPr/>
          <p:nvPr/>
        </p:nvSpPr>
        <p:spPr>
          <a:xfrm>
            <a:off x="715134" y="614715"/>
            <a:ext cx="8714686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0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CUBO </a:t>
            </a:r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18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FBC0FB-F4D5-4E95-9D1C-2237995D1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94"/>
          <a:stretch/>
        </p:blipFill>
        <p:spPr>
          <a:xfrm>
            <a:off x="5567362" y="4657724"/>
            <a:ext cx="6010275" cy="20097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496105-FDCB-414F-B43C-592EB7F10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83" b="37222"/>
          <a:stretch/>
        </p:blipFill>
        <p:spPr>
          <a:xfrm>
            <a:off x="2653257" y="2456349"/>
            <a:ext cx="6010275" cy="19335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7283D6-0988-49AA-9EBA-5F2CDB3DB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694"/>
          <a:stretch/>
        </p:blipFill>
        <p:spPr>
          <a:xfrm>
            <a:off x="473042" y="458301"/>
            <a:ext cx="60102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1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01280A8-100E-4608-8EB7-5DF32D17C6B4}"/>
              </a:ext>
            </a:extLst>
          </p:cNvPr>
          <p:cNvSpPr/>
          <p:nvPr/>
        </p:nvSpPr>
        <p:spPr>
          <a:xfrm>
            <a:off x="715134" y="614715"/>
            <a:ext cx="8714686" cy="754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0" cap="none" spc="0" dirty="0">
                <a:ln w="0"/>
                <a:solidFill>
                  <a:srgbClr val="297A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CUADRADO</a:t>
            </a:r>
            <a:endParaRPr lang="es-ES" sz="1600" b="0" cap="none" spc="0" dirty="0">
              <a:ln w="0"/>
              <a:solidFill>
                <a:srgbClr val="297A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02EB81-B75F-4524-A29A-CB56E089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45" y="1663480"/>
            <a:ext cx="11839518" cy="484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CCBC05D-DDE2-468E-8653-76A3B57B7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10971" r="14141" b="9950"/>
          <a:stretch/>
        </p:blipFill>
        <p:spPr>
          <a:xfrm>
            <a:off x="2790824" y="1523030"/>
            <a:ext cx="7096125" cy="412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7E0B3A7-E131-49AF-A205-56661664B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5" t="5000" r="10001" b="4722"/>
          <a:stretch/>
        </p:blipFill>
        <p:spPr>
          <a:xfrm>
            <a:off x="2410192" y="1354726"/>
            <a:ext cx="7648574" cy="484087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1844120-046F-4CF4-B323-E4F621F4B7D3}"/>
              </a:ext>
            </a:extLst>
          </p:cNvPr>
          <p:cNvSpPr/>
          <p:nvPr/>
        </p:nvSpPr>
        <p:spPr>
          <a:xfrm>
            <a:off x="9120548" y="1161339"/>
            <a:ext cx="158555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54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D5E8B8-E0BE-4B42-9FDE-F42819A68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1" t="6110" r="10078" b="5140"/>
          <a:stretch/>
        </p:blipFill>
        <p:spPr>
          <a:xfrm>
            <a:off x="2184601" y="1301789"/>
            <a:ext cx="7822797" cy="488160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A3962B4-B473-4EE5-94A0-89F15E3181CB}"/>
              </a:ext>
            </a:extLst>
          </p:cNvPr>
          <p:cNvSpPr/>
          <p:nvPr/>
        </p:nvSpPr>
        <p:spPr>
          <a:xfrm>
            <a:off x="8582025" y="1205555"/>
            <a:ext cx="2257425" cy="644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31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4F6287-EAFB-4A88-8539-DCB751078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09" t="8333" r="10000" b="8751"/>
          <a:stretch/>
        </p:blipFill>
        <p:spPr>
          <a:xfrm>
            <a:off x="2638425" y="1663480"/>
            <a:ext cx="7272936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E160C3-0EDD-4D14-A5ED-187ABBCB4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3" t="7917" r="10703" b="9949"/>
          <a:stretch/>
        </p:blipFill>
        <p:spPr>
          <a:xfrm>
            <a:off x="2505076" y="1346005"/>
            <a:ext cx="7562736" cy="43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AE2E0B-7A6D-4175-B81E-6A23D7BC7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7361" r="9140" b="9949"/>
          <a:stretch/>
        </p:blipFill>
        <p:spPr>
          <a:xfrm>
            <a:off x="2733675" y="1523030"/>
            <a:ext cx="7534275" cy="433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7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cio » Universidad Nacional de Chimborazo">
            <a:extLst>
              <a:ext uri="{FF2B5EF4-FFF2-40B4-BE49-F238E27FC236}">
                <a16:creationId xmlns:a16="http://schemas.microsoft.com/office/drawing/2014/main" id="{C5359708-EB58-4FC6-8414-5A37472A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06" y="37954"/>
            <a:ext cx="2139952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9571C4-FEAC-40C1-927F-D62A6EBF1887}"/>
              </a:ext>
            </a:extLst>
          </p:cNvPr>
          <p:cNvSpPr/>
          <p:nvPr/>
        </p:nvSpPr>
        <p:spPr>
          <a:xfrm>
            <a:off x="8663532" y="682335"/>
            <a:ext cx="9140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16BF4B-22FE-40E4-9F6C-E0620ED73601}"/>
              </a:ext>
            </a:extLst>
          </p:cNvPr>
          <p:cNvSpPr/>
          <p:nvPr/>
        </p:nvSpPr>
        <p:spPr>
          <a:xfrm>
            <a:off x="9576124" y="822785"/>
            <a:ext cx="24825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FUNDAMENTOS DE DISEÑO</a:t>
            </a:r>
            <a:endParaRPr lang="es-ES" sz="16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C7D1D1-B47F-42FB-BC2F-5B422AABC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6" t="7501" r="9375" b="8332"/>
          <a:stretch/>
        </p:blipFill>
        <p:spPr>
          <a:xfrm>
            <a:off x="2619376" y="1529575"/>
            <a:ext cx="7658099" cy="45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CUADRADO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452EC21-F388-4833-9230-7DB64A94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65" y="893064"/>
            <a:ext cx="561975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51886EE-0A1E-4078-85E9-DF07751B9DD4}"/>
              </a:ext>
            </a:extLst>
          </p:cNvPr>
          <p:cNvSpPr txBox="1"/>
          <p:nvPr/>
        </p:nvSpPr>
        <p:spPr>
          <a:xfrm>
            <a:off x="1514475" y="56417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ES" dirty="0"/>
            </a:br>
            <a:r>
              <a:rPr lang="es-ES" b="1" i="0" u="none" strike="noStrike" dirty="0">
                <a:solidFill>
                  <a:srgbClr val="448BBF"/>
                </a:solidFill>
                <a:effectLst/>
                <a:latin typeface="Open Sans"/>
                <a:hlinkClick r:id="rId3"/>
              </a:rPr>
              <a:t>Casa Rietveld </a:t>
            </a:r>
            <a:r>
              <a:rPr lang="es-ES" b="1" i="0" u="none" strike="noStrike" dirty="0" err="1">
                <a:solidFill>
                  <a:srgbClr val="448BBF"/>
                </a:solidFill>
                <a:effectLst/>
                <a:latin typeface="Open Sans"/>
                <a:hlinkClick r:id="rId3"/>
              </a:rPr>
              <a:t>Schröder</a:t>
            </a:r>
            <a:r>
              <a:rPr lang="es-ES" b="0" i="0" dirty="0">
                <a:solidFill>
                  <a:srgbClr val="777777"/>
                </a:solidFill>
                <a:effectLst/>
                <a:latin typeface="Open Sans"/>
              </a:rPr>
              <a:t> </a:t>
            </a:r>
          </a:p>
          <a:p>
            <a:r>
              <a:rPr lang="es-EC" b="0" i="0" dirty="0">
                <a:solidFill>
                  <a:srgbClr val="303030"/>
                </a:solidFill>
                <a:effectLst/>
                <a:latin typeface="Source Sans Pro"/>
              </a:rPr>
              <a:t> </a:t>
            </a:r>
            <a:r>
              <a:rPr lang="es-EC" b="1" i="0" u="none" strike="noStrike" dirty="0" err="1">
                <a:solidFill>
                  <a:srgbClr val="003CB2"/>
                </a:solidFill>
                <a:effectLst/>
                <a:latin typeface="Source Sans Pro"/>
                <a:hlinkClick r:id="rId4"/>
              </a:rPr>
              <a:t>Gerrit</a:t>
            </a:r>
            <a:r>
              <a:rPr lang="es-EC" b="1" i="0" u="none" strike="noStrike" dirty="0">
                <a:solidFill>
                  <a:srgbClr val="003CB2"/>
                </a:solidFill>
                <a:effectLst/>
                <a:latin typeface="Source Sans Pro"/>
                <a:hlinkClick r:id="rId4"/>
              </a:rPr>
              <a:t> Rietveld</a:t>
            </a:r>
            <a:r>
              <a:rPr lang="es-EC" b="0" i="0" dirty="0">
                <a:solidFill>
                  <a:srgbClr val="303030"/>
                </a:solidFill>
                <a:effectLst/>
                <a:latin typeface="Source Sans Pro"/>
              </a:rPr>
              <a:t>.</a:t>
            </a:r>
            <a:endParaRPr lang="es-EC" dirty="0"/>
          </a:p>
        </p:txBody>
      </p:sp>
      <p:pic>
        <p:nvPicPr>
          <p:cNvPr id="9226" name="Picture 10" descr="Vivienda de la arquitectura prismática">
            <a:extLst>
              <a:ext uri="{FF2B5EF4-FFF2-40B4-BE49-F238E27FC236}">
                <a16:creationId xmlns:a16="http://schemas.microsoft.com/office/drawing/2014/main" id="{DD4A0BE1-72B6-4E7D-8B69-5164048E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62" y="893064"/>
            <a:ext cx="6015445" cy="45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02260D3-4BC4-411D-87C1-50C54FD65787}"/>
              </a:ext>
            </a:extLst>
          </p:cNvPr>
          <p:cNvSpPr txBox="1"/>
          <p:nvPr/>
        </p:nvSpPr>
        <p:spPr>
          <a:xfrm>
            <a:off x="7429500" y="58030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0" i="0" dirty="0" err="1">
                <a:solidFill>
                  <a:srgbClr val="000000"/>
                </a:solidFill>
                <a:effectLst/>
                <a:latin typeface="Quicksand"/>
              </a:rPr>
              <a:t>Hokusetsu</a:t>
            </a:r>
            <a:r>
              <a:rPr lang="es-EC" b="0" i="0" dirty="0">
                <a:solidFill>
                  <a:srgbClr val="000000"/>
                </a:solidFill>
                <a:effectLst/>
                <a:latin typeface="Quicksand"/>
              </a:rPr>
              <a:t> House</a:t>
            </a:r>
          </a:p>
          <a:p>
            <a:r>
              <a:rPr lang="es-EC" b="0" i="0" dirty="0">
                <a:solidFill>
                  <a:srgbClr val="000000"/>
                </a:solidFill>
                <a:effectLst/>
                <a:latin typeface="Quicksand"/>
              </a:rPr>
              <a:t>Tato </a:t>
            </a:r>
            <a:r>
              <a:rPr lang="es-EC" b="0" i="0" dirty="0" err="1">
                <a:solidFill>
                  <a:srgbClr val="000000"/>
                </a:solidFill>
                <a:effectLst/>
                <a:latin typeface="Quicksand"/>
              </a:rPr>
              <a:t>Architects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280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CUADRADO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pic>
        <p:nvPicPr>
          <p:cNvPr id="9222" name="Picture 6" descr="cubo y arquitectura">
            <a:extLst>
              <a:ext uri="{FF2B5EF4-FFF2-40B4-BE49-F238E27FC236}">
                <a16:creationId xmlns:a16="http://schemas.microsoft.com/office/drawing/2014/main" id="{1A6A8EAA-D11B-4513-B9C9-B343C7C7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390" y="0"/>
            <a:ext cx="683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23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CUADRADO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51886EE-0A1E-4078-85E9-DF07751B9DD4}"/>
              </a:ext>
            </a:extLst>
          </p:cNvPr>
          <p:cNvSpPr txBox="1"/>
          <p:nvPr/>
        </p:nvSpPr>
        <p:spPr>
          <a:xfrm>
            <a:off x="1052905" y="59637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TRAZADO URBANO </a:t>
            </a:r>
          </a:p>
          <a:p>
            <a:r>
              <a:rPr lang="es-ES" dirty="0"/>
              <a:t>BARCELONA</a:t>
            </a:r>
            <a:endParaRPr lang="es-EC" dirty="0"/>
          </a:p>
        </p:txBody>
      </p:sp>
      <p:pic>
        <p:nvPicPr>
          <p:cNvPr id="19" name="Picture 4" descr="Cuadrado En Arquitectura - Y Arquitectura">
            <a:extLst>
              <a:ext uri="{FF2B5EF4-FFF2-40B4-BE49-F238E27FC236}">
                <a16:creationId xmlns:a16="http://schemas.microsoft.com/office/drawing/2014/main" id="{43EE8B3F-607C-4268-A856-7D8431E4C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62" y="805062"/>
            <a:ext cx="8222828" cy="54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23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265" y="247887"/>
            <a:ext cx="452098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CÍRCULO 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  <a:solidFill>
            <a:srgbClr val="CE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3DB6B2-9D78-4336-902F-3383CDFFFB75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PERFILES BASICOS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752667A-47B6-4507-9BD7-D2938302AD1F}"/>
              </a:ext>
            </a:extLst>
          </p:cNvPr>
          <p:cNvSpPr txBox="1"/>
          <p:nvPr/>
        </p:nvSpPr>
        <p:spPr>
          <a:xfrm>
            <a:off x="6947970" y="385167"/>
            <a:ext cx="443692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C" dirty="0"/>
          </a:p>
          <a:p>
            <a:r>
              <a:rPr lang="es-EC" dirty="0"/>
              <a:t>El circulo representa  la perfección y equilibrio en la construcción, favorece a la distribución uniforme del espacio y la iluminación. </a:t>
            </a:r>
          </a:p>
          <a:p>
            <a:endParaRPr lang="es-EC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Características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Curva perfecta, todos los puntos equidistantes de un centro común.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Simetría radial.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Connotación de totalidad y continuidad.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Aplicaciones en arquitectura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Usado en la planificación de espacios, como en el diseño de auditorios, rotondas o elementos decorativos.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Ejemplo visual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La </a:t>
            </a:r>
            <a:r>
              <a:rPr kumimoji="0" lang="es-EC" altLang="es-EC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Cúpula de la Iglesia de San Pedro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 el Vaticano o el </a:t>
            </a:r>
            <a:r>
              <a:rPr kumimoji="0" lang="es-EC" altLang="es-EC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Panteón de Roma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s-EC" dirty="0"/>
          </a:p>
          <a:p>
            <a:endParaRPr lang="es-EC" dirty="0"/>
          </a:p>
          <a:p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1496516-EC75-4815-835C-F7F9AF21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951" y="1036397"/>
            <a:ext cx="4436926" cy="56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182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5132</TotalTime>
  <Words>562</Words>
  <Application>Microsoft Office PowerPoint</Application>
  <PresentationFormat>Panorámica</PresentationFormat>
  <Paragraphs>174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7" baseType="lpstr">
      <vt:lpstr>Arial</vt:lpstr>
      <vt:lpstr>Calibri</vt:lpstr>
      <vt:lpstr>Calibri Light</vt:lpstr>
      <vt:lpstr>Google Sans</vt:lpstr>
      <vt:lpstr>inherit</vt:lpstr>
      <vt:lpstr>Montserrat</vt:lpstr>
      <vt:lpstr>Open Sans</vt:lpstr>
      <vt:lpstr>Quicksand</vt:lpstr>
      <vt:lpstr>Roboto</vt:lpstr>
      <vt:lpstr>Source Sans 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Msi Stealth 15m</dc:creator>
  <cp:lastModifiedBy>Msi Stealth 15m</cp:lastModifiedBy>
  <cp:revision>102</cp:revision>
  <dcterms:created xsi:type="dcterms:W3CDTF">2023-10-02T13:57:07Z</dcterms:created>
  <dcterms:modified xsi:type="dcterms:W3CDTF">2025-04-28T13:37:45Z</dcterms:modified>
</cp:coreProperties>
</file>