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311" r:id="rId2"/>
    <p:sldId id="354" r:id="rId3"/>
    <p:sldId id="309" r:id="rId4"/>
    <p:sldId id="314" r:id="rId5"/>
    <p:sldId id="318" r:id="rId6"/>
    <p:sldId id="322" r:id="rId7"/>
    <p:sldId id="335" r:id="rId8"/>
    <p:sldId id="764" r:id="rId9"/>
    <p:sldId id="336" r:id="rId10"/>
    <p:sldId id="338" r:id="rId11"/>
    <p:sldId id="337" r:id="rId12"/>
    <p:sldId id="339" r:id="rId13"/>
    <p:sldId id="340" r:id="rId14"/>
    <p:sldId id="330" r:id="rId15"/>
    <p:sldId id="341" r:id="rId16"/>
    <p:sldId id="342" r:id="rId17"/>
    <p:sldId id="343" r:id="rId18"/>
    <p:sldId id="349" r:id="rId19"/>
    <p:sldId id="344" r:id="rId20"/>
    <p:sldId id="345" r:id="rId21"/>
    <p:sldId id="350" r:id="rId22"/>
    <p:sldId id="351" r:id="rId23"/>
    <p:sldId id="352" r:id="rId24"/>
    <p:sldId id="346" r:id="rId25"/>
    <p:sldId id="347" r:id="rId26"/>
    <p:sldId id="348" r:id="rId27"/>
    <p:sldId id="353" r:id="rId28"/>
    <p:sldId id="765" r:id="rId29"/>
    <p:sldId id="355" r:id="rId30"/>
    <p:sldId id="356" r:id="rId31"/>
    <p:sldId id="766" r:id="rId32"/>
    <p:sldId id="767" r:id="rId33"/>
    <p:sldId id="768" r:id="rId34"/>
    <p:sldId id="769" r:id="rId35"/>
    <p:sldId id="770" r:id="rId36"/>
    <p:sldId id="361" r:id="rId37"/>
    <p:sldId id="771" r:id="rId38"/>
    <p:sldId id="773" r:id="rId39"/>
    <p:sldId id="328" r:id="rId40"/>
    <p:sldId id="772" r:id="rId41"/>
    <p:sldId id="774" r:id="rId42"/>
    <p:sldId id="718" r:id="rId43"/>
    <p:sldId id="775" r:id="rId44"/>
    <p:sldId id="776" r:id="rId45"/>
    <p:sldId id="777" r:id="rId46"/>
    <p:sldId id="778" r:id="rId47"/>
    <p:sldId id="720" r:id="rId48"/>
    <p:sldId id="721" r:id="rId49"/>
    <p:sldId id="725" r:id="rId50"/>
    <p:sldId id="726" r:id="rId51"/>
    <p:sldId id="727" r:id="rId52"/>
    <p:sldId id="728" r:id="rId53"/>
    <p:sldId id="729" r:id="rId54"/>
    <p:sldId id="730" r:id="rId55"/>
    <p:sldId id="731" r:id="rId56"/>
    <p:sldId id="732" r:id="rId57"/>
    <p:sldId id="756" r:id="rId58"/>
    <p:sldId id="755" r:id="rId59"/>
    <p:sldId id="733" r:id="rId60"/>
    <p:sldId id="734" r:id="rId61"/>
    <p:sldId id="736" r:id="rId62"/>
    <p:sldId id="737" r:id="rId63"/>
    <p:sldId id="738" r:id="rId64"/>
    <p:sldId id="739" r:id="rId65"/>
    <p:sldId id="735" r:id="rId66"/>
    <p:sldId id="740" r:id="rId67"/>
    <p:sldId id="741" r:id="rId68"/>
    <p:sldId id="742" r:id="rId69"/>
    <p:sldId id="743" r:id="rId70"/>
    <p:sldId id="744" r:id="rId71"/>
    <p:sldId id="745" r:id="rId72"/>
    <p:sldId id="746" r:id="rId73"/>
    <p:sldId id="747" r:id="rId74"/>
    <p:sldId id="748" r:id="rId75"/>
    <p:sldId id="749" r:id="rId76"/>
    <p:sldId id="750" r:id="rId77"/>
    <p:sldId id="752" r:id="rId78"/>
    <p:sldId id="763" r:id="rId79"/>
    <p:sldId id="762" r:id="rId80"/>
    <p:sldId id="759" r:id="rId81"/>
    <p:sldId id="761" r:id="rId82"/>
    <p:sldId id="760" r:id="rId83"/>
    <p:sldId id="758" r:id="rId84"/>
    <p:sldId id="757" r:id="rId85"/>
    <p:sldId id="753" r:id="rId86"/>
    <p:sldId id="754" r:id="rId87"/>
    <p:sldId id="357" r:id="rId88"/>
    <p:sldId id="358" r:id="rId89"/>
    <p:sldId id="333" r:id="rId90"/>
    <p:sldId id="359" r:id="rId91"/>
    <p:sldId id="334" r:id="rId92"/>
    <p:sldId id="360" r:id="rId93"/>
    <p:sldId id="362" r:id="rId94"/>
    <p:sldId id="329" r:id="rId95"/>
    <p:sldId id="363" r:id="rId96"/>
    <p:sldId id="370" r:id="rId97"/>
    <p:sldId id="377" r:id="rId98"/>
    <p:sldId id="371" r:id="rId99"/>
    <p:sldId id="376" r:id="rId100"/>
    <p:sldId id="372" r:id="rId101"/>
    <p:sldId id="378" r:id="rId102"/>
    <p:sldId id="374" r:id="rId103"/>
    <p:sldId id="380" r:id="rId104"/>
    <p:sldId id="373" r:id="rId105"/>
    <p:sldId id="379" r:id="rId106"/>
    <p:sldId id="375" r:id="rId107"/>
    <p:sldId id="331" r:id="rId108"/>
    <p:sldId id="381" r:id="rId10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D628B-EC3E-4E0C-8809-3442E38E38A6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945DF-EA3C-4BEC-B931-D8348F9A69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874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282BC-40CC-4810-BF8A-E5F93FE61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1AB9D6-6DB2-4A32-8A62-9FD7A46A3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F9B8D7-6C06-4663-B076-5E7AD24A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0FEC70-03A2-41F8-9F2B-676F42D4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EE18F0-57D0-4705-AE4F-E614D475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149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0FC90-571F-4B7D-A039-8E0A6E83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A8FD28-7DAA-46A6-A770-3D39C7AFC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FAEAB-CA3B-4D72-A27E-C737510E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094FAD-162E-47CD-8F6B-738340BB7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8BE475-D464-46CB-9BD6-7693276B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62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3E235C-B5AF-47D8-A449-D7EC074A0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70C403-6657-49A4-9F16-256BC97E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9AE0F9-88D0-4731-B269-C7286300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A863A8-3E16-4378-BB89-44B5A6A1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72B4A8-77E1-4439-9A66-FAD29711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074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4A3B7-0E33-4F16-BED1-3F32572A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611F1B-549D-4973-9053-FE76B2DB2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F67F4D-DB7B-48E8-9CA0-DEA01CEC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4F2705-D2E6-49B6-9A97-913E5B48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003B6-DF47-486B-AC4E-31B0D905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757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0CBE5-24AD-4D6A-8F3D-B5B432D66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4CE083-F634-4A40-85CB-CDE205CDE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FF6D62-24BF-4EE5-A7D1-40A705E2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6101B-F771-4174-9689-DAB9B997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AF5A0B-5B9E-4C71-B101-4A1E4D24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039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1B58E-6E8D-4CBF-97B0-F77A0073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B2003-2870-4238-A557-1CBE57096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29FC80-C725-471A-A25A-3051EBEB3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2C5662-E629-41EF-B2EE-AB369605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B99774-B5CE-4A5A-B4DA-8A5E65B0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B78A96-3D19-4F56-A99F-25A7E9567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00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C9F90-7DC6-4DF6-A21E-7C423F44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FD870F-78A6-41CB-8C87-B1735BF0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149A5E-2975-46E3-84FD-AABDB6DFE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9F3AE5-B395-47ED-B0CD-2B9857724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45ED83-CE6F-455A-B080-54B039629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9F3586-A7A8-46E9-AFE0-39D819BE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E8CD50-DBFD-433A-831C-18AB2CFE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CECCA0-21B5-49F9-A8FA-D0553296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306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32D59-E30A-4F7F-9286-75A51A82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C65282-C521-49BB-BFAB-6DC8CAFF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FC9CE2-7341-4464-8470-4443149A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A4B94E-55C8-4570-982C-E2D6DA72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83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3008DA-7E10-424A-8859-2F9317D6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FBBBC1-0128-42BF-BB51-5E4A250F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E59B2D-F7F6-4731-B128-B16AD3AA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984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FD375-5D6E-41FE-AC64-3CCC333C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F6981F-ABF9-4850-9FB6-CDAEFF5FB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FB8B30-B443-491A-BD80-A68B51646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CE0CFC-1287-4DDF-B83E-1B4A4260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ECA75C-ECA1-4081-8D20-A093C436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D1F958-F487-4E2B-AFD3-F8408EC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463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2E46C-8399-4D04-8887-981C890D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8247D3-BCE3-49DC-AB8A-59A12AF27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7E18A5-0F4A-424E-A3D7-B6C6D2EAB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79B506-70B9-4FEA-B716-7AE9AF99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F97C3F-EFE7-4350-87C0-E753FC94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53460B-C1CC-4C31-871C-B8BE9C16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56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ACE6A2-B5E5-4D00-A1AD-3709C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E825BA-40B2-4BBE-A66B-A81D2EE15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8D062E-D92C-4FBD-93AC-A605E9FC4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5A137-76F8-4713-8E2D-E25B9D605AF3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0E21D2-B392-46DA-96EF-8D15B331F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F3615C-5870-4CFA-839F-D5AFE6CCF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8C598-8BDB-4404-A13D-A9A7042AEE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966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EAFF2F-6925-4B58-8E87-938D7222D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5" t="22912" r="35412" b="29191"/>
          <a:stretch/>
        </p:blipFill>
        <p:spPr>
          <a:xfrm>
            <a:off x="635554" y="1301789"/>
            <a:ext cx="9542525" cy="45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75F48D-4F5E-4AD1-81E8-20F5A8CB7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80" y="682335"/>
            <a:ext cx="10191750" cy="5667375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490383" y="1900521"/>
            <a:ext cx="6309913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Relevancia o significación de una forma o un espacio en virtud de su dimensión, forma o situación relativa a otras formas y espacios de la organización.</a:t>
            </a:r>
          </a:p>
          <a:p>
            <a:pPr algn="just" rtl="0" fontAlgn="base"/>
            <a:endParaRPr lang="es-ES" sz="2000" dirty="0">
              <a:ln w="0"/>
              <a:solidFill>
                <a:srgbClr val="297A83"/>
              </a:solidFill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La jerarquía se refiriere a un elemento que resalta de entre el resto, una anomalía.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Por tamaño.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Por forma o contorno. 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Por situación o ubicación. 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Por color. </a:t>
            </a:r>
          </a:p>
          <a:p>
            <a:pPr marL="1257300" lvl="2" indent="-342900" algn="just" fontAlgn="base"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</a:endParaRPr>
          </a:p>
          <a:p>
            <a:endParaRPr lang="es-ES" sz="2000" b="0" cap="none" spc="0" dirty="0">
              <a:ln w="0"/>
              <a:solidFill>
                <a:srgbClr val="297A83"/>
              </a:solidFill>
            </a:endParaRPr>
          </a:p>
          <a:p>
            <a:endParaRPr lang="es-ES" sz="2000" dirty="0">
              <a:ln w="0"/>
              <a:solidFill>
                <a:srgbClr val="297A83"/>
              </a:solidFill>
            </a:endParaRPr>
          </a:p>
          <a:p>
            <a:endParaRPr lang="es-ES" sz="2000" b="0" cap="none" spc="0" dirty="0">
              <a:ln w="0"/>
              <a:solidFill>
                <a:srgbClr val="297A83"/>
              </a:solidFill>
            </a:endParaRPr>
          </a:p>
          <a:p>
            <a:endParaRPr lang="es-ES" sz="2000" b="0" cap="none" spc="0" dirty="0">
              <a:ln w="0"/>
              <a:solidFill>
                <a:srgbClr val="297A83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780700" y="894167"/>
            <a:ext cx="792988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JERARQUÍA</a:t>
            </a:r>
          </a:p>
          <a:p>
            <a:pPr>
              <a:lnSpc>
                <a:spcPct val="150000"/>
              </a:lnSpc>
            </a:pPr>
            <a:endParaRPr lang="es-ES" sz="32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44AA92-81F9-4B1D-BA8F-33F57E17B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7"/>
          <a:stretch/>
        </p:blipFill>
        <p:spPr>
          <a:xfrm>
            <a:off x="7007714" y="1928414"/>
            <a:ext cx="5197310" cy="381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277356" y="1082057"/>
            <a:ext cx="792988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JERARQUÍA</a:t>
            </a:r>
          </a:p>
          <a:p>
            <a:pPr>
              <a:lnSpc>
                <a:spcPct val="150000"/>
              </a:lnSpc>
            </a:pPr>
            <a:endParaRPr lang="es-ES" sz="32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B142DC-2CAB-49B0-ACA7-14A801AAB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1907"/>
            <a:ext cx="4111252" cy="25442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15029B-384C-4172-AEC7-2455B72EE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04" y="2491907"/>
            <a:ext cx="3969496" cy="25563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A169EE-7BF2-4B88-9259-725DFEE5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252" y="2491907"/>
            <a:ext cx="4111253" cy="25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478857" y="1967061"/>
            <a:ext cx="7188768" cy="44935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Utilización de modelos recurrentes y de sus ritmos resultantes, para organizar una serie de formas o espacios similares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ventanas o aberturas del edificio nos permiten evidenciar varios segmentos que utilizan este principio. Primero los diferentes segmentos de formas </a:t>
            </a:r>
            <a:r>
              <a:rPr lang="es-ES" sz="2000" dirty="0" err="1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resctangulares</a:t>
            </a: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 las fachadas y segundo la repetición de las formas triangulares de forma radial</a:t>
            </a:r>
          </a:p>
          <a:p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970915" y="1205555"/>
            <a:ext cx="792988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RITMO REPETICIÓN </a:t>
            </a:r>
          </a:p>
          <a:p>
            <a:pPr>
              <a:lnSpc>
                <a:spcPct val="150000"/>
              </a:lnSpc>
            </a:pPr>
            <a:endParaRPr lang="es-ES" sz="32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D4E09C-D6E1-4F10-890B-ADC6B3FE2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107" y="1728775"/>
            <a:ext cx="4378893" cy="43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393947" y="364339"/>
            <a:ext cx="792988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RITMO REPETICIÓN </a:t>
            </a:r>
          </a:p>
          <a:p>
            <a:pPr>
              <a:lnSpc>
                <a:spcPct val="150000"/>
              </a:lnSpc>
            </a:pPr>
            <a:endParaRPr lang="es-ES" sz="32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022065-9B60-4440-9DAC-1A575BAC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1" y="1317498"/>
            <a:ext cx="4175376" cy="29813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6F09F7-EA64-4CF0-8D52-910905188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132" y="1317497"/>
            <a:ext cx="4343400" cy="29813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FC163E-03CE-4F06-B721-DB54F8F0A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839" y="4298822"/>
            <a:ext cx="4304645" cy="25811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5957F1-FFEA-4A94-BFD9-CB900C06F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484" y="4276878"/>
            <a:ext cx="3538516" cy="25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739279" y="2071445"/>
            <a:ext cx="7329547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Sirve para reunir, acumular y organizar un modelo de formas y espacios</a:t>
            </a:r>
          </a:p>
          <a:p>
            <a:pPr>
              <a:lnSpc>
                <a:spcPct val="150000"/>
              </a:lnSpc>
            </a:pPr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 entender este principio sirve preguntarnos ¿qué elemento, espacio, volumen, forma... es el más </a:t>
            </a:r>
            <a:r>
              <a:rPr lang="es-ES" sz="2400" dirty="0" err="1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escencial</a:t>
            </a: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manteniendo unidad en toda la composición, el cuál si es quitado derrumbaría o desordenaría el diseño?</a:t>
            </a:r>
          </a:p>
          <a:p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980440" y="1205555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PAUTA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815D5C-ACCA-4A59-99BA-0829082E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36" y="1558446"/>
            <a:ext cx="3804264" cy="49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488070" y="1763226"/>
            <a:ext cx="7329547" cy="52937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Este principio suele ser un poco más complejo de identificar. Pero en este caso notamos como este elementos prismático central une la zona inferior con la superior afilada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línea: cuando se crea una línea común, una línea crea un campo unificador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plano: reúne le elementos bajo se mismo o a su vez actúa de marco o de fondo </a:t>
            </a:r>
          </a:p>
          <a:p>
            <a:pPr lvl="2" fontAlgn="base"/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volumen: congrega los elementos dentro de sus límites o los organiza alrededor de su perímetro</a:t>
            </a:r>
          </a:p>
          <a:p>
            <a:pPr algn="l" rtl="0" fontAlgn="base"/>
            <a:b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 rtl="0" fontAlgn="base"/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608651" y="627307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PAUTA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3FA805-0ED9-4451-BE7E-C567E58A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956" y="878649"/>
            <a:ext cx="3161642" cy="21223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8BBD55-361D-4001-ACE0-F0DFF76A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956" y="4994435"/>
            <a:ext cx="3161642" cy="17107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781678-8AEE-4241-950B-4C777F75C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956" y="3000967"/>
            <a:ext cx="3161642" cy="19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417215" y="1205555"/>
            <a:ext cx="792988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</a:rPr>
              <a:t>Principio por el que una idea arquitectónica puede guardarse, confirmarse y construirse a través de un conjunto de manipulaciones y transformaciones moderadas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400" dirty="0">
              <a:ln w="0"/>
              <a:solidFill>
                <a:srgbClr val="297A83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ln w="0"/>
                <a:solidFill>
                  <a:srgbClr val="297A83"/>
                </a:solidFill>
              </a:rPr>
              <a:t>Este principio se basa en utilizar un modelo existente o base y realizarle cambios. En este caso la forma semicircular en la que comienza la zona apuntada se va haciendo más pequeña hasta llegar a la punta</a:t>
            </a:r>
          </a:p>
          <a:p>
            <a:endParaRPr lang="es-ES" sz="24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809618" y="466933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TRASNFORMACIÓN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A658F4-7291-43D4-9B1A-1A9C5C6B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538" y="1494070"/>
            <a:ext cx="3691462" cy="49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E1CC0D-7209-47C7-92A5-1D41C30D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"/>
          <a:stretch/>
        </p:blipFill>
        <p:spPr>
          <a:xfrm>
            <a:off x="1115366" y="1337127"/>
            <a:ext cx="9576079" cy="479947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DA6F93F-F5C3-4A7F-A2DE-6D61F6F6EA53}"/>
              </a:ext>
            </a:extLst>
          </p:cNvPr>
          <p:cNvSpPr/>
          <p:nvPr/>
        </p:nvSpPr>
        <p:spPr>
          <a:xfrm>
            <a:off x="884255" y="5747657"/>
            <a:ext cx="3416440" cy="78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73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E1CC0D-7209-47C7-92A5-1D41C30D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"/>
          <a:stretch/>
        </p:blipFill>
        <p:spPr>
          <a:xfrm>
            <a:off x="0" y="1811835"/>
            <a:ext cx="6873073" cy="344474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DA6F93F-F5C3-4A7F-A2DE-6D61F6F6EA53}"/>
              </a:ext>
            </a:extLst>
          </p:cNvPr>
          <p:cNvSpPr/>
          <p:nvPr/>
        </p:nvSpPr>
        <p:spPr>
          <a:xfrm>
            <a:off x="-1" y="4973933"/>
            <a:ext cx="2260879" cy="422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7B7ABB-D6E0-4993-8CE9-51FCB6C94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54"/>
          <a:stretch/>
        </p:blipFill>
        <p:spPr>
          <a:xfrm>
            <a:off x="6958492" y="1811835"/>
            <a:ext cx="5235264" cy="344474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E91F0D3-8F5C-417B-8D41-CF162A3D7CD4}"/>
              </a:ext>
            </a:extLst>
          </p:cNvPr>
          <p:cNvSpPr/>
          <p:nvPr/>
        </p:nvSpPr>
        <p:spPr>
          <a:xfrm>
            <a:off x="1" y="1399852"/>
            <a:ext cx="2260878" cy="422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77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ADB3CD-DCDD-4AFF-A129-4EF11AC9B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48" y="1161339"/>
            <a:ext cx="102393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93B323-D1F7-49EA-92C1-ADBC649A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92" y="822785"/>
            <a:ext cx="10753725" cy="5553075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3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368331-B288-4EC5-930D-9E6922E22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67" y="533400"/>
            <a:ext cx="10391775" cy="579120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9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642E12-05A8-4670-B315-8867E5EB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44" y="1397262"/>
            <a:ext cx="4752975" cy="45815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DC005A-1C09-4A19-AF66-6A2ED524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373" y="287350"/>
            <a:ext cx="3538191" cy="64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439A16-4100-45FC-96D4-99986F9D4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73"/>
          <a:stretch/>
        </p:blipFill>
        <p:spPr>
          <a:xfrm>
            <a:off x="0" y="607899"/>
            <a:ext cx="10433662" cy="5567766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1EA025-1348-426F-BF68-A83BD489E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85" y="1161339"/>
            <a:ext cx="101060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5671B0-54F9-454B-AA32-57D6CF604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1214433"/>
            <a:ext cx="100488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A10FF8-8E02-4FED-B12E-3C1D034F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89" y="762000"/>
            <a:ext cx="10153650" cy="533400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8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964D77-B34A-41E3-A4FC-098276C14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05" y="857250"/>
            <a:ext cx="10220325" cy="514350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1B6898-C3DE-495C-82C5-F04B223F6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895350"/>
            <a:ext cx="10372725" cy="506730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2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9319054" y="6136961"/>
            <a:ext cx="2586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sz="2800" b="1" i="0" dirty="0">
                <a:solidFill>
                  <a:srgbClr val="0F0F0F"/>
                </a:solidFill>
                <a:effectLst/>
                <a:latin typeface="YouTube Sans"/>
              </a:rPr>
              <a:t>Wucius Wong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178079D-0888-4357-A0C6-1B87CC195787}"/>
              </a:ext>
            </a:extLst>
          </p:cNvPr>
          <p:cNvSpPr/>
          <p:nvPr/>
        </p:nvSpPr>
        <p:spPr>
          <a:xfrm>
            <a:off x="1041474" y="1577479"/>
            <a:ext cx="11017189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conceptuales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Punto 				Línea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				Volumen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de visuales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   				Medida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Color				Textura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de relación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Relación 				Posición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Espacio 				Gravedad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práctico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Representación 			Significado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Función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1280A8-100E-4608-8EB7-5DF32D17C6B4}"/>
              </a:ext>
            </a:extLst>
          </p:cNvPr>
          <p:cNvSpPr/>
          <p:nvPr/>
        </p:nvSpPr>
        <p:spPr>
          <a:xfrm>
            <a:off x="1041474" y="566598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</a:t>
            </a: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DISEÑO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0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213A99-1EB2-40BF-8774-F4343739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757237"/>
            <a:ext cx="10248900" cy="5343525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0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04503B-E390-4928-B10A-20BE583E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205555"/>
            <a:ext cx="102012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4FD942-1D23-41F5-9C13-9D61A6173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7" y="213960"/>
            <a:ext cx="74009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BC8DA8-02B3-4837-94BE-5A373274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87" y="1120315"/>
            <a:ext cx="10277475" cy="491490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1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BBD28A-DE2E-4E77-AF19-D9FE32447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42" y="581025"/>
            <a:ext cx="9534525" cy="569595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7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C558A8-59BD-494E-ABC2-D2CB1544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181100"/>
            <a:ext cx="100203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EC519B-AEED-44BE-B28A-79E3A49F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362075"/>
            <a:ext cx="102679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D4D6EE-910D-4E39-8A87-59279ABA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12" y="1299810"/>
            <a:ext cx="97155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A76823-A598-4C23-98C5-D4291954B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7" y="1205555"/>
            <a:ext cx="85534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BFA7E6-5A41-4AEA-9F5C-B597FC9C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1" y="723900"/>
            <a:ext cx="81629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AA6D4B-72CC-4E35-AED4-ADF5B27DB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25113" r="34685" b="64733"/>
          <a:stretch/>
        </p:blipFill>
        <p:spPr>
          <a:xfrm>
            <a:off x="540134" y="1152461"/>
            <a:ext cx="8247686" cy="81479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1024534" y="2143356"/>
            <a:ext cx="8714686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SEÑALA UNA POSICIÓN EN EL ESPACIO.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EL ÁREA DE PARTIDA PARA PODER CREAR UNA FIGURA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ESTÁTICO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TIENE DIRECCIÓN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TIENE LONGITUD,  ANCHURA NI PROFUNDIDAD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SIRVE PARA MARCAR 2 EXTREMOS  DE UNA LÍNEA O LA INTERSECCIÓN DE DOS LÍNEAS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PUEDE MARCAR UN CENTRO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PUEDE AYUDAR A ORGANIZAR LOS OBJETOS AL IDENTIFICAR UN CENTRO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EL ELEMENTO MAS PEQUEÑO QUE PODEMOS REPRESENTAR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EXISNTEN PUNTOS GEOMÉTRICOS Y PUNTOS GRÁFICOS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PUNTO GRÁFICO  DIBUJADO EN EL ESPACIO, SIN REGLAS DE DIMENSIÓN, COLOR O 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2CDC91-9CAF-4551-9457-97298E8C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02" y="682335"/>
            <a:ext cx="74390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494665-CB53-4365-9C7D-608A55E97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32" y="1461415"/>
            <a:ext cx="946785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2CF3AE-9190-4B61-8028-4E10683A6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60" y="1038225"/>
            <a:ext cx="3533775" cy="4781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4A296F-CB87-4712-90D8-62BBACDAE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300" y="1276350"/>
            <a:ext cx="39433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2D1A45-2F81-4C1C-A8C9-7E585237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49" y="1161339"/>
            <a:ext cx="102679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2D1A45-2F81-4C1C-A8C9-7E585237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933450"/>
            <a:ext cx="10267950" cy="4991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87AFC5-20D3-4003-964C-1DEFDD7EF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7" y="733425"/>
            <a:ext cx="1029652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CBC7DB-368D-4FB2-B6FB-5ED9FCBC8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260"/>
            <a:ext cx="82105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44A314-E500-4953-87FE-5D461B1C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7" y="734836"/>
            <a:ext cx="8575238" cy="55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0AC850-80EE-4556-B298-272DEC479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75" y="992062"/>
            <a:ext cx="3286125" cy="50863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72FE7F-2F6F-4691-AEA4-8B440DCB7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214" y="1544899"/>
            <a:ext cx="4191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" descr="20+ ideas de Collage Arquitectura | arquitectura, collage de arquitectura,  dibujo arquitectonico">
            <a:extLst>
              <a:ext uri="{FF2B5EF4-FFF2-40B4-BE49-F238E27FC236}">
                <a16:creationId xmlns:a16="http://schemas.microsoft.com/office/drawing/2014/main" id="{A66FB518-F6E4-48C3-A1CA-3992010E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8" y="37954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9 ideas de Collage en 2025 | collage de arquitectura, arquitectura,  diagramas de arquitectura">
            <a:extLst>
              <a:ext uri="{FF2B5EF4-FFF2-40B4-BE49-F238E27FC236}">
                <a16:creationId xmlns:a16="http://schemas.microsoft.com/office/drawing/2014/main" id="{91F9FC49-A861-4154-83F1-793DA26D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55" y="1494926"/>
            <a:ext cx="5243004" cy="52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D33192-C9D5-41E7-AB58-3A672394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49" y="205867"/>
            <a:ext cx="7944637" cy="60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A0CF89-9690-45C2-AA4C-82D5774A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9" y="1023643"/>
            <a:ext cx="8083259" cy="42635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DCED050-BF14-4BF6-A5FC-DF17787B90C1}"/>
              </a:ext>
            </a:extLst>
          </p:cNvPr>
          <p:cNvSpPr/>
          <p:nvPr/>
        </p:nvSpPr>
        <p:spPr>
          <a:xfrm>
            <a:off x="1003178" y="2394106"/>
            <a:ext cx="1062935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LA PROLONGACIÓN O DESPLAZAMIENTO DE UN PUNTO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TIENE LONGITUD PERO CARECE DE ANCHURA Y PROFUNDIDAD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TENEMOS DOS TIPOS DE LÍNEA, GEOMÉTRICAS Y GRÁFICO PLÁSTICAS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EXISTEN DIFERENTES TIPOS DE LÍNEA, HORIZONTAL, VERTICAL, CURVA, QUEBRADA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SIRVE PARA ASOCIAR, SOPORTAR, RODEA, CORTA, UNE, DA FORMA A PLANOS Y CONFIGURA Y ARTICULA SUPERFICIES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PUEDE TENER DIFERENTE ESPESOR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EXISTEN DIFERENTES TIPOS DE LÍNEA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3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12C37A-EC4D-4781-B336-31BEFB54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37" y="495300"/>
            <a:ext cx="80867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Imagen de Story Pin">
            <a:extLst>
              <a:ext uri="{FF2B5EF4-FFF2-40B4-BE49-F238E27FC236}">
                <a16:creationId xmlns:a16="http://schemas.microsoft.com/office/drawing/2014/main" id="{4B772799-5929-4797-A3DE-137ADF629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9" y="439324"/>
            <a:ext cx="3364769" cy="597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E52EC6B-4C95-46E9-98E8-F4127075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84" y="432666"/>
            <a:ext cx="3366523" cy="58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de Story Pin">
            <a:extLst>
              <a:ext uri="{FF2B5EF4-FFF2-40B4-BE49-F238E27FC236}">
                <a16:creationId xmlns:a16="http://schemas.microsoft.com/office/drawing/2014/main" id="{A92355F3-8091-4FF4-994B-F411A8B5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69" y="1284033"/>
            <a:ext cx="4834631" cy="483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651707" y="3010263"/>
            <a:ext cx="5651905" cy="8374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ESCALA Y PROPORCIÓN </a:t>
            </a: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04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61853" y="259914"/>
            <a:ext cx="5651905" cy="8374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Ejercicio en parejas </a:t>
            </a: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03C0FB4-C686-4910-9D5E-0E8EDD335146}"/>
              </a:ext>
            </a:extLst>
          </p:cNvPr>
          <p:cNvSpPr/>
          <p:nvPr/>
        </p:nvSpPr>
        <p:spPr>
          <a:xfrm>
            <a:off x="587996" y="1337127"/>
            <a:ext cx="11016008" cy="5122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Identificar una ciudad</a:t>
            </a:r>
            <a:endParaRPr lang="es-ES" sz="2000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 y analizar su catedral como elemento arquitectónico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Identificar el año de construcción y el arquitecto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Identificar los materiales </a:t>
            </a:r>
            <a:endParaRPr lang="es-ES" sz="2000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Identificar  su estilo arquitectónico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Revisar una  perspectiva que mas les llame la atención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Investigar y contar con plantas, fachado frontal y fachada lateral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 representación con punto línea plano y volumen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Realizar el análisis de escala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Realizar el análisis de proporción 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Elaborar las láminas de presentación gráfica con los  conceptos aprendidos del libro de CHING </a:t>
            </a:r>
            <a:endParaRPr lang="es-ES" sz="20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20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61853" y="259914"/>
            <a:ext cx="5651905" cy="8374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Ejercicio en parejas </a:t>
            </a: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D0019FF-DE72-4DBB-8D70-EDD0E59EA8FF}"/>
              </a:ext>
            </a:extLst>
          </p:cNvPr>
          <p:cNvSpPr/>
          <p:nvPr/>
        </p:nvSpPr>
        <p:spPr>
          <a:xfrm>
            <a:off x="1127464" y="1928414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AFEEA3D-2F8A-479D-80F7-ED7FEADB3C7F}"/>
              </a:ext>
            </a:extLst>
          </p:cNvPr>
          <p:cNvSpPr/>
          <p:nvPr/>
        </p:nvSpPr>
        <p:spPr>
          <a:xfrm>
            <a:off x="4318986" y="1928414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D687C0F-B0B1-4A1F-9CC8-77024C095110}"/>
              </a:ext>
            </a:extLst>
          </p:cNvPr>
          <p:cNvSpPr/>
          <p:nvPr/>
        </p:nvSpPr>
        <p:spPr>
          <a:xfrm>
            <a:off x="7466119" y="1928414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1CBD870-29E1-42A2-9F55-AF7C3378B8F1}"/>
              </a:ext>
            </a:extLst>
          </p:cNvPr>
          <p:cNvSpPr/>
          <p:nvPr/>
        </p:nvSpPr>
        <p:spPr>
          <a:xfrm>
            <a:off x="1127464" y="4092345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0854BBF-A0E4-4B02-A536-DE2BEA21EB8B}"/>
              </a:ext>
            </a:extLst>
          </p:cNvPr>
          <p:cNvSpPr/>
          <p:nvPr/>
        </p:nvSpPr>
        <p:spPr>
          <a:xfrm>
            <a:off x="4318986" y="4092345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C72F7B5-86F2-4C9D-9352-A405114C194E}"/>
              </a:ext>
            </a:extLst>
          </p:cNvPr>
          <p:cNvSpPr/>
          <p:nvPr/>
        </p:nvSpPr>
        <p:spPr>
          <a:xfrm>
            <a:off x="7510508" y="4090126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E0735B-9633-4050-9239-4FC42263B2BC}"/>
              </a:ext>
            </a:extLst>
          </p:cNvPr>
          <p:cNvSpPr/>
          <p:nvPr/>
        </p:nvSpPr>
        <p:spPr>
          <a:xfrm>
            <a:off x="1444278" y="2475511"/>
            <a:ext cx="2260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PERSPECTIVA </a:t>
            </a:r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</a:p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INFORMACIÓN GENERAL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F4C6422-F2BF-4EAE-BF4B-D6E47267AB35}"/>
              </a:ext>
            </a:extLst>
          </p:cNvPr>
          <p:cNvSpPr/>
          <p:nvPr/>
        </p:nvSpPr>
        <p:spPr>
          <a:xfrm>
            <a:off x="4715536" y="2475511"/>
            <a:ext cx="21010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FACHADA O LATERAL </a:t>
            </a:r>
          </a:p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TÉCNICA PUNTILLISMO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6E177C2-FBBB-4653-B4EE-DAD7B55845C1}"/>
              </a:ext>
            </a:extLst>
          </p:cNvPr>
          <p:cNvSpPr/>
          <p:nvPr/>
        </p:nvSpPr>
        <p:spPr>
          <a:xfrm>
            <a:off x="7974766" y="2475510"/>
            <a:ext cx="19656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FACHADA O LATERAL </a:t>
            </a:r>
          </a:p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TÉCNICA LÍNEAS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858E9E8-D7B0-412B-ADB2-D991123BD54D}"/>
              </a:ext>
            </a:extLst>
          </p:cNvPr>
          <p:cNvSpPr/>
          <p:nvPr/>
        </p:nvSpPr>
        <p:spPr>
          <a:xfrm>
            <a:off x="1622793" y="4579363"/>
            <a:ext cx="19656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FACHADA O LATERAL </a:t>
            </a:r>
          </a:p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TÉCNICA PLANOS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07F3409-1D4B-4DDE-A6A1-9FF5BD0B4DFB}"/>
              </a:ext>
            </a:extLst>
          </p:cNvPr>
          <p:cNvSpPr/>
          <p:nvPr/>
        </p:nvSpPr>
        <p:spPr>
          <a:xfrm>
            <a:off x="4757759" y="4579363"/>
            <a:ext cx="20165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FACHADA O LATERAL </a:t>
            </a:r>
          </a:p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TÉCNICA VOLÚMENES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A32EC0F-6728-4BB6-BB08-7E49746FA02D}"/>
              </a:ext>
            </a:extLst>
          </p:cNvPr>
          <p:cNvSpPr/>
          <p:nvPr/>
        </p:nvSpPr>
        <p:spPr>
          <a:xfrm>
            <a:off x="7803725" y="4702473"/>
            <a:ext cx="23076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ANÁLISIS PROPORCIONES</a:t>
            </a:r>
          </a:p>
        </p:txBody>
      </p:sp>
    </p:spTree>
    <p:extLst>
      <p:ext uri="{BB962C8B-B14F-4D97-AF65-F5344CB8AC3E}">
        <p14:creationId xmlns:p14="http://schemas.microsoft.com/office/powerpoint/2010/main" val="27739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61853" y="259914"/>
            <a:ext cx="5651905" cy="8374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Ejercicio en parejas </a:t>
            </a: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D0019FF-DE72-4DBB-8D70-EDD0E59EA8FF}"/>
              </a:ext>
            </a:extLst>
          </p:cNvPr>
          <p:cNvSpPr/>
          <p:nvPr/>
        </p:nvSpPr>
        <p:spPr>
          <a:xfrm>
            <a:off x="1127464" y="1928414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AFEEA3D-2F8A-479D-80F7-ED7FEADB3C7F}"/>
              </a:ext>
            </a:extLst>
          </p:cNvPr>
          <p:cNvSpPr/>
          <p:nvPr/>
        </p:nvSpPr>
        <p:spPr>
          <a:xfrm>
            <a:off x="4318986" y="1928414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D687C0F-B0B1-4A1F-9CC8-77024C095110}"/>
              </a:ext>
            </a:extLst>
          </p:cNvPr>
          <p:cNvSpPr/>
          <p:nvPr/>
        </p:nvSpPr>
        <p:spPr>
          <a:xfrm>
            <a:off x="7466119" y="1928414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1CBD870-29E1-42A2-9F55-AF7C3378B8F1}"/>
              </a:ext>
            </a:extLst>
          </p:cNvPr>
          <p:cNvSpPr/>
          <p:nvPr/>
        </p:nvSpPr>
        <p:spPr>
          <a:xfrm>
            <a:off x="1127464" y="4131066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0854BBF-A0E4-4B02-A536-DE2BEA21EB8B}"/>
              </a:ext>
            </a:extLst>
          </p:cNvPr>
          <p:cNvSpPr/>
          <p:nvPr/>
        </p:nvSpPr>
        <p:spPr>
          <a:xfrm>
            <a:off x="4318986" y="4092345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C72F7B5-86F2-4C9D-9352-A405114C194E}"/>
              </a:ext>
            </a:extLst>
          </p:cNvPr>
          <p:cNvSpPr/>
          <p:nvPr/>
        </p:nvSpPr>
        <p:spPr>
          <a:xfrm>
            <a:off x="7510508" y="4090126"/>
            <a:ext cx="2894120" cy="1819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A32EC0F-6728-4BB6-BB08-7E49746FA02D}"/>
              </a:ext>
            </a:extLst>
          </p:cNvPr>
          <p:cNvSpPr/>
          <p:nvPr/>
        </p:nvSpPr>
        <p:spPr>
          <a:xfrm>
            <a:off x="7803725" y="4702473"/>
            <a:ext cx="23076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ANÁLISIS PROPORCIONES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D61343F-432F-4663-A01F-2D1F436B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487" y="1980190"/>
            <a:ext cx="1350348" cy="1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cnica puntillismo">
            <a:extLst>
              <a:ext uri="{FF2B5EF4-FFF2-40B4-BE49-F238E27FC236}">
                <a16:creationId xmlns:a16="http://schemas.microsoft.com/office/drawing/2014/main" id="{4AC936DF-2968-4B71-B05E-4ABB69EA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34" y="2011457"/>
            <a:ext cx="1240377" cy="16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9886FE4-6D19-4AB9-A73F-F2857F22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57" y="2011457"/>
            <a:ext cx="953190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0BD1014-F33D-417E-AD28-B9BAE6813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87" y="2013035"/>
            <a:ext cx="2314286" cy="17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BC85AFD-22AF-4B45-8999-1E20A3FE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08" y="2049187"/>
            <a:ext cx="1435920" cy="15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n de Story Pin">
            <a:extLst>
              <a:ext uri="{FF2B5EF4-FFF2-40B4-BE49-F238E27FC236}">
                <a16:creationId xmlns:a16="http://schemas.microsoft.com/office/drawing/2014/main" id="{76BD0496-0AF5-4260-982D-C63C4F4A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34" y="4320103"/>
            <a:ext cx="1423535" cy="14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0AAAA0F6-A747-418B-9559-C3D783DE5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0" y="4338416"/>
            <a:ext cx="1191186" cy="1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0F984022-89CD-4B64-B487-007AF0CB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51" y="4279162"/>
            <a:ext cx="1304708" cy="16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48862F0D-2F7E-4940-B0E1-728EAEB3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39" y="4279161"/>
            <a:ext cx="1108643" cy="15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EBC85AFD-22AF-4B45-8999-1E20A3FE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07" y="259913"/>
            <a:ext cx="5875984" cy="63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5BF7F2-476E-4E05-8E81-697BADFB7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1346490"/>
            <a:ext cx="105822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E6AECE-926F-4E5C-8071-882823615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504950"/>
            <a:ext cx="104203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8DAD24-D2E2-43BC-A0E8-A8A4A35D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" y="1152461"/>
            <a:ext cx="107442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11A5119-7F7B-4764-BEED-1D136A2AD799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F012AE-59FB-4A35-8DAB-FA4EBD5BF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81"/>
          <a:stretch/>
        </p:blipFill>
        <p:spPr>
          <a:xfrm>
            <a:off x="513269" y="1309717"/>
            <a:ext cx="8363788" cy="61436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D811672-EA82-48DA-A3AF-67879A1AA3EB}"/>
              </a:ext>
            </a:extLst>
          </p:cNvPr>
          <p:cNvSpPr/>
          <p:nvPr/>
        </p:nvSpPr>
        <p:spPr>
          <a:xfrm>
            <a:off x="3646289" y="4141830"/>
            <a:ext cx="72569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2DE9A46-91F9-4CD5-BB7F-AE987666F27E}"/>
              </a:ext>
            </a:extLst>
          </p:cNvPr>
          <p:cNvSpPr/>
          <p:nvPr/>
        </p:nvSpPr>
        <p:spPr>
          <a:xfrm>
            <a:off x="1198485" y="2473274"/>
            <a:ext cx="10520473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LA PROLONGACIÓN DE LÍNEAS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UNA SUPERFICIE BIDIMENSIONAL, POSEE LONGITUD Y ANCHO , LO QUE PERMITE TENER UNA SUPERFICIE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 DELIMITA SU FORMA CON UN CONTORNO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UNA PORCIÓN DE SUPERFICIE DELIMITADA POR UNA LÍNEA CERRADA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PUEDEN SER GEOMÉTRICAS Y  ORGÁNICAS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DEFINE TRIDIMENSIONALMENTE VOLÚMENES DE FORMA Y ESPACIO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CADA PLANO TIENE DIFERENTES PROPIEDADES, TAMAÑO,  COLOR FORMA Y TEXTURA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DEFINEN LAS CUALIDADES DEL ESPACIO QUE ENCIERRA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PUEDE IDENTIFICAR UN `PLANO SUPERIOR, PLANOS LATERALES, PLANOS BASE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9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75CE67-FE4A-458F-AB76-97A34834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654602"/>
            <a:ext cx="110775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D93B48-435D-4847-813E-16C2EDC65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1143000"/>
            <a:ext cx="101536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4CA83B-BCEC-4631-A970-DEB67589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813907"/>
            <a:ext cx="110299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7863-DD40-4F2B-A23A-14002866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7" y="813907"/>
            <a:ext cx="106013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4B6D0A-1A40-40D3-B0E2-78DE8EE20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78" y="1337127"/>
            <a:ext cx="87249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B951B1-041D-4A29-B6EA-0FDE413C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7" y="682335"/>
            <a:ext cx="10484168" cy="60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9B7D1D-0B7C-4383-AC79-A42B7F6F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" y="762762"/>
            <a:ext cx="108966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70A72A-7324-4146-B20C-03AC272B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7" y="37954"/>
            <a:ext cx="403361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63F56D-214A-4C5A-9C57-6236BB29F428}"/>
              </a:ext>
            </a:extLst>
          </p:cNvPr>
          <p:cNvSpPr txBox="1"/>
          <p:nvPr/>
        </p:nvSpPr>
        <p:spPr>
          <a:xfrm>
            <a:off x="5660136" y="1143000"/>
            <a:ext cx="501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DÓRICO</a:t>
            </a:r>
            <a:endParaRPr lang="es-EC" sz="4400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B58BA9-20C7-4720-94BA-F17C06C676AF}"/>
              </a:ext>
            </a:extLst>
          </p:cNvPr>
          <p:cNvSpPr txBox="1"/>
          <p:nvPr/>
        </p:nvSpPr>
        <p:spPr>
          <a:xfrm>
            <a:off x="5660136" y="2959608"/>
            <a:ext cx="501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JÓNICO</a:t>
            </a:r>
            <a:endParaRPr lang="es-EC" sz="4400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F8B188-903A-44D4-ACA0-0981D90C2651}"/>
              </a:ext>
            </a:extLst>
          </p:cNvPr>
          <p:cNvSpPr txBox="1"/>
          <p:nvPr/>
        </p:nvSpPr>
        <p:spPr>
          <a:xfrm>
            <a:off x="5638070" y="5178552"/>
            <a:ext cx="501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CORINTIO</a:t>
            </a:r>
            <a:endParaRPr lang="es-EC" sz="4400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B56316-72F1-450E-B79A-48E2D9553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96"/>
          <a:stretch/>
        </p:blipFill>
        <p:spPr>
          <a:xfrm>
            <a:off x="1091565" y="1089495"/>
            <a:ext cx="9670923" cy="543552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B49D452-6FEF-40F4-8895-6D0C16B8D9DF}"/>
              </a:ext>
            </a:extLst>
          </p:cNvPr>
          <p:cNvSpPr/>
          <p:nvPr/>
        </p:nvSpPr>
        <p:spPr>
          <a:xfrm>
            <a:off x="473042" y="878650"/>
            <a:ext cx="10661904" cy="5714174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16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B0AD84E-060C-45AC-93D5-66BF29756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61" y="805882"/>
            <a:ext cx="10382471" cy="59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98F9E7-9A6D-428C-9920-7AED0214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57"/>
          <a:stretch/>
        </p:blipFill>
        <p:spPr>
          <a:xfrm>
            <a:off x="307059" y="992062"/>
            <a:ext cx="8355032" cy="104980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178079D-0888-4357-A0C6-1B87CC195787}"/>
              </a:ext>
            </a:extLst>
          </p:cNvPr>
          <p:cNvSpPr/>
          <p:nvPr/>
        </p:nvSpPr>
        <p:spPr>
          <a:xfrm>
            <a:off x="870011" y="2397948"/>
            <a:ext cx="11017189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PROLONGACIÓN DE UN PLANO EN UNA DIRECCIÓN DIFERENTE A LA QUE TIENE, CONVIRTIENDOSE EN UN VOLUMEN TRIDIMENSIONAL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POSEE LOGITUD, ANCHURA Y PROFUNDIDAD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PUNTOS  QUE SON LOS VÉRTICES QUE ES DONDE SE UNEN VARIOS PLANOS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ESTÁ CONFORMADO POR LÍNEAS QUE SON LAS ARISTAS DONDE SE CORTAN LOS DIFERENTES PLANOS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ESTÁ CONFORMADO POR PLANOS QUE SON LA SUPERFICIES  QUE SON LOS LÍMITES Y MÁRGENES DEL VOLUMEN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FORMA ES UNA DE LAS CARACTERÍSTICAS PRIMARIAS PARA IDENTIFICAR UN VOLUMEN, PUEDEN SER CÚBICAS, CILÍNDRICAS, ESFÉRICAS, EN FORMA DE CONO, ENTRE OTRAS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PUEDEN SER SÓLIDOS O VACÍOS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B52B421-82F2-40D7-8857-158BE84C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41" y="985977"/>
            <a:ext cx="9689783" cy="54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0B4B46-6E4E-48EE-9813-A1052A931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01" y="986861"/>
            <a:ext cx="9962198" cy="5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CBC863F-2FF4-4113-9F32-1048915F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42" y="878649"/>
            <a:ext cx="106299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9DF1C7-6666-496D-A8AA-CF6297B6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39" y="976761"/>
            <a:ext cx="9247030" cy="567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9E76667-1B26-404B-B484-59713FBC0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73" y="878649"/>
            <a:ext cx="99631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2DD57C-8B78-4188-804F-27B556B8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183" y="943024"/>
            <a:ext cx="9440799" cy="55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CB6F37-B5B4-4386-B053-9E5C76FE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" y="878649"/>
            <a:ext cx="106965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1F7D758-6220-4B73-A319-BA491AB2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25" y="878649"/>
            <a:ext cx="9677972" cy="57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B23573-32DF-432C-B217-2E343622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0" y="996413"/>
            <a:ext cx="9967722" cy="55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66D419-02DB-4C23-B77F-DB775385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38" y="980984"/>
            <a:ext cx="9882378" cy="56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20B2C72-E540-49EB-8724-976FFADB0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82" y="822785"/>
            <a:ext cx="10220325" cy="577215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7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A2C8FC-9077-4212-99AD-751BA86B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05" y="878649"/>
            <a:ext cx="9919907" cy="56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717F92-1DB1-4DD8-AAB3-3FE4201C6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147" y="1002642"/>
            <a:ext cx="9581198" cy="5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818574-D632-4699-962F-709FAE56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767" y="960747"/>
            <a:ext cx="9647873" cy="55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362DE53-404F-4213-AD46-9CB112548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23" y="958210"/>
            <a:ext cx="10138982" cy="56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2CAE99-69FA-40D3-B533-77366CA6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38" y="805497"/>
            <a:ext cx="10115710" cy="579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4F276F-6FE0-4E0C-98C5-3E170ECA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03" y="878649"/>
            <a:ext cx="10174605" cy="58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43EA46-B7C2-4AC8-B3D6-CF4A9438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3" y="878649"/>
            <a:ext cx="10002584" cy="57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38587C-5E04-4A24-991C-861BD094C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" y="750379"/>
            <a:ext cx="9271431" cy="57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30A7F7-C052-4C00-9725-7CE5D545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02" y="806005"/>
            <a:ext cx="8458010" cy="49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CB0D447-85E3-4ECC-BB0E-1B959A50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74" y="798004"/>
            <a:ext cx="7441502" cy="52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A52129-9782-4749-B686-3CD76644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529765"/>
            <a:ext cx="10287000" cy="550545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7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5A7719-8007-40A0-B918-22049F93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2" y="333946"/>
            <a:ext cx="4747832" cy="57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A842A7-2A47-45D9-A3FC-CA657ADDD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2" y="458301"/>
            <a:ext cx="8853838" cy="56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C5ACC0-2F9D-4F32-A043-AD10C8A99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7"/>
          <a:stretch/>
        </p:blipFill>
        <p:spPr>
          <a:xfrm>
            <a:off x="473042" y="814641"/>
            <a:ext cx="9573551" cy="54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4D12C4-31A5-4581-B672-9F14E83C4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51141"/>
            <a:ext cx="6096000" cy="519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726A08-93BC-4A08-9BED-AFB618B7E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088" y="4543739"/>
            <a:ext cx="5391912" cy="13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31ED49-8958-4ED4-A027-F801176C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1" y="885825"/>
            <a:ext cx="5953125" cy="5086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8758C-F3B5-44F1-8831-61F94448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66" y="4346234"/>
            <a:ext cx="6409754" cy="17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E7EDF5E-DC3E-4811-8906-4778BE33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31" y="428053"/>
            <a:ext cx="7113461" cy="62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A8D0E9-B380-4E25-8239-7C304A83F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0" y="557022"/>
            <a:ext cx="7928173" cy="60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1777630" y="1337127"/>
            <a:ext cx="8014439" cy="51771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VISUALES</a:t>
            </a:r>
          </a:p>
          <a:p>
            <a:pPr algn="ctr"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cuando se crea un objeto empleamos una línea visible para representar una línea conceptual por  medio de forma.</a:t>
            </a:r>
          </a:p>
          <a:p>
            <a:pPr algn="ctr">
              <a:lnSpc>
                <a:spcPct val="150000"/>
              </a:lnSpc>
            </a:pPr>
            <a:endParaRPr lang="es-ES" sz="3600" b="1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s-ES" sz="36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</a:t>
            </a:r>
            <a:endParaRPr lang="es-ES" sz="3600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ENCUENTRA EN </a:t>
            </a:r>
            <a:r>
              <a:rPr lang="es-ES" sz="20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TODO </a:t>
            </a: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 QUE PUEDE SER VISTO, Y ES LA QUE NOS PERMITE  UNA IDENTIFICACIÓN PRINCIPAL EN NUESTRA PERCEPCIÓN </a:t>
            </a:r>
            <a:endParaRPr lang="es-ES" sz="20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1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294299F-0E10-4E0F-BD0B-B018C2F63F70}"/>
              </a:ext>
            </a:extLst>
          </p:cNvPr>
          <p:cNvSpPr txBox="1"/>
          <p:nvPr/>
        </p:nvSpPr>
        <p:spPr>
          <a:xfrm>
            <a:off x="5661453" y="6178581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CLASIFICACIÓN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973411" y="878649"/>
            <a:ext cx="8714686" cy="5878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CLASIFICACIÓN DE LA FORMA</a:t>
            </a:r>
          </a:p>
          <a:p>
            <a:pPr>
              <a:lnSpc>
                <a:spcPct val="150000"/>
              </a:lnSpc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SIMPLE  					COMPLEJA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CERRADA Y ABIERTA				POSITIVA Y NEGATIVA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BIDIMENSIONAL 					TRIDIMENSIONAL</a:t>
            </a:r>
          </a:p>
          <a:p>
            <a:pPr>
              <a:lnSpc>
                <a:spcPct val="150000"/>
              </a:lnSpc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949E27-E7A6-4A96-8A34-F449C5B3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97" y="1782340"/>
            <a:ext cx="1467714" cy="11741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7951D9-7632-40B0-AEE7-028C706C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532" y="4627486"/>
            <a:ext cx="1024565" cy="9835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C0E14D1-DD8C-4E2F-9A98-4C1A4CD3F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742" y="2031135"/>
            <a:ext cx="1375639" cy="91196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6B647F7-DDD0-41CF-B5CD-32CE2F54B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411" y="3475158"/>
            <a:ext cx="1779765" cy="85050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1B51C65-3E2D-43DE-9A99-F00B3F78A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032" y="4892721"/>
            <a:ext cx="899833" cy="78898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C9840D2-024F-4272-8C9D-953DF7F82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648" y="3563025"/>
            <a:ext cx="1783291" cy="9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795857" y="772594"/>
            <a:ext cx="8714686" cy="69557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CONTORNO : 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Es el que delimita una figura ye identifica su forma</a:t>
            </a:r>
          </a:p>
          <a:p>
            <a:pPr>
              <a:lnSpc>
                <a:spcPct val="150000"/>
              </a:lnSpc>
            </a:pPr>
            <a:endParaRPr lang="es-ES" sz="2000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TAMAÑO O MEDIDA:</a:t>
            </a: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tamaño va a ayudar a proporcionar su escala, dimensión o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medida</a:t>
            </a:r>
          </a:p>
          <a:p>
            <a:pPr>
              <a:lnSpc>
                <a:spcPct val="150000"/>
              </a:lnSpc>
            </a:pPr>
            <a:endParaRPr lang="es-ES" sz="2000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COLOR: </a:t>
            </a: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va a dar matiz, intensidad, iluminación u oscuridad </a:t>
            </a: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endParaRPr lang="es-ES" sz="2000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TEXTURA: 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Característica superficial y táctil de la forma</a:t>
            </a:r>
          </a:p>
          <a:p>
            <a:pPr>
              <a:lnSpc>
                <a:spcPct val="150000"/>
              </a:lnSpc>
            </a:pP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E55CC2-1D2F-408F-AC2F-40D62375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654" y="1273892"/>
            <a:ext cx="3286125" cy="10953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D29EFA2-1162-4FEB-950F-DEE2C5A6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654" y="2567449"/>
            <a:ext cx="3248025" cy="11144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B96A36-3AC2-479D-8073-3738E2681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87" y="3919283"/>
            <a:ext cx="3438525" cy="10763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7C441B-1FFB-4C40-BE74-0E8FF9D59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4438" y="5269420"/>
            <a:ext cx="3356231" cy="11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EBBFC9-8935-4B76-AA8D-F94508FC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18" y="788520"/>
            <a:ext cx="9782175" cy="5143500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7E8B3F-D5D7-434E-BFC5-F0B947ED12A5}"/>
              </a:ext>
            </a:extLst>
          </p:cNvPr>
          <p:cNvSpPr txBox="1"/>
          <p:nvPr/>
        </p:nvSpPr>
        <p:spPr>
          <a:xfrm>
            <a:off x="6220746" y="6214710"/>
            <a:ext cx="631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PRIMARIOS DE LA FORMA</a:t>
            </a:r>
            <a:endParaRPr lang="es-ES" sz="2800" b="0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2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270047" y="2854815"/>
            <a:ext cx="5651905" cy="8374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DE RELACIÓN</a:t>
            </a: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1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651918" y="458301"/>
            <a:ext cx="8714686" cy="67249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es-ES" sz="16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POSICIÓN: </a:t>
            </a:r>
          </a:p>
          <a:p>
            <a:pPr>
              <a:lnSpc>
                <a:spcPct val="150000"/>
              </a:lnSpc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Localización de la forma de acuerdo a  su entorno o la estructura del diseño</a:t>
            </a:r>
          </a:p>
          <a:p>
            <a:pPr>
              <a:lnSpc>
                <a:spcPct val="150000"/>
              </a:lnSpc>
            </a:pPr>
            <a:endParaRPr lang="es-ES" b="1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ORIENTACIÓN O RELACIÓN :</a:t>
            </a: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dirección de acuerdo al plano en el que se encuentra colocado </a:t>
            </a:r>
          </a:p>
          <a:p>
            <a:pPr>
              <a:lnSpc>
                <a:spcPct val="150000"/>
              </a:lnSpc>
            </a:pP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INERCIA</a:t>
            </a: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VISUAL  O GRAVEDAD</a:t>
            </a: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la estabilidad visual que tiene la forma en su geometría, identifica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 gravedad o correspondencia en relación al plano</a:t>
            </a:r>
          </a:p>
          <a:p>
            <a:pPr>
              <a:lnSpc>
                <a:spcPct val="150000"/>
              </a:lnSpc>
            </a:pPr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ESPACIO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 forma ocupa un espacio, este puede estar ocupado o </a:t>
            </a:r>
            <a:r>
              <a:rPr lang="es-ES" sz="2000" dirty="0" err="1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vacio</a:t>
            </a: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16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</a:t>
            </a: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9EDEE16-ECAD-4BBC-80F5-4C260D990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207" y="1551287"/>
            <a:ext cx="2809875" cy="9429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0D7C54-53BE-410D-995A-F7312D1AE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532" y="2895603"/>
            <a:ext cx="2876550" cy="92392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030B670-195E-40FC-94DB-BD646C841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707" y="4325501"/>
            <a:ext cx="2857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011627" y="3010263"/>
            <a:ext cx="5651905" cy="8374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PRÁCTICOS</a:t>
            </a:r>
            <a:endParaRPr lang="es-ES" sz="3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5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953807" y="657221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PRINCIPIOS ORDENADORES  DE LA FORMA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D2FEE8-2D45-4731-B874-07B9BD94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90" y="1611613"/>
            <a:ext cx="9096020" cy="48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1488710" y="2443234"/>
            <a:ext cx="8714686" cy="49090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SIMETRÍA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JERARQUÍA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PAUTA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RITMO REPETICIÓN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TRASNFORMACIÓN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980440" y="1205555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PRINCIPIOS ORDENADORES  DE LA FORMA</a:t>
            </a:r>
          </a:p>
        </p:txBody>
      </p:sp>
    </p:spTree>
    <p:extLst>
      <p:ext uri="{BB962C8B-B14F-4D97-AF65-F5344CB8AC3E}">
        <p14:creationId xmlns:p14="http://schemas.microsoft.com/office/powerpoint/2010/main" val="28952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1106971" y="2478745"/>
            <a:ext cx="8714686" cy="49090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SIMETRÍA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JERARQUÍA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PAUTA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RITMO - REPETICIÓN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TRASNFORMACIÓN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873908" y="758376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PRINCIPIOS ORDENADORES  DE LA FORMA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4458C1-D3FD-47F1-9741-30983894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135" y="1928414"/>
            <a:ext cx="6855944" cy="44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701640" y="1620527"/>
            <a:ext cx="659580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Línea definida por dos puntos en el espacio, en torno a la cual cabe disponer formas y espacios</a:t>
            </a:r>
          </a:p>
          <a:p>
            <a:endParaRPr lang="es-ES" sz="200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una línea (recta, curva, poligonal, en espiral, undulada o mixta) con la suficiente fuerza y jerarquía para destacar en la composición. La reconocerás ya que posee longitud y dirección. La misma puede ser determinada por llenos, vacíos o una mezcla de ambos.</a:t>
            </a:r>
          </a:p>
          <a:p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861438" y="555364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9E8940-831A-4A32-BBDF-B04B4769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84" y="1467654"/>
            <a:ext cx="2650448" cy="45764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E19675-8F6B-4CEB-9BB1-E676A21DC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59" y="4731763"/>
            <a:ext cx="6011600" cy="15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861438" y="555364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13ADE8-4E33-428E-AB3C-AB0B44B9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14" y="4122292"/>
            <a:ext cx="3269576" cy="24467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4381FA-D353-48B8-9008-6A104023A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87" y="1370601"/>
            <a:ext cx="4196778" cy="24467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B92137-3ECA-4B34-851B-938C9B246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826" y="1370601"/>
            <a:ext cx="3906962" cy="26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414CAB-4CBE-4FA3-8DF0-6B278F2F9EF1}"/>
              </a:ext>
            </a:extLst>
          </p:cNvPr>
          <p:cNvSpPr/>
          <p:nvPr/>
        </p:nvSpPr>
        <p:spPr>
          <a:xfrm>
            <a:off x="881105" y="1954962"/>
            <a:ext cx="723803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2000" dirty="0">
                <a:ln w="0"/>
                <a:solidFill>
                  <a:srgbClr val="297A83"/>
                </a:solidFill>
              </a:rPr>
              <a:t>Distribución equilibrada de formas y espacios alrededor de una línea (eje) o de un punto (centro) común.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ES" sz="2000" dirty="0">
              <a:ln w="0"/>
              <a:solidFill>
                <a:srgbClr val="297A83"/>
              </a:solidFill>
            </a:endParaRPr>
          </a:p>
          <a:p>
            <a:pPr algn="just" rtl="0" fontAlgn="base"/>
            <a:r>
              <a:rPr lang="es-ES" sz="2000" dirty="0">
                <a:ln w="0"/>
                <a:solidFill>
                  <a:srgbClr val="297A83"/>
                </a:solidFill>
              </a:rPr>
              <a:t>Simplemente se basa en imaginar una línea invisible (horizontal, vertical, diagonal) traspasando el objeto a la mitad y notar igualdad en los lados</a:t>
            </a:r>
          </a:p>
          <a:p>
            <a:pPr algn="just" rtl="0" fontAlgn="base"/>
            <a:endParaRPr lang="es-ES" sz="2000" dirty="0">
              <a:ln w="0"/>
              <a:solidFill>
                <a:srgbClr val="297A83"/>
              </a:solidFill>
            </a:endParaRPr>
          </a:p>
          <a:p>
            <a:pPr algn="l" rtl="0" fontAlgn="base"/>
            <a:r>
              <a:rPr lang="es-ES" sz="2000" b="1" dirty="0">
                <a:ln w="0"/>
                <a:solidFill>
                  <a:srgbClr val="297A83"/>
                </a:solidFill>
              </a:rPr>
              <a:t>Bilateral: </a:t>
            </a:r>
            <a:r>
              <a:rPr lang="es-ES" sz="2000" dirty="0">
                <a:ln w="0"/>
                <a:solidFill>
                  <a:srgbClr val="297A83"/>
                </a:solidFill>
              </a:rPr>
              <a:t>distribución equilibrada de elementos iguales al rededor de un eje común. </a:t>
            </a:r>
          </a:p>
          <a:p>
            <a:pPr algn="l" rtl="0" fontAlgn="base"/>
            <a:endParaRPr lang="es-ES" sz="2000" dirty="0">
              <a:ln w="0"/>
              <a:solidFill>
                <a:srgbClr val="297A83"/>
              </a:solidFill>
            </a:endParaRPr>
          </a:p>
          <a:p>
            <a:pPr algn="l" rtl="0" fontAlgn="base"/>
            <a:r>
              <a:rPr lang="es-ES" sz="2000" b="1" dirty="0">
                <a:ln w="0"/>
                <a:solidFill>
                  <a:srgbClr val="297A83"/>
                </a:solidFill>
              </a:rPr>
              <a:t>Central: </a:t>
            </a:r>
            <a:r>
              <a:rPr lang="es-ES" sz="2000" dirty="0">
                <a:ln w="0"/>
                <a:solidFill>
                  <a:srgbClr val="297A83"/>
                </a:solidFill>
              </a:rPr>
              <a:t>elementos equivalentes que se contrarrestan y que se disponen en torno a dos o más ejes que se cortan en un punto central.</a:t>
            </a:r>
          </a:p>
          <a:p>
            <a:pPr algn="just" rtl="0" fontAlgn="base"/>
            <a:endParaRPr lang="es-ES" sz="2400" dirty="0">
              <a:ln w="0"/>
              <a:solidFill>
                <a:srgbClr val="297A83"/>
              </a:solidFill>
            </a:endParaRPr>
          </a:p>
          <a:p>
            <a:endParaRPr lang="es-ES" sz="2400" dirty="0">
              <a:ln w="0"/>
              <a:solidFill>
                <a:srgbClr val="297A83"/>
              </a:solidFill>
            </a:endParaRPr>
          </a:p>
          <a:p>
            <a:endParaRPr lang="es-ES" sz="1600" b="0" cap="none" spc="0" dirty="0">
              <a:ln w="0"/>
              <a:solidFill>
                <a:srgbClr val="297A83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902785" y="866562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SIMETRÍA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255FDC-A3CD-47B9-BA42-1E7F003C8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532" y="1523030"/>
            <a:ext cx="2647363" cy="49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F9CE3B-BB99-4019-8F72-C3C6C3B40AAC}"/>
              </a:ext>
            </a:extLst>
          </p:cNvPr>
          <p:cNvSpPr txBox="1"/>
          <p:nvPr/>
        </p:nvSpPr>
        <p:spPr>
          <a:xfrm>
            <a:off x="600944" y="820977"/>
            <a:ext cx="792988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SIMETRÍA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7A3653-F1E0-4546-951B-8A7268325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44" y="2448573"/>
            <a:ext cx="4543425" cy="31813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6C75EC4-E3FE-4F3F-9E17-BB57C2D7B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570" y="2448573"/>
            <a:ext cx="6386093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1709</Words>
  <Application>Microsoft Office PowerPoint</Application>
  <PresentationFormat>Panorámica</PresentationFormat>
  <Paragraphs>411</Paragraphs>
  <Slides>108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108</vt:i4>
      </vt:variant>
    </vt:vector>
  </HeadingPairs>
  <TitlesOfParts>
    <vt:vector size="114" baseType="lpstr">
      <vt:lpstr>Arial</vt:lpstr>
      <vt:lpstr>Bahnschrift SemiBold</vt:lpstr>
      <vt:lpstr>Calibri</vt:lpstr>
      <vt:lpstr>Calibri Light</vt:lpstr>
      <vt:lpstr>YouTube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Msi Stealth 15m</dc:creator>
  <cp:lastModifiedBy>Msi Stealth 15m</cp:lastModifiedBy>
  <cp:revision>19</cp:revision>
  <dcterms:created xsi:type="dcterms:W3CDTF">2024-04-05T14:27:25Z</dcterms:created>
  <dcterms:modified xsi:type="dcterms:W3CDTF">2025-04-28T09:23:13Z</dcterms:modified>
</cp:coreProperties>
</file>