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57"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4/27/2025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128434" y="905052"/>
            <a:ext cx="7729870" cy="1398441"/>
          </a:xfrm>
        </p:spPr>
        <p:txBody>
          <a:bodyPr>
            <a:noAutofit/>
          </a:bodyPr>
          <a:lstStyle/>
          <a:p>
            <a:pPr algn="ctr"/>
            <a:r>
              <a:rPr lang="es-EC" sz="2800" b="1" dirty="0">
                <a:solidFill>
                  <a:schemeClr val="tx1"/>
                </a:solidFill>
              </a:rPr>
              <a:t>UNVERSIDAD NACIONAL DE CHIMBORAZO</a:t>
            </a:r>
            <a:br>
              <a:rPr lang="es-EC" sz="2800" b="1" dirty="0">
                <a:solidFill>
                  <a:schemeClr val="tx1"/>
                </a:solidFill>
              </a:rPr>
            </a:br>
            <a:r>
              <a:rPr lang="es-EC" sz="2400" b="1" dirty="0">
                <a:solidFill>
                  <a:schemeClr val="tx1"/>
                </a:solidFill>
              </a:rPr>
              <a:t>FACULTAD  DE CIENCIAS DE LA EDUCACIÓN , HUMANAS Y TECNOLOGÍAS</a:t>
            </a:r>
            <a:br>
              <a:rPr lang="es-EC" sz="2800" b="1" dirty="0">
                <a:solidFill>
                  <a:schemeClr val="tx1"/>
                </a:solidFill>
              </a:rPr>
            </a:br>
            <a:r>
              <a:rPr lang="es-ES" sz="2000" b="0" i="0" dirty="0">
                <a:solidFill>
                  <a:srgbClr val="000000"/>
                </a:solidFill>
                <a:effectLst/>
                <a:latin typeface="Times New Roman" panose="02020603050405020304" pitchFamily="18" charset="0"/>
              </a:rPr>
              <a:t>Pedagogía de las Ciencias Experimentales Química Y Biología </a:t>
            </a:r>
            <a:br>
              <a:rPr lang="es-ES" sz="2000" b="0" i="0" dirty="0">
                <a:solidFill>
                  <a:srgbClr val="000000"/>
                </a:solidFill>
                <a:effectLst/>
                <a:latin typeface="Times New Roman" panose="02020603050405020304" pitchFamily="18" charset="0"/>
              </a:rPr>
            </a:br>
            <a:endParaRPr lang="es-MX" sz="1800" dirty="0"/>
          </a:p>
        </p:txBody>
      </p:sp>
      <p:sp>
        <p:nvSpPr>
          <p:cNvPr id="3" name="Subtítulo 2"/>
          <p:cNvSpPr>
            <a:spLocks noGrp="1"/>
          </p:cNvSpPr>
          <p:nvPr>
            <p:ph type="subTitle" idx="1"/>
          </p:nvPr>
        </p:nvSpPr>
        <p:spPr>
          <a:xfrm>
            <a:off x="3057526" y="6143625"/>
            <a:ext cx="8915399" cy="714375"/>
          </a:xfrm>
        </p:spPr>
        <p:txBody>
          <a:bodyPr>
            <a:normAutofit fontScale="92500" lnSpcReduction="20000"/>
          </a:bodyPr>
          <a:lstStyle/>
          <a:p>
            <a:pPr algn="just"/>
            <a:r>
              <a:rPr lang="es-ES" sz="1800" dirty="0"/>
              <a:t>“Conseguimos obtener así la fórmula estadística para conocer aproximadamente la posición de un electrón en un instante determinado. Pero, personalmente, no creo que dios juegue a los dados.” Albert Einstein</a:t>
            </a:r>
            <a:endParaRPr lang="es-EC" sz="1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992" y="223543"/>
            <a:ext cx="2466975" cy="1847850"/>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1183" y="2366181"/>
            <a:ext cx="4404099" cy="2853713"/>
          </a:xfrm>
          <a:prstGeom prst="rect">
            <a:avLst/>
          </a:prstGeom>
        </p:spPr>
      </p:pic>
      <p:sp>
        <p:nvSpPr>
          <p:cNvPr id="6" name="CuadroTexto 5">
            <a:extLst>
              <a:ext uri="{FF2B5EF4-FFF2-40B4-BE49-F238E27FC236}">
                <a16:creationId xmlns:a16="http://schemas.microsoft.com/office/drawing/2014/main" id="{9B31FD11-1A5E-4E23-8FC9-65B32125EEAE}"/>
              </a:ext>
            </a:extLst>
          </p:cNvPr>
          <p:cNvSpPr txBox="1"/>
          <p:nvPr/>
        </p:nvSpPr>
        <p:spPr>
          <a:xfrm>
            <a:off x="3371850" y="5295900"/>
            <a:ext cx="7296150" cy="646331"/>
          </a:xfrm>
          <a:prstGeom prst="rect">
            <a:avLst/>
          </a:prstGeom>
          <a:noFill/>
        </p:spPr>
        <p:txBody>
          <a:bodyPr wrap="square" rtlCol="0">
            <a:spAutoFit/>
          </a:bodyPr>
          <a:lstStyle/>
          <a:p>
            <a:pPr algn="ctr"/>
            <a:r>
              <a:rPr lang="es-ES" dirty="0"/>
              <a:t>Asignatura: Estadística</a:t>
            </a:r>
          </a:p>
          <a:p>
            <a:r>
              <a:rPr lang="es-ES" dirty="0"/>
              <a:t>Docente: Carlos Aimacaña            Semestre</a:t>
            </a:r>
            <a:r>
              <a:rPr lang="es-ES"/>
              <a:t>:2025-1s</a:t>
            </a:r>
            <a:endParaRPr lang="es-EC" dirty="0"/>
          </a:p>
        </p:txBody>
      </p:sp>
    </p:spTree>
    <p:extLst>
      <p:ext uri="{BB962C8B-B14F-4D97-AF65-F5344CB8AC3E}">
        <p14:creationId xmlns:p14="http://schemas.microsoft.com/office/powerpoint/2010/main" val="3515607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200" dirty="0"/>
              <a:t>INTRODUCCIÓN:</a:t>
            </a:r>
          </a:p>
        </p:txBody>
      </p:sp>
      <p:sp>
        <p:nvSpPr>
          <p:cNvPr id="3" name="Marcador de contenido 2"/>
          <p:cNvSpPr>
            <a:spLocks noGrp="1"/>
          </p:cNvSpPr>
          <p:nvPr>
            <p:ph idx="1"/>
          </p:nvPr>
        </p:nvSpPr>
        <p:spPr>
          <a:xfrm>
            <a:off x="1169581" y="1424763"/>
            <a:ext cx="10335031" cy="5029200"/>
          </a:xfrm>
        </p:spPr>
        <p:txBody>
          <a:bodyPr>
            <a:noAutofit/>
          </a:bodyPr>
          <a:lstStyle/>
          <a:p>
            <a:pPr algn="just"/>
            <a:r>
              <a:rPr lang="es-MX" sz="2400" dirty="0"/>
              <a:t>La estadística actual es el resultado de la unión de dos disciplinas que evolucionan independientemente hasta confluir en el siglo XIX: la primera es el cálculo de probabilidades, que nace en el siglo XVII como teoría matemática de los juegos de azar; la segunda es la «Estadística» (o ciencia del Estado, del latín Status) que estudia la descripción de datos, y tiene unas raíces más antiguas. La integración de ambas líneas de pensamiento da lugar a una ciencia que estudia cómo obtener conclusiones de la investigación empírica mediante el uso de modelos matemáticos. La estadística actúa como disciplina puente entre los modelos matemáticos y los fenómenos reales […] La Estadística proporciona una metodología para evaluar y juzgar estas discrepancias entre la realidad y la teoría.</a:t>
            </a:r>
          </a:p>
        </p:txBody>
      </p:sp>
    </p:spTree>
    <p:extLst>
      <p:ext uri="{BB962C8B-B14F-4D97-AF65-F5344CB8AC3E}">
        <p14:creationId xmlns:p14="http://schemas.microsoft.com/office/powerpoint/2010/main" val="2671206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2865" y="701749"/>
            <a:ext cx="10111747" cy="5869172"/>
          </a:xfrm>
        </p:spPr>
        <p:txBody>
          <a:bodyPr>
            <a:noAutofit/>
          </a:bodyPr>
          <a:lstStyle/>
          <a:p>
            <a:pPr algn="just"/>
            <a:r>
              <a:rPr lang="es-MX" sz="2400" dirty="0"/>
              <a:t>El término estadística se asocia al  latín </a:t>
            </a:r>
            <a:r>
              <a:rPr lang="es-MX" sz="2400" dirty="0" err="1"/>
              <a:t>statisticum</a:t>
            </a:r>
            <a:r>
              <a:rPr lang="es-MX" sz="2400" dirty="0"/>
              <a:t> que significa Estado y de su derivado italiano </a:t>
            </a:r>
            <a:r>
              <a:rPr lang="es-MX" sz="2400" dirty="0" err="1"/>
              <a:t>statista</a:t>
            </a:r>
            <a:r>
              <a:rPr lang="es-MX" sz="2400" dirty="0"/>
              <a:t> hombre de estado, y parte de su origen es ese, pero fue Gottfried Achenwall (1749) quien primero denominaba con la palabra alemana, </a:t>
            </a:r>
            <a:r>
              <a:rPr lang="es-MX" sz="2400" dirty="0" err="1"/>
              <a:t>Statistik</a:t>
            </a:r>
            <a:r>
              <a:rPr lang="es-MX" sz="2400" dirty="0"/>
              <a:t>, el análisis de datos del Estado, y no fue hasta el siglo XIX cuando el término estadística adquirió el significado de recolectar y clasificar datos. Este concepto fue introducido por el inglés John Sinclair. Aunque el término es relativamente reciente, los comienzos de los procedimientos estadísticos son mucho más antiguos. En el antiguo Egipto los faraones lograron recopilar, hacia el año 3050 antes de Cristo, datos relativos a la población y la riqueza del país. De acuerdo al historiador griego Heródoto, dicho registro de riqueza y población se hizo con el objetivo de preparar la construcción de las pirámides. </a:t>
            </a:r>
          </a:p>
        </p:txBody>
      </p:sp>
    </p:spTree>
    <p:extLst>
      <p:ext uri="{BB962C8B-B14F-4D97-AF65-F5344CB8AC3E}">
        <p14:creationId xmlns:p14="http://schemas.microsoft.com/office/powerpoint/2010/main" val="3521033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12441" y="422092"/>
            <a:ext cx="8911687" cy="577369"/>
          </a:xfrm>
        </p:spPr>
        <p:txBody>
          <a:bodyPr>
            <a:normAutofit fontScale="90000"/>
          </a:bodyPr>
          <a:lstStyle/>
          <a:p>
            <a:r>
              <a:rPr lang="es-MX" sz="3200" dirty="0"/>
              <a:t>CONCEPTO DE ESTADÍSTICA</a:t>
            </a:r>
          </a:p>
        </p:txBody>
      </p:sp>
      <p:sp>
        <p:nvSpPr>
          <p:cNvPr id="3" name="Marcador de contenido 2"/>
          <p:cNvSpPr>
            <a:spLocks noGrp="1"/>
          </p:cNvSpPr>
          <p:nvPr>
            <p:ph idx="1"/>
          </p:nvPr>
        </p:nvSpPr>
        <p:spPr>
          <a:xfrm>
            <a:off x="1403498" y="999461"/>
            <a:ext cx="10451989" cy="5603358"/>
          </a:xfrm>
        </p:spPr>
        <p:txBody>
          <a:bodyPr>
            <a:normAutofit/>
          </a:bodyPr>
          <a:lstStyle/>
          <a:p>
            <a:pPr algn="just"/>
            <a:r>
              <a:rPr lang="es-MX" sz="2000" dirty="0"/>
              <a:t>Se denomina estadística al conjunto de procedimientos y técnicas empleadas para recolectar, organizar y analizar datos, los cuales sirven de base para tomar decisiones en las situaciones de incertidumbre que plantean las ciencias sociales o naturales.</a:t>
            </a:r>
          </a:p>
          <a:p>
            <a:pPr algn="just"/>
            <a:r>
              <a:rPr lang="es-EC" sz="2000" dirty="0"/>
              <a:t>Como ciencia: estudio de los fenómenos aleatorios, desarrollando métodos, técnicas y modelos que nos ayudan a la resolución de problemas pedagógicos y tomar decisiones.</a:t>
            </a:r>
          </a:p>
          <a:p>
            <a:pPr algn="just"/>
            <a:r>
              <a:rPr lang="es-EC" sz="2000" dirty="0"/>
              <a:t> La estadística cumple un papel instrumental de apoyo a la investigación socioeducativa.</a:t>
            </a:r>
          </a:p>
          <a:p>
            <a:pPr algn="just"/>
            <a:endParaRPr lang="es-EC" sz="2000" dirty="0"/>
          </a:p>
          <a:p>
            <a:pPr algn="just"/>
            <a:r>
              <a:rPr lang="es-EC" sz="2000" dirty="0"/>
              <a:t> La Estadística como conjunto de números puede aportar una primera aproximación al campo de estudio a partir de los datos que facilita al investigador, con posterioridad se pueden aplicar los principios derivados de la Estadística entendida como ciencia, para la resolución de problemas o toma de decisiones. Por ejemplo, para construir escuelas infantiles a corto plazo, tendremos en cuenta el tamaño y el método educativo  </a:t>
            </a:r>
          </a:p>
          <a:p>
            <a:pPr algn="just"/>
            <a:endParaRPr lang="es-MX" sz="2000" dirty="0"/>
          </a:p>
        </p:txBody>
      </p:sp>
    </p:spTree>
    <p:extLst>
      <p:ext uri="{BB962C8B-B14F-4D97-AF65-F5344CB8AC3E}">
        <p14:creationId xmlns:p14="http://schemas.microsoft.com/office/powerpoint/2010/main" val="920840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7991" y="624110"/>
            <a:ext cx="8176621" cy="779388"/>
          </a:xfrm>
        </p:spPr>
        <p:txBody>
          <a:bodyPr>
            <a:normAutofit/>
          </a:bodyPr>
          <a:lstStyle/>
          <a:p>
            <a:r>
              <a:rPr lang="es-MX" sz="3200" dirty="0"/>
              <a:t>TIPOS DE ESTADÍSTICA</a:t>
            </a:r>
          </a:p>
        </p:txBody>
      </p:sp>
      <p:sp>
        <p:nvSpPr>
          <p:cNvPr id="3" name="Marcador de contenido 2"/>
          <p:cNvSpPr>
            <a:spLocks noGrp="1"/>
          </p:cNvSpPr>
          <p:nvPr>
            <p:ph idx="1"/>
          </p:nvPr>
        </p:nvSpPr>
        <p:spPr/>
        <p:txBody>
          <a:bodyPr>
            <a:normAutofit/>
          </a:bodyPr>
          <a:lstStyle/>
          <a:p>
            <a:pPr algn="just"/>
            <a:r>
              <a:rPr lang="es-MX" sz="2400" b="1" i="1" u="sng" dirty="0">
                <a:effectLst>
                  <a:outerShdw blurRad="38100" dist="38100" dir="2700000" algn="tl">
                    <a:srgbClr val="000000">
                      <a:alpha val="43137"/>
                    </a:srgbClr>
                  </a:outerShdw>
                </a:effectLst>
              </a:rPr>
              <a:t>La estadística descriptiva </a:t>
            </a:r>
            <a:r>
              <a:rPr lang="es-MX" sz="2400" dirty="0"/>
              <a:t>se refiere a la recolección, presentación, descripción, análisis e interpretación de una colección de datos. Esencialmente consiste en resumir éstos mediante unos parámetros (medidas descriptivas) que caracterizan la totalidad de los mismos. La estadística Descriptiva es el método de obtener de un conjunto de datos conclusiones sobre sí mismos y no sobrepasan el conocimiento proporcionado por éstos</a:t>
            </a:r>
          </a:p>
        </p:txBody>
      </p:sp>
    </p:spTree>
    <p:extLst>
      <p:ext uri="{BB962C8B-B14F-4D97-AF65-F5344CB8AC3E}">
        <p14:creationId xmlns:p14="http://schemas.microsoft.com/office/powerpoint/2010/main" val="3725920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7991" y="624110"/>
            <a:ext cx="8176621" cy="779388"/>
          </a:xfrm>
        </p:spPr>
        <p:txBody>
          <a:bodyPr>
            <a:normAutofit/>
          </a:bodyPr>
          <a:lstStyle/>
          <a:p>
            <a:r>
              <a:rPr lang="es-MX" sz="3200" dirty="0"/>
              <a:t>TIPOS DE ESTADÍSTICA</a:t>
            </a:r>
          </a:p>
        </p:txBody>
      </p:sp>
      <p:sp>
        <p:nvSpPr>
          <p:cNvPr id="3" name="Marcador de contenido 2"/>
          <p:cNvSpPr>
            <a:spLocks noGrp="1"/>
          </p:cNvSpPr>
          <p:nvPr>
            <p:ph idx="1"/>
          </p:nvPr>
        </p:nvSpPr>
        <p:spPr>
          <a:xfrm>
            <a:off x="2078849" y="1644503"/>
            <a:ext cx="8915400" cy="3777622"/>
          </a:xfrm>
        </p:spPr>
        <p:txBody>
          <a:bodyPr>
            <a:normAutofit/>
          </a:bodyPr>
          <a:lstStyle/>
          <a:p>
            <a:pPr algn="just"/>
            <a:r>
              <a:rPr lang="es-MX" sz="2400" b="1" i="1" u="sng" dirty="0">
                <a:effectLst>
                  <a:outerShdw blurRad="38100" dist="38100" dir="2700000" algn="tl">
                    <a:srgbClr val="000000">
                      <a:alpha val="43137"/>
                    </a:srgbClr>
                  </a:outerShdw>
                </a:effectLst>
              </a:rPr>
              <a:t>Estadística Inferencial </a:t>
            </a:r>
            <a:r>
              <a:rPr lang="es-MX" sz="2400" dirty="0"/>
              <a:t>se refiere al proceso de lograr generalizaciones acerca de las propiedades del todo, población, partiendo de lo específico, muestra. La estadística inferencial es el conjunto de técnicas que se utiliza para obtener conclusiones que sobrepasan los límites del conocimiento aportado por los datos, busca obtener información de un colectivo mediante un metódico procedimiento del manejo de datos de la muestra. Los métodos estadísticos-matemáticos surgieron desde la teoría de la probabilidad.</a:t>
            </a:r>
          </a:p>
        </p:txBody>
      </p:sp>
    </p:spTree>
    <p:extLst>
      <p:ext uri="{BB962C8B-B14F-4D97-AF65-F5344CB8AC3E}">
        <p14:creationId xmlns:p14="http://schemas.microsoft.com/office/powerpoint/2010/main" val="8917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8B303C-9177-436D-8AE4-B13DF4A76FCA}"/>
              </a:ext>
            </a:extLst>
          </p:cNvPr>
          <p:cNvSpPr>
            <a:spLocks noGrp="1"/>
          </p:cNvSpPr>
          <p:nvPr>
            <p:ph type="title"/>
          </p:nvPr>
        </p:nvSpPr>
        <p:spPr>
          <a:xfrm>
            <a:off x="2011631" y="185960"/>
            <a:ext cx="8911687" cy="1280890"/>
          </a:xfrm>
        </p:spPr>
        <p:txBody>
          <a:bodyPr/>
          <a:lstStyle/>
          <a:p>
            <a:r>
              <a:rPr lang="es-ES" dirty="0"/>
              <a:t>Definiciones de Estadística</a:t>
            </a:r>
            <a:endParaRPr lang="es-EC" dirty="0"/>
          </a:p>
        </p:txBody>
      </p:sp>
      <p:sp>
        <p:nvSpPr>
          <p:cNvPr id="3" name="Marcador de contenido 2">
            <a:extLst>
              <a:ext uri="{FF2B5EF4-FFF2-40B4-BE49-F238E27FC236}">
                <a16:creationId xmlns:a16="http://schemas.microsoft.com/office/drawing/2014/main" id="{15297BF5-2741-4B0E-A404-CAF4653B038E}"/>
              </a:ext>
            </a:extLst>
          </p:cNvPr>
          <p:cNvSpPr>
            <a:spLocks noGrp="1"/>
          </p:cNvSpPr>
          <p:nvPr>
            <p:ph idx="1"/>
          </p:nvPr>
        </p:nvSpPr>
        <p:spPr>
          <a:xfrm>
            <a:off x="1855787" y="820298"/>
            <a:ext cx="8915400" cy="3777622"/>
          </a:xfrm>
        </p:spPr>
        <p:txBody>
          <a:bodyPr/>
          <a:lstStyle/>
          <a:p>
            <a:pPr algn="just"/>
            <a:r>
              <a:rPr lang="es-ES" dirty="0"/>
              <a:t>Desde Quetelet que la consideraba la reina de las ciencias hasta autores que la definen como una técnica más, al servicio de otras ramas del conocimiento. La característica común ha sido la multiplicidad de definiciones que se han escrito sobre estadística. W.F. </a:t>
            </a:r>
            <a:r>
              <a:rPr lang="es-ES" dirty="0" err="1"/>
              <a:t>Willcox</a:t>
            </a:r>
            <a:r>
              <a:rPr lang="es-ES" dirty="0"/>
              <a:t>, en 1935, reúne 115 definiciones y aporta una más para sustituirlas, sin lograrlo. El número de definiciones de estadística ha seguido aumentando</a:t>
            </a:r>
            <a:endParaRPr lang="es-EC" dirty="0"/>
          </a:p>
        </p:txBody>
      </p:sp>
      <p:pic>
        <p:nvPicPr>
          <p:cNvPr id="1028" name="Picture 4" descr="Qué es la estadística y para qué sirve? Tipos y ejemplos">
            <a:extLst>
              <a:ext uri="{FF2B5EF4-FFF2-40B4-BE49-F238E27FC236}">
                <a16:creationId xmlns:a16="http://schemas.microsoft.com/office/drawing/2014/main" id="{B25E45D5-BBD4-402F-803C-1E22030704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032" y="2643821"/>
            <a:ext cx="7984181" cy="4194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5642257"/>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444</TotalTime>
  <Words>749</Words>
  <Application>Microsoft Office PowerPoint</Application>
  <PresentationFormat>Panorámica</PresentationFormat>
  <Paragraphs>19</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Century Gothic</vt:lpstr>
      <vt:lpstr>Times New Roman</vt:lpstr>
      <vt:lpstr>Wingdings 3</vt:lpstr>
      <vt:lpstr>Espiral</vt:lpstr>
      <vt:lpstr>UNVERSIDAD NACIONAL DE CHIMBORAZO FACULTAD  DE CIENCIAS DE LA EDUCACIÓN , HUMANAS Y TECNOLOGÍAS Pedagogía de las Ciencias Experimentales Química Y Biología  </vt:lpstr>
      <vt:lpstr>INTRODUCCIÓN:</vt:lpstr>
      <vt:lpstr>Presentación de PowerPoint</vt:lpstr>
      <vt:lpstr>CONCEPTO DE ESTADÍSTICA</vt:lpstr>
      <vt:lpstr>TIPOS DE ESTADÍSTICA</vt:lpstr>
      <vt:lpstr>TIPOS DE ESTADÍSTICA</vt:lpstr>
      <vt:lpstr>Definiciones de Estadística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UNVERSIDAD NACIONAL DE CHIMBORAZO FACULTAD CIENCIAS DE LA EDUCACIÓN , HUMANAS Y TECNOLOGÍAS CARRERA: QUÍMICA Y BIOLOGÍA</dc:title>
  <dc:creator>CARLOS JESUS AIMACAÑA PINDUISACA</dc:creator>
  <cp:lastModifiedBy>Carlos Jesus Aimacaña Pinduisaca</cp:lastModifiedBy>
  <cp:revision>22</cp:revision>
  <dcterms:created xsi:type="dcterms:W3CDTF">2021-05-26T02:02:17Z</dcterms:created>
  <dcterms:modified xsi:type="dcterms:W3CDTF">2025-04-27T21:46:22Z</dcterms:modified>
</cp:coreProperties>
</file>